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6459200" cy="27432000"/>
  <p:notesSz cx="6715125" cy="9239250"/>
  <p:custDataLst>
    <p:tags r:id="rId4"/>
  </p:custDataLst>
  <p:defaultTextStyle>
    <a:defPPr>
      <a:defRPr lang="en-US"/>
    </a:defPPr>
    <a:lvl1pPr algn="ctr" rtl="0" fontAlgn="base">
      <a:spcBef>
        <a:spcPct val="0"/>
      </a:spcBef>
      <a:spcAft>
        <a:spcPct val="0"/>
      </a:spcAft>
      <a:defRPr sz="4900" kern="1200">
        <a:solidFill>
          <a:schemeClr val="tx1"/>
        </a:solidFill>
        <a:latin typeface="Arial" charset="0"/>
        <a:ea typeface="+mn-ea"/>
        <a:cs typeface="+mn-cs"/>
      </a:defRPr>
    </a:lvl1pPr>
    <a:lvl2pPr marL="457200" algn="ctr" rtl="0" fontAlgn="base">
      <a:spcBef>
        <a:spcPct val="0"/>
      </a:spcBef>
      <a:spcAft>
        <a:spcPct val="0"/>
      </a:spcAft>
      <a:defRPr sz="4900" kern="1200">
        <a:solidFill>
          <a:schemeClr val="tx1"/>
        </a:solidFill>
        <a:latin typeface="Arial" charset="0"/>
        <a:ea typeface="+mn-ea"/>
        <a:cs typeface="+mn-cs"/>
      </a:defRPr>
    </a:lvl2pPr>
    <a:lvl3pPr marL="914400" algn="ctr" rtl="0" fontAlgn="base">
      <a:spcBef>
        <a:spcPct val="0"/>
      </a:spcBef>
      <a:spcAft>
        <a:spcPct val="0"/>
      </a:spcAft>
      <a:defRPr sz="4900" kern="1200">
        <a:solidFill>
          <a:schemeClr val="tx1"/>
        </a:solidFill>
        <a:latin typeface="Arial" charset="0"/>
        <a:ea typeface="+mn-ea"/>
        <a:cs typeface="+mn-cs"/>
      </a:defRPr>
    </a:lvl3pPr>
    <a:lvl4pPr marL="1371600" algn="ctr" rtl="0" fontAlgn="base">
      <a:spcBef>
        <a:spcPct val="0"/>
      </a:spcBef>
      <a:spcAft>
        <a:spcPct val="0"/>
      </a:spcAft>
      <a:defRPr sz="4900" kern="1200">
        <a:solidFill>
          <a:schemeClr val="tx1"/>
        </a:solidFill>
        <a:latin typeface="Arial" charset="0"/>
        <a:ea typeface="+mn-ea"/>
        <a:cs typeface="+mn-cs"/>
      </a:defRPr>
    </a:lvl4pPr>
    <a:lvl5pPr marL="1828800" algn="ctr" rtl="0" fontAlgn="base">
      <a:spcBef>
        <a:spcPct val="0"/>
      </a:spcBef>
      <a:spcAft>
        <a:spcPct val="0"/>
      </a:spcAft>
      <a:defRPr sz="4900" kern="1200">
        <a:solidFill>
          <a:schemeClr val="tx1"/>
        </a:solidFill>
        <a:latin typeface="Arial" charset="0"/>
        <a:ea typeface="+mn-ea"/>
        <a:cs typeface="+mn-cs"/>
      </a:defRPr>
    </a:lvl5pPr>
    <a:lvl6pPr marL="2286000" algn="l" defTabSz="914400" rtl="0" eaLnBrk="1" latinLnBrk="0" hangingPunct="1">
      <a:defRPr sz="4900" kern="1200">
        <a:solidFill>
          <a:schemeClr val="tx1"/>
        </a:solidFill>
        <a:latin typeface="Arial" charset="0"/>
        <a:ea typeface="+mn-ea"/>
        <a:cs typeface="+mn-cs"/>
      </a:defRPr>
    </a:lvl6pPr>
    <a:lvl7pPr marL="2743200" algn="l" defTabSz="914400" rtl="0" eaLnBrk="1" latinLnBrk="0" hangingPunct="1">
      <a:defRPr sz="4900" kern="1200">
        <a:solidFill>
          <a:schemeClr val="tx1"/>
        </a:solidFill>
        <a:latin typeface="Arial" charset="0"/>
        <a:ea typeface="+mn-ea"/>
        <a:cs typeface="+mn-cs"/>
      </a:defRPr>
    </a:lvl7pPr>
    <a:lvl8pPr marL="3200400" algn="l" defTabSz="914400" rtl="0" eaLnBrk="1" latinLnBrk="0" hangingPunct="1">
      <a:defRPr sz="4900" kern="1200">
        <a:solidFill>
          <a:schemeClr val="tx1"/>
        </a:solidFill>
        <a:latin typeface="Arial" charset="0"/>
        <a:ea typeface="+mn-ea"/>
        <a:cs typeface="+mn-cs"/>
      </a:defRPr>
    </a:lvl8pPr>
    <a:lvl9pPr marL="3657600" algn="l" defTabSz="914400" rtl="0" eaLnBrk="1" latinLnBrk="0" hangingPunct="1">
      <a:defRPr sz="4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D2"/>
    <a:srgbClr val="EAEAEA"/>
    <a:srgbClr val="C0C0C0"/>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66" d="100"/>
          <a:sy n="66" d="100"/>
        </p:scale>
        <p:origin x="-630" y="-72"/>
      </p:cViewPr>
      <p:guideLst>
        <p:guide orient="horz" pos="4030"/>
        <p:guide orient="horz" pos="16830"/>
        <p:guide orient="horz" pos="1790"/>
        <p:guide pos="51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1606;&#1608;&#1575;&#1604;\Desktop\Results%20Dr%20Nawal\&#8235;Dust%20Samples%20Analysis%20(Dr%20Nawal)%20Zn%20-%20&#1606;&#1587;&#1582;&#1577;%20(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a:t>Fig(3.11)Comparison between</a:t>
            </a:r>
            <a:r>
              <a:rPr lang="en-US" sz="1200" baseline="0"/>
              <a:t> the concentrations found in the Dust Samples and the Maximum Levels Ruled by Literature</a:t>
            </a:r>
            <a:endParaRPr lang="en-US" sz="1200"/>
          </a:p>
        </c:rich>
      </c:tx>
      <c:layout>
        <c:manualLayout>
          <c:xMode val="edge"/>
          <c:yMode val="edge"/>
          <c:x val="0.10240369008792786"/>
          <c:y val="0.85025980160604664"/>
        </c:manualLayout>
      </c:layout>
      <c:overlay val="0"/>
    </c:title>
    <c:autoTitleDeleted val="0"/>
    <c:plotArea>
      <c:layout>
        <c:manualLayout>
          <c:layoutTarget val="inner"/>
          <c:xMode val="edge"/>
          <c:yMode val="edge"/>
          <c:x val="0.14623658213855506"/>
          <c:y val="0.11379448765658869"/>
          <c:w val="0.73930989827654525"/>
          <c:h val="0.68748873325175419"/>
        </c:manualLayout>
      </c:layout>
      <c:barChart>
        <c:barDir val="col"/>
        <c:grouping val="clustered"/>
        <c:varyColors val="0"/>
        <c:ser>
          <c:idx val="0"/>
          <c:order val="0"/>
          <c:tx>
            <c:strRef>
              <c:f>'[‫Dust Samples Analysis (Dr Nawal) Zn - نسخة (2).xls]Sheet1'!$A$3</c:f>
              <c:strCache>
                <c:ptCount val="1"/>
                <c:pt idx="0">
                  <c:v> Maximum Values Foud (mg/kg)</c:v>
                </c:pt>
              </c:strCache>
            </c:strRef>
          </c:tx>
          <c:invertIfNegative val="0"/>
          <c:val>
            <c:numRef>
              <c:f>'[‫Dust Samples Analysis (Dr Nawal) Zn - نسخة (2).xls]Sheet1'!$A$4:$A$12</c:f>
              <c:numCache>
                <c:formatCode>General</c:formatCode>
                <c:ptCount val="9"/>
                <c:pt idx="0">
                  <c:v>8.11</c:v>
                </c:pt>
                <c:pt idx="1">
                  <c:v>45</c:v>
                </c:pt>
                <c:pt idx="2">
                  <c:v>1.6500000000000001</c:v>
                </c:pt>
                <c:pt idx="3">
                  <c:v>7.1</c:v>
                </c:pt>
                <c:pt idx="4">
                  <c:v>33.1</c:v>
                </c:pt>
                <c:pt idx="5">
                  <c:v>71.36999999999999</c:v>
                </c:pt>
                <c:pt idx="6">
                  <c:v>56.620000000000012</c:v>
                </c:pt>
                <c:pt idx="7">
                  <c:v>0.48000000000000032</c:v>
                </c:pt>
                <c:pt idx="8">
                  <c:v>8.26</c:v>
                </c:pt>
              </c:numCache>
            </c:numRef>
          </c:val>
        </c:ser>
        <c:ser>
          <c:idx val="1"/>
          <c:order val="1"/>
          <c:tx>
            <c:strRef>
              <c:f>'[‫Dust Samples Analysis (Dr Nawal) Zn - نسخة (2).xls]Sheet1'!$B$3</c:f>
              <c:strCache>
                <c:ptCount val="1"/>
                <c:pt idx="0">
                  <c:v> Allowable Values (mg/kg)</c:v>
                </c:pt>
              </c:strCache>
            </c:strRef>
          </c:tx>
          <c:invertIfNegative val="0"/>
          <c:val>
            <c:numRef>
              <c:f>'[‫Dust Samples Analysis (Dr Nawal) Zn - نسخة (2).xls]Sheet1'!$B$4:$B$12</c:f>
              <c:numCache>
                <c:formatCode>General</c:formatCode>
                <c:ptCount val="9"/>
                <c:pt idx="0">
                  <c:v>300</c:v>
                </c:pt>
                <c:pt idx="1">
                  <c:v>50</c:v>
                </c:pt>
                <c:pt idx="2">
                  <c:v>50</c:v>
                </c:pt>
                <c:pt idx="3">
                  <c:v>50</c:v>
                </c:pt>
                <c:pt idx="4">
                  <c:v>100</c:v>
                </c:pt>
                <c:pt idx="5">
                  <c:v>300</c:v>
                </c:pt>
                <c:pt idx="6">
                  <c:v>20</c:v>
                </c:pt>
                <c:pt idx="7">
                  <c:v>5</c:v>
                </c:pt>
                <c:pt idx="8">
                  <c:v>100</c:v>
                </c:pt>
              </c:numCache>
            </c:numRef>
          </c:val>
        </c:ser>
        <c:dLbls>
          <c:showLegendKey val="0"/>
          <c:showVal val="0"/>
          <c:showCatName val="0"/>
          <c:showSerName val="0"/>
          <c:showPercent val="0"/>
          <c:showBubbleSize val="0"/>
        </c:dLbls>
        <c:gapWidth val="150"/>
        <c:axId val="113257472"/>
        <c:axId val="113283840"/>
      </c:barChart>
      <c:catAx>
        <c:axId val="113257472"/>
        <c:scaling>
          <c:orientation val="minMax"/>
        </c:scaling>
        <c:delete val="1"/>
        <c:axPos val="b"/>
        <c:majorGridlines/>
        <c:minorGridlines/>
        <c:majorTickMark val="out"/>
        <c:minorTickMark val="none"/>
        <c:tickLblPos val="none"/>
        <c:crossAx val="113283840"/>
        <c:crosses val="autoZero"/>
        <c:auto val="1"/>
        <c:lblAlgn val="ctr"/>
        <c:lblOffset val="100"/>
        <c:noMultiLvlLbl val="0"/>
      </c:catAx>
      <c:valAx>
        <c:axId val="113283840"/>
        <c:scaling>
          <c:orientation val="minMax"/>
        </c:scaling>
        <c:delete val="0"/>
        <c:axPos val="l"/>
        <c:majorGridlines/>
        <c:minorGridlines/>
        <c:title>
          <c:tx>
            <c:rich>
              <a:bodyPr rot="-5400000" vert="horz"/>
              <a:lstStyle/>
              <a:p>
                <a:pPr>
                  <a:defRPr/>
                </a:pPr>
                <a:r>
                  <a:rPr lang="en-US"/>
                  <a:t> Conc.(mg/kg)</a:t>
                </a:r>
                <a:endParaRPr lang="ar-SA"/>
              </a:p>
            </c:rich>
          </c:tx>
          <c:layout>
            <c:manualLayout>
              <c:xMode val="edge"/>
              <c:yMode val="edge"/>
              <c:x val="1.0705567593602848E-2"/>
              <c:y val="0.35662559185298193"/>
            </c:manualLayout>
          </c:layout>
          <c:overlay val="0"/>
        </c:title>
        <c:numFmt formatCode="General" sourceLinked="1"/>
        <c:majorTickMark val="out"/>
        <c:minorTickMark val="none"/>
        <c:tickLblPos val="nextTo"/>
        <c:crossAx val="113257472"/>
        <c:crosses val="autoZero"/>
        <c:crossBetween val="between"/>
      </c:valAx>
    </c:plotArea>
    <c:legend>
      <c:legendPos val="t"/>
      <c:layout>
        <c:manualLayout>
          <c:xMode val="edge"/>
          <c:yMode val="edge"/>
          <c:x val="4.9999862197834304E-2"/>
          <c:y val="3.7631868997008447E-2"/>
          <c:w val="0.9"/>
          <c:h val="5.6945090177379205E-2"/>
        </c:manualLayout>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0.16667</cdr:x>
      <cdr:y>0.85522</cdr:y>
    </cdr:from>
    <cdr:to>
      <cdr:x>0.96875</cdr:x>
      <cdr:y>0.91936</cdr:y>
    </cdr:to>
    <cdr:sp macro="" textlink="">
      <cdr:nvSpPr>
        <cdr:cNvPr id="2" name="مربع نص 1"/>
        <cdr:cNvSpPr txBox="1"/>
      </cdr:nvSpPr>
      <cdr:spPr>
        <a:xfrm xmlns:a="http://schemas.openxmlformats.org/drawingml/2006/main">
          <a:off x="762000" y="3048001"/>
          <a:ext cx="3667125" cy="228600"/>
        </a:xfrm>
        <a:prstGeom xmlns:a="http://schemas.openxmlformats.org/drawingml/2006/main" prst="rect">
          <a:avLst/>
        </a:prstGeom>
      </cdr:spPr>
      <cdr:txBody>
        <a:bodyPr xmlns:a="http://schemas.openxmlformats.org/drawingml/2006/main" vertOverflow="clip" wrap="square" rtlCol="1"/>
        <a:lstStyle xmlns:a="http://schemas.openxmlformats.org/drawingml/2006/main"/>
        <a:p xmlns:a="http://schemas.openxmlformats.org/drawingml/2006/main">
          <a:endParaRPr lang="ar-SA" sz="1100"/>
        </a:p>
      </cdr:txBody>
    </cdr:sp>
  </cdr:relSizeAnchor>
  <cdr:relSizeAnchor xmlns:cdr="http://schemas.openxmlformats.org/drawingml/2006/chartDrawing">
    <cdr:from>
      <cdr:x>0.15997</cdr:x>
      <cdr:y>0.80592</cdr:y>
    </cdr:from>
    <cdr:to>
      <cdr:x>0.95864</cdr:x>
      <cdr:y>0.85773</cdr:y>
    </cdr:to>
    <cdr:sp macro="" textlink="">
      <cdr:nvSpPr>
        <cdr:cNvPr id="4" name="مربع نص 1"/>
        <cdr:cNvSpPr txBox="1"/>
      </cdr:nvSpPr>
      <cdr:spPr>
        <a:xfrm xmlns:a="http://schemas.openxmlformats.org/drawingml/2006/main">
          <a:off x="682505" y="3250183"/>
          <a:ext cx="3407578" cy="208944"/>
        </a:xfrm>
        <a:prstGeom xmlns:a="http://schemas.openxmlformats.org/drawingml/2006/main" prst="rect">
          <a:avLst/>
        </a:prstGeom>
      </cdr:spPr>
      <cdr:txBody>
        <a:bodyPr xmlns:a="http://schemas.openxmlformats.org/drawingml/2006/main" wrap="none" rtlCol="1"/>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000" dirty="0"/>
            <a:t>Cr     </a:t>
          </a:r>
          <a:r>
            <a:rPr lang="en-US" sz="1000" dirty="0" smtClean="0"/>
            <a:t>      V            </a:t>
          </a:r>
          <a:r>
            <a:rPr lang="en-US" sz="1000" dirty="0"/>
            <a:t>Co      </a:t>
          </a:r>
          <a:r>
            <a:rPr lang="en-US" sz="1000" dirty="0" smtClean="0"/>
            <a:t>       </a:t>
          </a:r>
          <a:r>
            <a:rPr lang="en-US" sz="1000" dirty="0"/>
            <a:t>Ni         Cu    </a:t>
          </a:r>
          <a:r>
            <a:rPr lang="en-US" sz="1000" dirty="0" smtClean="0"/>
            <a:t>        Zn   </a:t>
          </a:r>
          <a:r>
            <a:rPr lang="ar-SA" sz="1000" dirty="0" smtClean="0"/>
            <a:t> </a:t>
          </a:r>
          <a:r>
            <a:rPr lang="en-US" sz="1000" dirty="0" smtClean="0"/>
            <a:t>     </a:t>
          </a:r>
          <a:r>
            <a:rPr lang="en-US" sz="1000" dirty="0"/>
            <a:t>As </a:t>
          </a:r>
          <a:r>
            <a:rPr lang="en-US" sz="1000" dirty="0" smtClean="0"/>
            <a:t>           </a:t>
          </a:r>
          <a:r>
            <a:rPr lang="en-US" sz="1000" dirty="0" err="1"/>
            <a:t>Cd</a:t>
          </a:r>
          <a:r>
            <a:rPr lang="en-US" sz="1000" dirty="0"/>
            <a:t>         </a:t>
          </a:r>
          <a:r>
            <a:rPr lang="en-US" sz="1000" dirty="0" err="1"/>
            <a:t>Pb</a:t>
          </a:r>
          <a:r>
            <a:rPr lang="en-US" sz="1000" dirty="0"/>
            <a:t>   </a:t>
          </a:r>
          <a:endParaRPr lang="ar-SA" sz="1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2319338" y="692150"/>
            <a:ext cx="207803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10AB1D8-28A9-4916-92A4-972313EA7D8B}" type="slidenum">
              <a:rPr lang="en-US"/>
              <a:pPr/>
              <a:t>‹#›</a:t>
            </a:fld>
            <a:endParaRPr lang="en-US"/>
          </a:p>
        </p:txBody>
      </p:sp>
    </p:spTree>
    <p:extLst>
      <p:ext uri="{BB962C8B-B14F-4D97-AF65-F5344CB8AC3E}">
        <p14:creationId xmlns:p14="http://schemas.microsoft.com/office/powerpoint/2010/main" val="27749340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8A9AD-FBDE-4DE3-A983-7289D47A9BA8}"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11007975" y="27038554"/>
            <a:ext cx="3043305" cy="1563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14037242" y="26951021"/>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smtClean="0">
                <a:solidFill>
                  <a:schemeClr val="bg1"/>
                </a:solidFill>
              </a:rPr>
              <a:t>www.postersession.com</a:t>
            </a:r>
            <a:endParaRPr lang="en-US" sz="13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508250" rtl="0" fontAlgn="base">
        <a:spcBef>
          <a:spcPct val="0"/>
        </a:spcBef>
        <a:spcAft>
          <a:spcPct val="0"/>
        </a:spcAft>
        <a:defRPr sz="12100">
          <a:solidFill>
            <a:schemeClr val="tx2"/>
          </a:solidFill>
          <a:latin typeface="+mj-lt"/>
          <a:ea typeface="+mj-ea"/>
          <a:cs typeface="+mj-cs"/>
        </a:defRPr>
      </a:lvl1pPr>
      <a:lvl2pPr algn="ctr" defTabSz="2508250" rtl="0" fontAlgn="base">
        <a:spcBef>
          <a:spcPct val="0"/>
        </a:spcBef>
        <a:spcAft>
          <a:spcPct val="0"/>
        </a:spcAft>
        <a:defRPr sz="12100">
          <a:solidFill>
            <a:schemeClr val="tx2"/>
          </a:solidFill>
          <a:latin typeface="Arial" charset="0"/>
        </a:defRPr>
      </a:lvl2pPr>
      <a:lvl3pPr algn="ctr" defTabSz="2508250" rtl="0" fontAlgn="base">
        <a:spcBef>
          <a:spcPct val="0"/>
        </a:spcBef>
        <a:spcAft>
          <a:spcPct val="0"/>
        </a:spcAft>
        <a:defRPr sz="12100">
          <a:solidFill>
            <a:schemeClr val="tx2"/>
          </a:solidFill>
          <a:latin typeface="Arial" charset="0"/>
        </a:defRPr>
      </a:lvl3pPr>
      <a:lvl4pPr algn="ctr" defTabSz="2508250" rtl="0" fontAlgn="base">
        <a:spcBef>
          <a:spcPct val="0"/>
        </a:spcBef>
        <a:spcAft>
          <a:spcPct val="0"/>
        </a:spcAft>
        <a:defRPr sz="12100">
          <a:solidFill>
            <a:schemeClr val="tx2"/>
          </a:solidFill>
          <a:latin typeface="Arial" charset="0"/>
        </a:defRPr>
      </a:lvl4pPr>
      <a:lvl5pPr algn="ctr" defTabSz="2508250" rtl="0" fontAlgn="base">
        <a:spcBef>
          <a:spcPct val="0"/>
        </a:spcBef>
        <a:spcAft>
          <a:spcPct val="0"/>
        </a:spcAft>
        <a:defRPr sz="12100">
          <a:solidFill>
            <a:schemeClr val="tx2"/>
          </a:solidFill>
          <a:latin typeface="Arial" charset="0"/>
        </a:defRPr>
      </a:lvl5pPr>
      <a:lvl6pPr marL="457200" algn="ctr" defTabSz="2508250" rtl="0" fontAlgn="base">
        <a:spcBef>
          <a:spcPct val="0"/>
        </a:spcBef>
        <a:spcAft>
          <a:spcPct val="0"/>
        </a:spcAft>
        <a:defRPr sz="12100">
          <a:solidFill>
            <a:schemeClr val="tx2"/>
          </a:solidFill>
          <a:latin typeface="Arial" charset="0"/>
        </a:defRPr>
      </a:lvl6pPr>
      <a:lvl7pPr marL="914400" algn="ctr" defTabSz="2508250" rtl="0" fontAlgn="base">
        <a:spcBef>
          <a:spcPct val="0"/>
        </a:spcBef>
        <a:spcAft>
          <a:spcPct val="0"/>
        </a:spcAft>
        <a:defRPr sz="12100">
          <a:solidFill>
            <a:schemeClr val="tx2"/>
          </a:solidFill>
          <a:latin typeface="Arial" charset="0"/>
        </a:defRPr>
      </a:lvl7pPr>
      <a:lvl8pPr marL="1371600" algn="ctr" defTabSz="2508250" rtl="0" fontAlgn="base">
        <a:spcBef>
          <a:spcPct val="0"/>
        </a:spcBef>
        <a:spcAft>
          <a:spcPct val="0"/>
        </a:spcAft>
        <a:defRPr sz="12100">
          <a:solidFill>
            <a:schemeClr val="tx2"/>
          </a:solidFill>
          <a:latin typeface="Arial" charset="0"/>
        </a:defRPr>
      </a:lvl8pPr>
      <a:lvl9pPr marL="1828800" algn="ctr" defTabSz="2508250" rtl="0" fontAlgn="base">
        <a:spcBef>
          <a:spcPct val="0"/>
        </a:spcBef>
        <a:spcAft>
          <a:spcPct val="0"/>
        </a:spcAft>
        <a:defRPr sz="12100">
          <a:solidFill>
            <a:schemeClr val="tx2"/>
          </a:solidFill>
          <a:latin typeface="Arial" charset="0"/>
        </a:defRPr>
      </a:lvl9pPr>
    </p:titleStyle>
    <p:bodyStyle>
      <a:lvl1pPr marL="941388" indent="-941388" algn="l" defTabSz="2508250" rtl="0" fontAlgn="base">
        <a:spcBef>
          <a:spcPct val="20000"/>
        </a:spcBef>
        <a:spcAft>
          <a:spcPct val="0"/>
        </a:spcAft>
        <a:buChar char="•"/>
        <a:defRPr sz="8800">
          <a:solidFill>
            <a:schemeClr val="tx1"/>
          </a:solidFill>
          <a:latin typeface="+mn-lt"/>
          <a:ea typeface="+mn-ea"/>
          <a:cs typeface="+mn-cs"/>
        </a:defRPr>
      </a:lvl1pPr>
      <a:lvl2pPr marL="2036763" indent="-782638" algn="l" defTabSz="2508250" rtl="0" fontAlgn="base">
        <a:spcBef>
          <a:spcPct val="20000"/>
        </a:spcBef>
        <a:spcAft>
          <a:spcPct val="0"/>
        </a:spcAft>
        <a:buChar char="–"/>
        <a:defRPr sz="7700">
          <a:solidFill>
            <a:schemeClr val="tx1"/>
          </a:solidFill>
          <a:latin typeface="+mn-lt"/>
        </a:defRPr>
      </a:lvl2pPr>
      <a:lvl3pPr marL="3135313" indent="-627063" algn="l" defTabSz="2508250" rtl="0" fontAlgn="base">
        <a:spcBef>
          <a:spcPct val="20000"/>
        </a:spcBef>
        <a:spcAft>
          <a:spcPct val="0"/>
        </a:spcAft>
        <a:buChar char="•"/>
        <a:defRPr sz="6600">
          <a:solidFill>
            <a:schemeClr val="tx1"/>
          </a:solidFill>
          <a:latin typeface="+mn-lt"/>
        </a:defRPr>
      </a:lvl3pPr>
      <a:lvl4pPr marL="4387850" indent="-625475" algn="l" defTabSz="2508250" rtl="0" fontAlgn="base">
        <a:spcBef>
          <a:spcPct val="20000"/>
        </a:spcBef>
        <a:spcAft>
          <a:spcPct val="0"/>
        </a:spcAft>
        <a:buChar char="–"/>
        <a:defRPr sz="5500">
          <a:solidFill>
            <a:schemeClr val="tx1"/>
          </a:solidFill>
          <a:latin typeface="+mn-lt"/>
        </a:defRPr>
      </a:lvl4pPr>
      <a:lvl5pPr marL="5643563" indent="-627063" algn="l" defTabSz="2508250" rtl="0" fontAlgn="base">
        <a:spcBef>
          <a:spcPct val="20000"/>
        </a:spcBef>
        <a:spcAft>
          <a:spcPct val="0"/>
        </a:spcAft>
        <a:buChar char="»"/>
        <a:defRPr sz="5500">
          <a:solidFill>
            <a:schemeClr val="tx1"/>
          </a:solidFill>
          <a:latin typeface="+mn-lt"/>
        </a:defRPr>
      </a:lvl5pPr>
      <a:lvl6pPr marL="6100763" indent="-627063" algn="l" defTabSz="2508250" rtl="0" fontAlgn="base">
        <a:spcBef>
          <a:spcPct val="20000"/>
        </a:spcBef>
        <a:spcAft>
          <a:spcPct val="0"/>
        </a:spcAft>
        <a:buChar char="»"/>
        <a:defRPr sz="5500">
          <a:solidFill>
            <a:schemeClr val="tx1"/>
          </a:solidFill>
          <a:latin typeface="+mn-lt"/>
        </a:defRPr>
      </a:lvl6pPr>
      <a:lvl7pPr marL="6557963" indent="-627063" algn="l" defTabSz="2508250" rtl="0" fontAlgn="base">
        <a:spcBef>
          <a:spcPct val="20000"/>
        </a:spcBef>
        <a:spcAft>
          <a:spcPct val="0"/>
        </a:spcAft>
        <a:buChar char="»"/>
        <a:defRPr sz="5500">
          <a:solidFill>
            <a:schemeClr val="tx1"/>
          </a:solidFill>
          <a:latin typeface="+mn-lt"/>
        </a:defRPr>
      </a:lvl7pPr>
      <a:lvl8pPr marL="7015163" indent="-627063" algn="l" defTabSz="2508250" rtl="0" fontAlgn="base">
        <a:spcBef>
          <a:spcPct val="20000"/>
        </a:spcBef>
        <a:spcAft>
          <a:spcPct val="0"/>
        </a:spcAft>
        <a:buChar char="»"/>
        <a:defRPr sz="5500">
          <a:solidFill>
            <a:schemeClr val="tx1"/>
          </a:solidFill>
          <a:latin typeface="+mn-lt"/>
        </a:defRPr>
      </a:lvl8pPr>
      <a:lvl9pPr marL="7472363" indent="-627063"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AutoShape 50"/>
          <p:cNvSpPr>
            <a:spLocks noChangeArrowheads="1"/>
          </p:cNvSpPr>
          <p:nvPr/>
        </p:nvSpPr>
        <p:spPr bwMode="auto">
          <a:xfrm>
            <a:off x="7776668" y="3074275"/>
            <a:ext cx="7657773" cy="24110982"/>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0" y="3164971"/>
            <a:ext cx="7743825" cy="2401951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502920" y="5047615"/>
            <a:ext cx="7268528" cy="6669954"/>
          </a:xfrm>
          <a:prstGeom prst="rect">
            <a:avLst/>
          </a:prstGeom>
          <a:noFill/>
          <a:ln w="9525">
            <a:noFill/>
            <a:miter lim="800000"/>
            <a:headEnd/>
            <a:tailEnd/>
          </a:ln>
          <a:effectLst/>
        </p:spPr>
        <p:txBody>
          <a:bodyPr wrap="square" lIns="52249" tIns="26124" rIns="52249" bIns="26124">
            <a:spAutoFit/>
          </a:bodyPr>
          <a:lstStyle/>
          <a:p>
            <a:pPr algn="l"/>
            <a:r>
              <a:rPr lang="en-US" sz="1600" dirty="0" smtClean="0"/>
              <a:t>             </a:t>
            </a:r>
            <a:r>
              <a:rPr lang="en-US" sz="1800" dirty="0" err="1" smtClean="0"/>
              <a:t>Zilfi</a:t>
            </a:r>
            <a:r>
              <a:rPr lang="en-US" sz="1800" dirty="0" smtClean="0"/>
              <a:t> Province is Located on Riyadh, capital of Saudi Arabia  approximately 260 km North . Dust has frequently been used as a material for monitoring   trace elements   pollution. In some instances dust may present significant pollution source when rain falls and washes the road surfaces and storms so causes increased metals input to rivers and sewage [1] .Young children have been identified as the group that is at highest risk. Also vegetables and fruits may be contaminated with superficial of dust[2]. The major source of trace elements for human is the food of plant and animal origin. Drinking water covers a few percent of the elements needed . Breathing and using dirty hands are other sources[3].. There are four main sources of trace elements in the street dust which are road traffic ,industrial activity, weathered material and specific intermittent episode [4 ]. Elements identified as originating from automobiles are </a:t>
            </a:r>
            <a:r>
              <a:rPr lang="en-US" sz="1800" dirty="0" err="1" smtClean="0"/>
              <a:t>Pb</a:t>
            </a:r>
            <a:r>
              <a:rPr lang="en-US" sz="1800" dirty="0" smtClean="0"/>
              <a:t> , </a:t>
            </a:r>
            <a:r>
              <a:rPr lang="en-US" sz="1800" dirty="0" err="1" smtClean="0"/>
              <a:t>Cd</a:t>
            </a:r>
            <a:r>
              <a:rPr lang="en-US" sz="1800" dirty="0" smtClean="0"/>
              <a:t> , Cu , Zn , Fe , Cr and Ni . The morphology and chemical composition of heavy metal particles embedded in tire dust and traffic –related materials have been characterized[5] .Simultaneous elemental analysis in dust of the city of Riyadh ,Saudi Arabia by (ICP-MS)[6] , also this technique  have been used in  microwave digestion method of soil samples for toxic elements analysis[7] The concentrations of 23 chemical elements have been determined using energy dispersive X-ray fluorescence (EDXRF) [8] . the elemental concentrations of heavy metal pollutants that may be present in street dust samples in </a:t>
            </a:r>
            <a:r>
              <a:rPr lang="en-US" sz="1800" dirty="0" err="1" smtClean="0"/>
              <a:t>Mubi</a:t>
            </a:r>
            <a:r>
              <a:rPr lang="en-US" sz="1800" dirty="0" smtClean="0"/>
              <a:t>, Adamawa state, Nigeria, were measured [9].   </a:t>
            </a:r>
          </a:p>
        </p:txBody>
      </p:sp>
      <p:sp>
        <p:nvSpPr>
          <p:cNvPr id="2058" name="Text Box 10"/>
          <p:cNvSpPr txBox="1">
            <a:spLocks noChangeArrowheads="1"/>
          </p:cNvSpPr>
          <p:nvPr/>
        </p:nvSpPr>
        <p:spPr bwMode="auto">
          <a:xfrm>
            <a:off x="474543" y="15591715"/>
            <a:ext cx="6736080" cy="545201"/>
          </a:xfrm>
          <a:prstGeom prst="rect">
            <a:avLst/>
          </a:prstGeom>
          <a:noFill/>
          <a:ln w="9525">
            <a:noFill/>
            <a:miter lim="800000"/>
            <a:headEnd/>
            <a:tailEnd/>
          </a:ln>
          <a:effectLst/>
        </p:spPr>
        <p:txBody>
          <a:bodyPr wrap="square" lIns="52249" tIns="26124" rIns="52249" bIns="26124">
            <a:spAutoFit/>
          </a:bodyPr>
          <a:lstStyle/>
          <a:p>
            <a:pPr algn="l" defTabSz="2508250">
              <a:spcBef>
                <a:spcPct val="50000"/>
              </a:spcBef>
            </a:pPr>
            <a:r>
              <a:rPr lang="en-US" sz="3200" b="1" dirty="0" smtClean="0">
                <a:solidFill>
                  <a:srgbClr val="0046D2"/>
                </a:solidFill>
              </a:rPr>
              <a:t>Methods</a:t>
            </a:r>
            <a:endParaRPr lang="en-US" b="1" dirty="0"/>
          </a:p>
        </p:txBody>
      </p:sp>
      <p:sp>
        <p:nvSpPr>
          <p:cNvPr id="2059" name="Text Box 11"/>
          <p:cNvSpPr txBox="1">
            <a:spLocks noChangeArrowheads="1"/>
          </p:cNvSpPr>
          <p:nvPr/>
        </p:nvSpPr>
        <p:spPr bwMode="auto">
          <a:xfrm>
            <a:off x="7867847" y="19217399"/>
            <a:ext cx="6797040" cy="545201"/>
          </a:xfrm>
          <a:prstGeom prst="rect">
            <a:avLst/>
          </a:prstGeom>
          <a:noFill/>
          <a:ln w="9525">
            <a:noFill/>
            <a:miter lim="800000"/>
            <a:headEnd/>
            <a:tailEnd/>
          </a:ln>
          <a:effectLst/>
        </p:spPr>
        <p:txBody>
          <a:bodyPr wrap="square" lIns="52249" tIns="26124" rIns="52249" bIns="26124">
            <a:spAutoFit/>
          </a:bodyPr>
          <a:lstStyle/>
          <a:p>
            <a:pPr algn="l" defTabSz="2508250">
              <a:spcBef>
                <a:spcPct val="50000"/>
              </a:spcBef>
            </a:pPr>
            <a:r>
              <a:rPr lang="en-US" sz="3200" b="1" dirty="0" smtClean="0">
                <a:solidFill>
                  <a:srgbClr val="0046D2"/>
                </a:solidFill>
              </a:rPr>
              <a:t>Conclusions</a:t>
            </a:r>
            <a:endParaRPr lang="en-US" b="1" dirty="0"/>
          </a:p>
        </p:txBody>
      </p:sp>
      <p:sp>
        <p:nvSpPr>
          <p:cNvPr id="2061" name="AutoShape 13"/>
          <p:cNvSpPr>
            <a:spLocks noChangeArrowheads="1"/>
          </p:cNvSpPr>
          <p:nvPr/>
        </p:nvSpPr>
        <p:spPr bwMode="auto">
          <a:xfrm>
            <a:off x="0" y="330858"/>
            <a:ext cx="16097250" cy="2560801"/>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2249" tIns="26124" rIns="52249" bIns="26124" anchor="ctr"/>
          <a:lstStyle/>
          <a:p>
            <a:pPr defTabSz="2508250"/>
            <a:endParaRPr lang="en-US" dirty="0">
              <a:solidFill>
                <a:schemeClr val="bg1"/>
              </a:solidFill>
            </a:endParaRPr>
          </a:p>
        </p:txBody>
      </p:sp>
      <p:sp>
        <p:nvSpPr>
          <p:cNvPr id="2062" name="Text Box 14"/>
          <p:cNvSpPr txBox="1">
            <a:spLocks noChangeArrowheads="1"/>
          </p:cNvSpPr>
          <p:nvPr/>
        </p:nvSpPr>
        <p:spPr bwMode="auto">
          <a:xfrm>
            <a:off x="2322286" y="537936"/>
            <a:ext cx="12874171" cy="2391860"/>
          </a:xfrm>
          <a:prstGeom prst="rect">
            <a:avLst/>
          </a:prstGeom>
          <a:noFill/>
          <a:ln w="9525">
            <a:noFill/>
            <a:miter lim="800000"/>
            <a:headEnd/>
            <a:tailEnd/>
          </a:ln>
          <a:effectLst/>
        </p:spPr>
        <p:txBody>
          <a:bodyPr wrap="square" lIns="52249" tIns="26124" rIns="52249" bIns="26124">
            <a:spAutoFit/>
          </a:bodyPr>
          <a:lstStyle/>
          <a:p>
            <a:r>
              <a:rPr lang="en-US" sz="3600" dirty="0" smtClean="0"/>
              <a:t> </a:t>
            </a:r>
            <a:r>
              <a:rPr lang="en-US" sz="3200" b="1" dirty="0" smtClean="0">
                <a:solidFill>
                  <a:srgbClr val="0046D2"/>
                </a:solidFill>
              </a:rPr>
              <a:t>Measurements of Some Trace Elements in Street Dust in </a:t>
            </a:r>
            <a:r>
              <a:rPr lang="en-US" sz="3200" b="1" dirty="0" err="1" smtClean="0">
                <a:solidFill>
                  <a:srgbClr val="0046D2"/>
                </a:solidFill>
              </a:rPr>
              <a:t>Zilfi</a:t>
            </a:r>
            <a:r>
              <a:rPr lang="en-US" sz="3200" b="1" dirty="0" smtClean="0">
                <a:solidFill>
                  <a:srgbClr val="0046D2"/>
                </a:solidFill>
              </a:rPr>
              <a:t> Province at Saudi Arabia Using Inductively Coupled Plasma-Mass Spectrometer</a:t>
            </a:r>
            <a:r>
              <a:rPr lang="en-US" sz="3200" b="1" dirty="0" smtClean="0"/>
              <a:t> </a:t>
            </a:r>
            <a:r>
              <a:rPr lang="en-US" sz="7200" b="1" dirty="0" smtClean="0">
                <a:latin typeface="Verdana" pitchFamily="34" charset="0"/>
              </a:rPr>
              <a:t/>
            </a:r>
            <a:br>
              <a:rPr lang="en-US" sz="7200" b="1" dirty="0" smtClean="0">
                <a:latin typeface="Verdana" pitchFamily="34" charset="0"/>
              </a:rPr>
            </a:br>
            <a:r>
              <a:rPr lang="en-US" sz="3200" i="1" dirty="0" smtClean="0">
                <a:latin typeface="Trebuchet MS" pitchFamily="34" charset="0"/>
              </a:rPr>
              <a:t>By </a:t>
            </a:r>
            <a:r>
              <a:rPr lang="en-US" sz="3200" i="1" dirty="0" err="1" smtClean="0">
                <a:latin typeface="Trebuchet MS" pitchFamily="34" charset="0"/>
              </a:rPr>
              <a:t>Nawal</a:t>
            </a:r>
            <a:r>
              <a:rPr lang="en-US" sz="3200" i="1" dirty="0" smtClean="0">
                <a:latin typeface="Trebuchet MS" pitchFamily="34" charset="0"/>
              </a:rPr>
              <a:t> </a:t>
            </a:r>
            <a:r>
              <a:rPr lang="en-US" sz="3200" i="1" dirty="0" err="1" smtClean="0">
                <a:latin typeface="Trebuchet MS" pitchFamily="34" charset="0"/>
              </a:rPr>
              <a:t>Mahgoub</a:t>
            </a:r>
            <a:r>
              <a:rPr lang="en-US" sz="3200" i="1" dirty="0" smtClean="0">
                <a:latin typeface="Trebuchet MS" pitchFamily="34" charset="0"/>
              </a:rPr>
              <a:t> and others</a:t>
            </a:r>
          </a:p>
          <a:p>
            <a:r>
              <a:rPr lang="en-US" sz="2000" i="1" dirty="0" smtClean="0">
                <a:solidFill>
                  <a:schemeClr val="accent6">
                    <a:lumMod val="50000"/>
                  </a:schemeClr>
                </a:solidFill>
                <a:latin typeface="Trebuchet MS" pitchFamily="34" charset="0"/>
              </a:rPr>
              <a:t>World Environment 2012, 2(6): 135-139 DOI: 10.5923/j.env.20120206.05 </a:t>
            </a:r>
            <a:endParaRPr lang="en-US" sz="2000" b="1" dirty="0">
              <a:solidFill>
                <a:schemeClr val="accent6">
                  <a:lumMod val="50000"/>
                </a:schemeClr>
              </a:solidFill>
            </a:endParaRPr>
          </a:p>
        </p:txBody>
      </p:sp>
      <p:sp>
        <p:nvSpPr>
          <p:cNvPr id="2064" name="Text Box 16"/>
          <p:cNvSpPr txBox="1">
            <a:spLocks noChangeArrowheads="1"/>
          </p:cNvSpPr>
          <p:nvPr/>
        </p:nvSpPr>
        <p:spPr bwMode="auto">
          <a:xfrm>
            <a:off x="257175" y="1911350"/>
            <a:ext cx="2057400" cy="1055688"/>
          </a:xfrm>
          <a:prstGeom prst="rect">
            <a:avLst/>
          </a:prstGeom>
          <a:noFill/>
          <a:ln w="9525">
            <a:noFill/>
            <a:miter lim="800000"/>
            <a:headEnd/>
            <a:tailEnd/>
          </a:ln>
          <a:effectLst/>
        </p:spPr>
        <p:txBody>
          <a:bodyPr lIns="52249" tIns="26124" rIns="52249" bIns="26124">
            <a:spAutoFit/>
          </a:bodyPr>
          <a:lstStyle/>
          <a:p>
            <a:pPr defTabSz="2508250">
              <a:spcBef>
                <a:spcPct val="50000"/>
              </a:spcBef>
            </a:pPr>
            <a:r>
              <a:rPr lang="en-US" sz="4500" b="1" dirty="0"/>
              <a:t>Logo</a:t>
            </a:r>
          </a:p>
          <a:p>
            <a:pPr defTabSz="2508250">
              <a:spcBef>
                <a:spcPct val="50000"/>
              </a:spcBef>
            </a:pPr>
            <a:endParaRPr lang="en-US" sz="1400" dirty="0">
              <a:solidFill>
                <a:srgbClr val="FF0000"/>
              </a:solidFill>
            </a:endParaRPr>
          </a:p>
        </p:txBody>
      </p:sp>
      <p:sp>
        <p:nvSpPr>
          <p:cNvPr id="2067" name="Text Box 19"/>
          <p:cNvSpPr txBox="1">
            <a:spLocks noChangeArrowheads="1"/>
          </p:cNvSpPr>
          <p:nvPr/>
        </p:nvSpPr>
        <p:spPr bwMode="auto">
          <a:xfrm>
            <a:off x="9810749" y="11172828"/>
            <a:ext cx="3533775" cy="883755"/>
          </a:xfrm>
          <a:prstGeom prst="rect">
            <a:avLst/>
          </a:prstGeom>
          <a:noFill/>
          <a:ln w="9525">
            <a:noFill/>
            <a:miter lim="800000"/>
            <a:headEnd/>
            <a:tailEnd/>
          </a:ln>
          <a:effectLst/>
        </p:spPr>
        <p:txBody>
          <a:bodyPr wrap="square" lIns="52249" tIns="26124" rIns="52249" bIns="26124">
            <a:spAutoFit/>
          </a:bodyPr>
          <a:lstStyle/>
          <a:p>
            <a:r>
              <a:rPr lang="en-US" sz="1000" b="1" dirty="0" smtClean="0"/>
              <a:t> </a:t>
            </a:r>
            <a:endParaRPr lang="en-US" sz="1000" dirty="0" smtClean="0"/>
          </a:p>
          <a:p>
            <a:r>
              <a:rPr lang="en-US" sz="1100" b="1" dirty="0" smtClean="0"/>
              <a:t> </a:t>
            </a:r>
            <a:endParaRPr lang="en-US" sz="1100" dirty="0" smtClean="0"/>
          </a:p>
          <a:p>
            <a:pPr rtl="1"/>
            <a:r>
              <a:rPr lang="en-US" sz="1100" b="1" dirty="0" smtClean="0"/>
              <a:t>Table (3.1) Comparison between the concentrations found in the Dust Samples and the Maximum Levels Ruled by Literature</a:t>
            </a:r>
            <a:endParaRPr lang="en-US" sz="1100" dirty="0"/>
          </a:p>
        </p:txBody>
      </p:sp>
      <p:sp>
        <p:nvSpPr>
          <p:cNvPr id="2075" name="Text Box 27"/>
          <p:cNvSpPr txBox="1">
            <a:spLocks noChangeArrowheads="1"/>
          </p:cNvSpPr>
          <p:nvPr/>
        </p:nvSpPr>
        <p:spPr bwMode="auto">
          <a:xfrm>
            <a:off x="7945821" y="22103256"/>
            <a:ext cx="4270879" cy="545201"/>
          </a:xfrm>
          <a:prstGeom prst="rect">
            <a:avLst/>
          </a:prstGeom>
          <a:noFill/>
          <a:ln w="9525">
            <a:noFill/>
            <a:miter lim="800000"/>
            <a:headEnd/>
            <a:tailEnd/>
          </a:ln>
          <a:effectLst/>
        </p:spPr>
        <p:txBody>
          <a:bodyPr wrap="square" lIns="52249" tIns="26124" rIns="52249" bIns="26124">
            <a:spAutoFit/>
          </a:bodyPr>
          <a:lstStyle/>
          <a:p>
            <a:pPr algn="l" defTabSz="2508250">
              <a:spcBef>
                <a:spcPct val="50000"/>
              </a:spcBef>
            </a:pPr>
            <a:r>
              <a:rPr lang="en-US" sz="3200" b="1" smtClean="0">
                <a:solidFill>
                  <a:srgbClr val="0046D2"/>
                </a:solidFill>
              </a:rPr>
              <a:t>References</a:t>
            </a:r>
            <a:endParaRPr lang="en-US" sz="3700" dirty="0"/>
          </a:p>
        </p:txBody>
      </p:sp>
      <p:sp>
        <p:nvSpPr>
          <p:cNvPr id="2084" name="Text Box 36"/>
          <p:cNvSpPr txBox="1">
            <a:spLocks noChangeArrowheads="1"/>
          </p:cNvSpPr>
          <p:nvPr/>
        </p:nvSpPr>
        <p:spPr bwMode="auto">
          <a:xfrm>
            <a:off x="292253" y="13394384"/>
            <a:ext cx="7191375" cy="1614187"/>
          </a:xfrm>
          <a:prstGeom prst="rect">
            <a:avLst/>
          </a:prstGeom>
          <a:noFill/>
          <a:ln w="57150" cmpd="thinThick">
            <a:noFill/>
            <a:miter lim="800000"/>
            <a:headEnd/>
            <a:tailEnd/>
          </a:ln>
          <a:effectLst/>
        </p:spPr>
        <p:txBody>
          <a:bodyPr wrap="square" lIns="34953" tIns="17476" rIns="34953" bIns="17476">
            <a:spAutoFit/>
          </a:bodyPr>
          <a:lstStyle/>
          <a:p>
            <a:pPr algn="l" defTabSz="350838" eaLnBrk="0" hangingPunct="0">
              <a:lnSpc>
                <a:spcPct val="95000"/>
              </a:lnSpc>
            </a:pPr>
            <a:r>
              <a:rPr lang="en-US" sz="1800" dirty="0" smtClean="0"/>
              <a:t>The study will measure the concentrations of some trace elements in streets dust in major  streets and inner ones from </a:t>
            </a:r>
            <a:r>
              <a:rPr lang="en-US" sz="1800" dirty="0" err="1" smtClean="0"/>
              <a:t>Hai</a:t>
            </a:r>
            <a:r>
              <a:rPr lang="en-US" sz="1800" dirty="0" smtClean="0"/>
              <a:t> </a:t>
            </a:r>
            <a:r>
              <a:rPr lang="en-US" sz="1800" dirty="0" err="1" smtClean="0"/>
              <a:t>Elsdeeg</a:t>
            </a:r>
            <a:r>
              <a:rPr lang="en-US" sz="1800" dirty="0" smtClean="0"/>
              <a:t> and </a:t>
            </a:r>
            <a:r>
              <a:rPr lang="en-US" sz="1800" dirty="0" err="1" smtClean="0"/>
              <a:t>Smnan</a:t>
            </a:r>
            <a:r>
              <a:rPr lang="en-US" sz="1800" dirty="0" smtClean="0"/>
              <a:t> at </a:t>
            </a:r>
            <a:r>
              <a:rPr lang="en-US" sz="1800" dirty="0" err="1" smtClean="0"/>
              <a:t>Zilfi</a:t>
            </a:r>
            <a:r>
              <a:rPr lang="en-US" sz="1800" dirty="0" smtClean="0"/>
              <a:t> Province for comparison, using Inductively Coupled Plasma-Mass Spectrometer(ICP-MS). The wind may  take the trace elements to the farms.  And we know that there are many farms around </a:t>
            </a:r>
            <a:r>
              <a:rPr lang="en-US" sz="1800" dirty="0" err="1" smtClean="0"/>
              <a:t>Zilfi</a:t>
            </a:r>
            <a:r>
              <a:rPr lang="en-US" sz="1800" dirty="0" smtClean="0"/>
              <a:t>  Province.</a:t>
            </a:r>
            <a:endParaRPr lang="en-US" sz="1400" dirty="0">
              <a:latin typeface="Times New Roman" pitchFamily="18" charset="0"/>
            </a:endParaRPr>
          </a:p>
        </p:txBody>
      </p:sp>
      <p:sp>
        <p:nvSpPr>
          <p:cNvPr id="2086" name="Text Box 38"/>
          <p:cNvSpPr txBox="1">
            <a:spLocks noChangeArrowheads="1"/>
          </p:cNvSpPr>
          <p:nvPr/>
        </p:nvSpPr>
        <p:spPr bwMode="auto">
          <a:xfrm>
            <a:off x="7914180" y="22576220"/>
            <a:ext cx="7299544" cy="3748618"/>
          </a:xfrm>
          <a:prstGeom prst="rect">
            <a:avLst/>
          </a:prstGeom>
          <a:noFill/>
          <a:ln w="57150" cmpd="thinThick">
            <a:noFill/>
            <a:miter lim="800000"/>
            <a:headEnd/>
            <a:tailEnd/>
          </a:ln>
          <a:effectLst/>
        </p:spPr>
        <p:txBody>
          <a:bodyPr wrap="square" lIns="34953" tIns="17476" rIns="34953" bIns="17476">
            <a:spAutoFit/>
          </a:bodyPr>
          <a:lstStyle/>
          <a:p>
            <a:pPr marL="195263" indent="-195263" algn="l" defTabSz="350838" eaLnBrk="0" hangingPunct="0">
              <a:lnSpc>
                <a:spcPct val="95000"/>
              </a:lnSpc>
            </a:pPr>
            <a:endParaRPr lang="en-US" sz="1400" dirty="0"/>
          </a:p>
          <a:p>
            <a:pPr algn="l"/>
            <a:r>
              <a:rPr lang="en-US" sz="1400" dirty="0" smtClean="0"/>
              <a:t>1/</a:t>
            </a:r>
            <a:r>
              <a:rPr lang="en-US" sz="1400" dirty="0" err="1" smtClean="0"/>
              <a:t>Batterman</a:t>
            </a:r>
            <a:r>
              <a:rPr lang="en-US" sz="1400" dirty="0" smtClean="0"/>
              <a:t> </a:t>
            </a:r>
            <a:r>
              <a:rPr lang="en-US" sz="1400" dirty="0" err="1" smtClean="0"/>
              <a:t>S.A,Dzubay</a:t>
            </a:r>
            <a:r>
              <a:rPr lang="en-US" sz="1400" dirty="0" smtClean="0"/>
              <a:t> T.G. and </a:t>
            </a:r>
            <a:r>
              <a:rPr lang="en-US" sz="1400" dirty="0" err="1" smtClean="0"/>
              <a:t>Baumgardner</a:t>
            </a:r>
            <a:r>
              <a:rPr lang="en-US" sz="1400" dirty="0" smtClean="0"/>
              <a:t> R.E. Development of crustal profiles for receptor modeling ,</a:t>
            </a:r>
            <a:r>
              <a:rPr lang="en-US" sz="1400" dirty="0" err="1" smtClean="0"/>
              <a:t>Atoms.Environ</a:t>
            </a:r>
            <a:r>
              <a:rPr lang="en-US" sz="1400" dirty="0" smtClean="0"/>
              <a:t>,(22)1988</a:t>
            </a:r>
          </a:p>
          <a:p>
            <a:pPr algn="l"/>
            <a:r>
              <a:rPr lang="en-US" sz="1400" dirty="0" smtClean="0"/>
              <a:t>2/Gibson  </a:t>
            </a:r>
            <a:r>
              <a:rPr lang="en-US" sz="1400" dirty="0" err="1" smtClean="0"/>
              <a:t>M.J.and</a:t>
            </a:r>
            <a:r>
              <a:rPr lang="en-US" sz="1400" dirty="0" smtClean="0"/>
              <a:t> Farmer </a:t>
            </a:r>
            <a:r>
              <a:rPr lang="en-US" sz="1400" dirty="0" err="1" smtClean="0"/>
              <a:t>J.G.The</a:t>
            </a:r>
            <a:r>
              <a:rPr lang="en-US" sz="1400" dirty="0" smtClean="0"/>
              <a:t> science of the total Environment, 1984.</a:t>
            </a:r>
          </a:p>
          <a:p>
            <a:pPr algn="l"/>
            <a:r>
              <a:rPr lang="en-US" sz="1400" dirty="0" smtClean="0"/>
              <a:t>3/</a:t>
            </a:r>
            <a:r>
              <a:rPr lang="en-US" sz="1400" dirty="0" err="1" smtClean="0"/>
              <a:t>Prokhorov;A.M</a:t>
            </a:r>
            <a:r>
              <a:rPr lang="en-US" sz="1400" dirty="0" smtClean="0"/>
              <a:t>."Great Soviet </a:t>
            </a:r>
            <a:r>
              <a:rPr lang="en-US" sz="1400" dirty="0" err="1" smtClean="0"/>
              <a:t>Encyclopedia"Translation</a:t>
            </a:r>
            <a:r>
              <a:rPr lang="en-US" sz="1400" dirty="0" smtClean="0"/>
              <a:t> of the third edition, Moscow(16)1974. </a:t>
            </a:r>
          </a:p>
          <a:p>
            <a:pPr algn="l"/>
            <a:r>
              <a:rPr lang="en-US" sz="1400" dirty="0" smtClean="0"/>
              <a:t>4/Fergusson Jack   E.  and   </a:t>
            </a:r>
            <a:r>
              <a:rPr lang="en-US" sz="1400" dirty="0" err="1" smtClean="0"/>
              <a:t>Kimnicholasd</a:t>
            </a:r>
            <a:r>
              <a:rPr lang="en-US" sz="1400" dirty="0" smtClean="0"/>
              <a:t>,    the  science  of the   Total   Environment,(100)1991.</a:t>
            </a:r>
          </a:p>
          <a:p>
            <a:pPr algn="l"/>
            <a:r>
              <a:rPr lang="en-US" sz="1400" dirty="0" smtClean="0"/>
              <a:t>5-A.Kouji and </a:t>
            </a:r>
            <a:r>
              <a:rPr lang="en-US" sz="1400" dirty="0" err="1" smtClean="0"/>
              <a:t>T.Yoshiaki,Environment</a:t>
            </a:r>
            <a:r>
              <a:rPr lang="en-US" sz="1400" dirty="0" smtClean="0"/>
              <a:t> International 30,1009-1017(2004).</a:t>
            </a:r>
          </a:p>
          <a:p>
            <a:pPr algn="l"/>
            <a:r>
              <a:rPr lang="en-US" sz="1400" dirty="0" smtClean="0"/>
              <a:t>6-Ahmed </a:t>
            </a:r>
            <a:r>
              <a:rPr lang="en-US" sz="1400" dirty="0" err="1" smtClean="0"/>
              <a:t>K.O.,Al-Swaidan</a:t>
            </a:r>
            <a:r>
              <a:rPr lang="en-US" sz="1400" dirty="0" smtClean="0"/>
              <a:t> H.M. and </a:t>
            </a:r>
            <a:r>
              <a:rPr lang="en-US" sz="1400" dirty="0" err="1" smtClean="0"/>
              <a:t>Daviws</a:t>
            </a:r>
            <a:r>
              <a:rPr lang="en-US" sz="1400" dirty="0" smtClean="0"/>
              <a:t> </a:t>
            </a:r>
            <a:r>
              <a:rPr lang="en-US" sz="1400" dirty="0" err="1" smtClean="0"/>
              <a:t>B.E.,The</a:t>
            </a:r>
            <a:r>
              <a:rPr lang="en-US" sz="1400" dirty="0" smtClean="0"/>
              <a:t> Science of the Total Environment ,138\(1993),207-212</a:t>
            </a:r>
          </a:p>
          <a:p>
            <a:pPr algn="l"/>
            <a:r>
              <a:rPr lang="en-US" sz="1400" dirty="0" smtClean="0"/>
              <a:t>7-Alotaibi,F.M.,Alghamdi,A.H.,and </a:t>
            </a:r>
            <a:r>
              <a:rPr lang="en-US" sz="1400" dirty="0" err="1" smtClean="0"/>
              <a:t>Alswaidan,H.M.,J.Saudi</a:t>
            </a:r>
            <a:r>
              <a:rPr lang="en-US" sz="1400" dirty="0" smtClean="0"/>
              <a:t>  Chem.Soc.,Vol.10,No1;pp.1-8(2006) .</a:t>
            </a:r>
          </a:p>
          <a:p>
            <a:pPr algn="l"/>
            <a:r>
              <a:rPr lang="en-US" sz="1400" dirty="0" smtClean="0"/>
              <a:t>8-Z.L.L. </a:t>
            </a:r>
            <a:r>
              <a:rPr lang="en-US" sz="1400" dirty="0" err="1" smtClean="0"/>
              <a:t>Yeunga</a:t>
            </a:r>
            <a:r>
              <a:rPr lang="en-US" sz="1400" dirty="0" smtClean="0"/>
              <a:t>, R.C.W. </a:t>
            </a:r>
            <a:r>
              <a:rPr lang="en-US" sz="1400" dirty="0" err="1" smtClean="0"/>
              <a:t>Kwokb</a:t>
            </a:r>
            <a:r>
              <a:rPr lang="en-US" sz="1400" dirty="0" smtClean="0"/>
              <a:t>, K.N. </a:t>
            </a:r>
            <a:r>
              <a:rPr lang="en-US" sz="1400" dirty="0" err="1" smtClean="0"/>
              <a:t>YuApplied</a:t>
            </a:r>
            <a:r>
              <a:rPr lang="en-US" sz="1400" dirty="0" smtClean="0"/>
              <a:t> Radiation and Isotopes 58 (2003) 339–346</a:t>
            </a:r>
          </a:p>
          <a:p>
            <a:pPr algn="l"/>
            <a:r>
              <a:rPr lang="en-US" sz="1400" dirty="0" smtClean="0"/>
              <a:t>9-Shinggu, D. Y.1, </a:t>
            </a:r>
            <a:r>
              <a:rPr lang="en-US" sz="1400" dirty="0" err="1" smtClean="0"/>
              <a:t>Ogugbuaja</a:t>
            </a:r>
            <a:r>
              <a:rPr lang="en-US" sz="1400" dirty="0" smtClean="0"/>
              <a:t>, V. O.2, </a:t>
            </a:r>
            <a:r>
              <a:rPr lang="en-US" sz="1400" dirty="0" err="1" smtClean="0"/>
              <a:t>Barminas</a:t>
            </a:r>
            <a:r>
              <a:rPr lang="en-US" sz="1400" dirty="0" smtClean="0"/>
              <a:t>, J. T.1,3 and </a:t>
            </a:r>
            <a:r>
              <a:rPr lang="en-US" sz="1400" dirty="0" err="1" smtClean="0"/>
              <a:t>Toma</a:t>
            </a:r>
            <a:r>
              <a:rPr lang="en-US" sz="1400" dirty="0" smtClean="0"/>
              <a:t>, </a:t>
            </a:r>
            <a:r>
              <a:rPr lang="en-US" sz="1400" dirty="0" err="1" smtClean="0"/>
              <a:t>I.International</a:t>
            </a:r>
            <a:r>
              <a:rPr lang="en-US" sz="1400" dirty="0" smtClean="0"/>
              <a:t> Journal of Physical Sciences Vol. 2 (11), pp. 290-293</a:t>
            </a:r>
            <a:r>
              <a:rPr lang="en-US" sz="1600" b="1" dirty="0" smtClean="0"/>
              <a:t>. </a:t>
            </a:r>
          </a:p>
          <a:p>
            <a:r>
              <a:rPr lang="en-US" sz="1600" b="1" dirty="0" smtClean="0"/>
              <a:t>.</a:t>
            </a:r>
          </a:p>
        </p:txBody>
      </p:sp>
      <p:sp>
        <p:nvSpPr>
          <p:cNvPr id="2087" name="Text Box 39"/>
          <p:cNvSpPr txBox="1">
            <a:spLocks noChangeArrowheads="1"/>
          </p:cNvSpPr>
          <p:nvPr/>
        </p:nvSpPr>
        <p:spPr bwMode="auto">
          <a:xfrm>
            <a:off x="8154878" y="5131676"/>
            <a:ext cx="7177087" cy="5852270"/>
          </a:xfrm>
          <a:prstGeom prst="rect">
            <a:avLst/>
          </a:prstGeom>
          <a:noFill/>
          <a:ln w="57150" cmpd="thinThick">
            <a:noFill/>
            <a:miter lim="800000"/>
            <a:headEnd/>
            <a:tailEnd/>
          </a:ln>
          <a:effectLst/>
        </p:spPr>
        <p:txBody>
          <a:bodyPr wrap="square" lIns="34953" tIns="17476" rIns="34953" bIns="17476">
            <a:spAutoFit/>
          </a:bodyPr>
          <a:lstStyle/>
          <a:p>
            <a:pPr algn="l"/>
            <a:r>
              <a:rPr lang="en-US" sz="1800" dirty="0" smtClean="0"/>
              <a:t>The concentrations of most elements have been found less than allowed concentrations in literature ,but arsenic is found in concentrations higher than the limit allowed specially in the samples (1, 2, 3 and 10).. Vanadium was a little less than the maximum Concentrations allowed in the samples (10 and 13). These high levels of As and V  may be  due to human activates(table and fig.(3.1) .</a:t>
            </a:r>
          </a:p>
          <a:p>
            <a:pPr algn="l"/>
            <a:r>
              <a:rPr lang="en-US" sz="1800" dirty="0" smtClean="0"/>
              <a:t>     The high concentrations of Zn, </a:t>
            </a:r>
            <a:r>
              <a:rPr lang="en-US" sz="1800" dirty="0" err="1" smtClean="0"/>
              <a:t>Cd</a:t>
            </a:r>
            <a:r>
              <a:rPr lang="en-US" sz="1800" dirty="0" smtClean="0"/>
              <a:t> , Ni, </a:t>
            </a:r>
            <a:r>
              <a:rPr lang="en-US" sz="1800" dirty="0" err="1" smtClean="0"/>
              <a:t>Pb</a:t>
            </a:r>
            <a:r>
              <a:rPr lang="en-US" sz="1800" dirty="0" smtClean="0"/>
              <a:t>, Cr, and Cu,  are found in the crossroads , nearby car repair workshop and also at the intersection of roads or area on main streets . Zn may have its origin from automotive sources i.e. wear and tear of vulcanized rubber tires, lubricating oils and corrosion of galvanized vehicular parts. Study conducted in differing urban areas indicate that the most important source of anthropogenic </a:t>
            </a:r>
            <a:r>
              <a:rPr lang="en-US" sz="1800" dirty="0" err="1" smtClean="0"/>
              <a:t>Pb</a:t>
            </a:r>
            <a:r>
              <a:rPr lang="en-US" sz="1800" dirty="0" smtClean="0"/>
              <a:t> to street dust is from vehicular lead emissions. Throughout the literature, the source of Cu in the street dust was due to corrosion of metallic parts of cars derived from engine wear, thrust bearing, brushing, bearing metals and brake dust. The </a:t>
            </a:r>
            <a:r>
              <a:rPr lang="en-US" sz="1800" dirty="0" err="1" smtClean="0"/>
              <a:t>Cd</a:t>
            </a:r>
            <a:r>
              <a:rPr lang="en-US" sz="1800" dirty="0" smtClean="0"/>
              <a:t> concentration in the street dust is likely to be associated to combustion product in the accumulators of motor vehicles or in carburetor [5,7,9,11].Higher contamination was found in </a:t>
            </a:r>
            <a:r>
              <a:rPr lang="en-US" sz="1800" dirty="0" err="1" smtClean="0"/>
              <a:t>Hai</a:t>
            </a:r>
            <a:r>
              <a:rPr lang="en-US" sz="1800" dirty="0" smtClean="0"/>
              <a:t> </a:t>
            </a:r>
            <a:r>
              <a:rPr lang="en-US" sz="1800" dirty="0" err="1" smtClean="0"/>
              <a:t>Elsdeeg</a:t>
            </a:r>
            <a:r>
              <a:rPr lang="en-US" sz="1800" dirty="0" smtClean="0"/>
              <a:t> ,as it contains the maximum values of ,</a:t>
            </a:r>
            <a:r>
              <a:rPr lang="en-US" sz="1800" dirty="0" err="1" smtClean="0"/>
              <a:t>Pb,Cd,Cu,Zn,As</a:t>
            </a:r>
            <a:r>
              <a:rPr lang="en-US" sz="1800" dirty="0" smtClean="0"/>
              <a:t> and K compared to </a:t>
            </a:r>
            <a:r>
              <a:rPr lang="en-US" sz="1800" dirty="0" err="1" smtClean="0"/>
              <a:t>Hai</a:t>
            </a:r>
            <a:r>
              <a:rPr lang="en-US" sz="1800" dirty="0" smtClean="0"/>
              <a:t> </a:t>
            </a:r>
            <a:r>
              <a:rPr lang="en-US" sz="1800" dirty="0" err="1" smtClean="0"/>
              <a:t>Smnan</a:t>
            </a:r>
            <a:r>
              <a:rPr lang="en-US" sz="1800" dirty="0" smtClean="0"/>
              <a:t> which have the maximum value of V only . </a:t>
            </a:r>
            <a:endParaRPr lang="en-US" sz="1800" dirty="0"/>
          </a:p>
        </p:txBody>
      </p:sp>
      <p:sp>
        <p:nvSpPr>
          <p:cNvPr id="2088" name="Text Box 40"/>
          <p:cNvSpPr txBox="1">
            <a:spLocks noChangeArrowheads="1"/>
          </p:cNvSpPr>
          <p:nvPr/>
        </p:nvSpPr>
        <p:spPr bwMode="auto">
          <a:xfrm rot="10800000" flipV="1">
            <a:off x="7904436" y="19546277"/>
            <a:ext cx="6943725" cy="2774505"/>
          </a:xfrm>
          <a:prstGeom prst="rect">
            <a:avLst/>
          </a:prstGeom>
          <a:noFill/>
          <a:ln w="57150" cmpd="thinThick">
            <a:noFill/>
            <a:miter lim="800000"/>
            <a:headEnd/>
            <a:tailEnd/>
          </a:ln>
          <a:effectLst/>
        </p:spPr>
        <p:txBody>
          <a:bodyPr wrap="square" lIns="34953" tIns="17476" rIns="34953" bIns="17476">
            <a:spAutoFit/>
          </a:bodyPr>
          <a:lstStyle/>
          <a:p>
            <a:r>
              <a:rPr lang="en-US" sz="1600" b="1" dirty="0" smtClean="0"/>
              <a:t> </a:t>
            </a:r>
            <a:endParaRPr lang="en-US" sz="1600" dirty="0" smtClean="0"/>
          </a:p>
          <a:p>
            <a:pPr algn="l"/>
            <a:r>
              <a:rPr lang="en-US" sz="1800" dirty="0" smtClean="0"/>
              <a:t>    Concentrations of most elements have been found less than allowed concentrations in literature ,but arsenic is found in concentrations higher than the limit allowed specially in the sample (  3).. Vanadium was a little less than the maximum Concentrations allowed in  samples (10 and 13). The high concentrations of Zn, </a:t>
            </a:r>
            <a:r>
              <a:rPr lang="en-US" sz="1800" dirty="0" err="1" smtClean="0"/>
              <a:t>Cd,Ni</a:t>
            </a:r>
            <a:r>
              <a:rPr lang="en-US" sz="1800" dirty="0" smtClean="0"/>
              <a:t>, </a:t>
            </a:r>
            <a:r>
              <a:rPr lang="en-US" sz="1800" dirty="0" err="1" smtClean="0"/>
              <a:t>Pb,Co</a:t>
            </a:r>
            <a:r>
              <a:rPr lang="en-US" sz="1800" dirty="0" smtClean="0"/>
              <a:t>, </a:t>
            </a:r>
            <a:r>
              <a:rPr lang="en-US" sz="1800" dirty="0" err="1" smtClean="0"/>
              <a:t>Cr,and</a:t>
            </a:r>
            <a:r>
              <a:rPr lang="en-US" sz="1800" dirty="0" smtClean="0"/>
              <a:t> Cu,  are found in the crossroads , nearby car repair workshop and also at the intersection of roads or area on main streets. </a:t>
            </a:r>
            <a:r>
              <a:rPr lang="en-US" sz="1800" dirty="0" err="1" smtClean="0"/>
              <a:t>Hai</a:t>
            </a:r>
            <a:r>
              <a:rPr lang="en-US" sz="1800" dirty="0" smtClean="0"/>
              <a:t> </a:t>
            </a:r>
            <a:r>
              <a:rPr lang="en-US" sz="1800" dirty="0" err="1" smtClean="0"/>
              <a:t>Elsdeeg</a:t>
            </a:r>
            <a:r>
              <a:rPr lang="en-US" sz="1800" dirty="0" smtClean="0"/>
              <a:t> was found to be more contaminated compared to </a:t>
            </a:r>
            <a:r>
              <a:rPr lang="en-US" sz="1800" dirty="0" err="1" smtClean="0"/>
              <a:t>Hai</a:t>
            </a:r>
            <a:r>
              <a:rPr lang="en-US" sz="1800" dirty="0" smtClean="0"/>
              <a:t> </a:t>
            </a:r>
            <a:r>
              <a:rPr lang="en-US" sz="1800" dirty="0" err="1" smtClean="0"/>
              <a:t>Smnan</a:t>
            </a:r>
            <a:r>
              <a:rPr lang="en-US" sz="1800" dirty="0" smtClean="0"/>
              <a:t> .</a:t>
            </a:r>
            <a:endParaRPr lang="en-US" sz="1800" dirty="0"/>
          </a:p>
        </p:txBody>
      </p:sp>
      <p:sp>
        <p:nvSpPr>
          <p:cNvPr id="2090" name="Text Box 42"/>
          <p:cNvSpPr txBox="1">
            <a:spLocks noChangeArrowheads="1"/>
          </p:cNvSpPr>
          <p:nvPr/>
        </p:nvSpPr>
        <p:spPr bwMode="auto">
          <a:xfrm>
            <a:off x="1112520" y="4483101"/>
            <a:ext cx="6629400" cy="545201"/>
          </a:xfrm>
          <a:prstGeom prst="rect">
            <a:avLst/>
          </a:prstGeom>
          <a:noFill/>
          <a:ln w="9525">
            <a:noFill/>
            <a:miter lim="800000"/>
            <a:headEnd/>
            <a:tailEnd/>
          </a:ln>
          <a:effectLst/>
        </p:spPr>
        <p:txBody>
          <a:bodyPr wrap="square" lIns="52249" tIns="26124" rIns="52249" bIns="26124">
            <a:spAutoFit/>
          </a:bodyPr>
          <a:lstStyle/>
          <a:p>
            <a:pPr algn="l" defTabSz="2508250">
              <a:spcBef>
                <a:spcPct val="50000"/>
              </a:spcBef>
            </a:pPr>
            <a:r>
              <a:rPr lang="en-US" sz="3200" b="1" dirty="0" smtClean="0">
                <a:solidFill>
                  <a:srgbClr val="0046D2"/>
                </a:solidFill>
              </a:rPr>
              <a:t>Research </a:t>
            </a:r>
            <a:r>
              <a:rPr lang="en-US" sz="3200" b="1" dirty="0" smtClean="0">
                <a:solidFill>
                  <a:srgbClr val="0046D2"/>
                </a:solidFill>
              </a:rPr>
              <a:t>Problem</a:t>
            </a:r>
            <a:endParaRPr lang="en-US" sz="4000" b="1" dirty="0"/>
          </a:p>
        </p:txBody>
      </p:sp>
      <p:sp>
        <p:nvSpPr>
          <p:cNvPr id="2091" name="Text Box 43"/>
          <p:cNvSpPr txBox="1">
            <a:spLocks noChangeArrowheads="1"/>
          </p:cNvSpPr>
          <p:nvPr/>
        </p:nvSpPr>
        <p:spPr bwMode="auto">
          <a:xfrm>
            <a:off x="9128761" y="4492625"/>
            <a:ext cx="5516880" cy="545201"/>
          </a:xfrm>
          <a:prstGeom prst="rect">
            <a:avLst/>
          </a:prstGeom>
          <a:noFill/>
          <a:ln w="9525">
            <a:noFill/>
            <a:miter lim="800000"/>
            <a:headEnd/>
            <a:tailEnd/>
          </a:ln>
          <a:effectLst/>
        </p:spPr>
        <p:txBody>
          <a:bodyPr wrap="square" lIns="52249" tIns="26124" rIns="52249" bIns="26124">
            <a:spAutoFit/>
          </a:bodyPr>
          <a:lstStyle/>
          <a:p>
            <a:pPr defTabSz="2508250">
              <a:spcBef>
                <a:spcPct val="50000"/>
              </a:spcBef>
            </a:pPr>
            <a:r>
              <a:rPr lang="en-US" sz="3200" b="1" dirty="0" smtClean="0">
                <a:solidFill>
                  <a:srgbClr val="0046D2"/>
                </a:solidFill>
              </a:rPr>
              <a:t>Results</a:t>
            </a:r>
            <a:endParaRPr lang="en-US" b="1" dirty="0"/>
          </a:p>
        </p:txBody>
      </p:sp>
      <p:sp>
        <p:nvSpPr>
          <p:cNvPr id="22" name="Text Box 10"/>
          <p:cNvSpPr txBox="1">
            <a:spLocks noChangeArrowheads="1"/>
          </p:cNvSpPr>
          <p:nvPr/>
        </p:nvSpPr>
        <p:spPr bwMode="auto">
          <a:xfrm>
            <a:off x="317939" y="12653929"/>
            <a:ext cx="4465319" cy="545201"/>
          </a:xfrm>
          <a:prstGeom prst="rect">
            <a:avLst/>
          </a:prstGeom>
          <a:noFill/>
          <a:ln w="9525">
            <a:noFill/>
            <a:miter lim="800000"/>
            <a:headEnd/>
            <a:tailEnd/>
          </a:ln>
          <a:effectLst/>
        </p:spPr>
        <p:txBody>
          <a:bodyPr wrap="square" lIns="52249" tIns="26124" rIns="52249" bIns="26124">
            <a:spAutoFit/>
          </a:bodyPr>
          <a:lstStyle/>
          <a:p>
            <a:pPr algn="l" defTabSz="2508250">
              <a:spcBef>
                <a:spcPct val="50000"/>
              </a:spcBef>
            </a:pPr>
            <a:r>
              <a:rPr lang="en-US" sz="3200" b="1" dirty="0" smtClean="0">
                <a:solidFill>
                  <a:srgbClr val="0046D2"/>
                </a:solidFill>
              </a:rPr>
              <a:t>Purpose</a:t>
            </a:r>
            <a:endParaRPr lang="en-US" sz="3200" b="1" dirty="0">
              <a:solidFill>
                <a:srgbClr val="0046D2"/>
              </a:solidFill>
            </a:endParaRPr>
          </a:p>
        </p:txBody>
      </p:sp>
      <p:sp>
        <p:nvSpPr>
          <p:cNvPr id="24" name="Text Box 36"/>
          <p:cNvSpPr txBox="1">
            <a:spLocks noChangeArrowheads="1"/>
          </p:cNvSpPr>
          <p:nvPr/>
        </p:nvSpPr>
        <p:spPr bwMode="auto">
          <a:xfrm>
            <a:off x="299545" y="16222718"/>
            <a:ext cx="7274735" cy="11904696"/>
          </a:xfrm>
          <a:prstGeom prst="rect">
            <a:avLst/>
          </a:prstGeom>
          <a:noFill/>
          <a:ln w="57150" cmpd="thinThick">
            <a:noFill/>
            <a:miter lim="800000"/>
            <a:headEnd/>
            <a:tailEnd/>
          </a:ln>
          <a:effectLst/>
        </p:spPr>
        <p:txBody>
          <a:bodyPr wrap="square" lIns="34953" tIns="17476" rIns="34953" bIns="17476">
            <a:spAutoFit/>
          </a:bodyPr>
          <a:lstStyle/>
          <a:p>
            <a:pPr algn="l" defTabSz="350838" eaLnBrk="0" hangingPunct="0">
              <a:lnSpc>
                <a:spcPct val="95000"/>
              </a:lnSpc>
            </a:pPr>
            <a:r>
              <a:rPr lang="en-US" sz="1800" dirty="0" smtClean="0"/>
              <a:t>       </a:t>
            </a:r>
          </a:p>
          <a:p>
            <a:pPr algn="l" defTabSz="350838" eaLnBrk="0" hangingPunct="0">
              <a:lnSpc>
                <a:spcPct val="95000"/>
              </a:lnSpc>
            </a:pPr>
            <a:r>
              <a:rPr lang="en-US" sz="1800" dirty="0" smtClean="0"/>
              <a:t> </a:t>
            </a:r>
            <a:r>
              <a:rPr lang="en-US" sz="1800" b="1" dirty="0" smtClean="0"/>
              <a:t>Instrumentation </a:t>
            </a:r>
          </a:p>
          <a:p>
            <a:pPr algn="l" defTabSz="350838" eaLnBrk="0" hangingPunct="0">
              <a:lnSpc>
                <a:spcPct val="95000"/>
              </a:lnSpc>
            </a:pPr>
            <a:r>
              <a:rPr lang="en-US" sz="1800" dirty="0" smtClean="0"/>
              <a:t>The analytical determination of   </a:t>
            </a:r>
            <a:r>
              <a:rPr lang="en-US" sz="1800" dirty="0" err="1" smtClean="0"/>
              <a:t>As,Cd,Cr,Cu,Pb,Ni,Zn,V,Co</a:t>
            </a:r>
            <a:r>
              <a:rPr lang="en-US" sz="1800" dirty="0" smtClean="0"/>
              <a:t> and  K </a:t>
            </a:r>
          </a:p>
          <a:p>
            <a:pPr algn="l" defTabSz="350838" eaLnBrk="0" hangingPunct="0">
              <a:lnSpc>
                <a:spcPct val="95000"/>
              </a:lnSpc>
            </a:pPr>
            <a:r>
              <a:rPr lang="en-US" sz="1800" dirty="0" smtClean="0"/>
              <a:t>was carried out by ICP-MS  (Inductively Coupled Plasma-Mass</a:t>
            </a:r>
          </a:p>
          <a:p>
            <a:pPr algn="l" defTabSz="350838" eaLnBrk="0" hangingPunct="0">
              <a:lnSpc>
                <a:spcPct val="95000"/>
              </a:lnSpc>
            </a:pPr>
            <a:r>
              <a:rPr lang="en-US" sz="1800" dirty="0" smtClean="0"/>
              <a:t> Spectrometer ):ELAN 9000 (Perkin Elmer </a:t>
            </a:r>
            <a:r>
              <a:rPr lang="en-US" sz="1800" dirty="0" err="1" smtClean="0"/>
              <a:t>Sciex</a:t>
            </a:r>
            <a:r>
              <a:rPr lang="en-US" sz="1800" dirty="0" smtClean="0"/>
              <a:t> </a:t>
            </a:r>
            <a:r>
              <a:rPr lang="en-US" sz="1800" dirty="0" err="1" smtClean="0"/>
              <a:t>Instrumento</a:t>
            </a:r>
            <a:r>
              <a:rPr lang="en-US" sz="1800" dirty="0" smtClean="0"/>
              <a:t> ,</a:t>
            </a:r>
          </a:p>
          <a:p>
            <a:pPr algn="l" defTabSz="350838" eaLnBrk="0" hangingPunct="0">
              <a:lnSpc>
                <a:spcPct val="95000"/>
              </a:lnSpc>
            </a:pPr>
            <a:r>
              <a:rPr lang="en-US" sz="1800" dirty="0" smtClean="0"/>
              <a:t> Concord ,Ontario ,Canada).</a:t>
            </a:r>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defTabSz="350838" eaLnBrk="0" hangingPunct="0">
              <a:lnSpc>
                <a:spcPct val="95000"/>
              </a:lnSpc>
            </a:pPr>
            <a:endParaRPr lang="en-US" sz="1800" dirty="0" smtClean="0"/>
          </a:p>
          <a:p>
            <a:pPr algn="l"/>
            <a:r>
              <a:rPr lang="en-US" sz="1800" b="1" dirty="0" smtClean="0"/>
              <a:t> Reagents :</a:t>
            </a:r>
            <a:endParaRPr lang="en-US" sz="1800" dirty="0" smtClean="0"/>
          </a:p>
          <a:p>
            <a:pPr algn="l"/>
            <a:r>
              <a:rPr lang="en-US" sz="1800" dirty="0" smtClean="0"/>
              <a:t>     Nitric acid (69 % v/v ) ,super purity grade from </a:t>
            </a:r>
            <a:r>
              <a:rPr lang="en-US" sz="1800" dirty="0" err="1" smtClean="0"/>
              <a:t>Romil</a:t>
            </a:r>
            <a:r>
              <a:rPr lang="en-US" sz="1800" dirty="0" smtClean="0"/>
              <a:t> ,England . hydrochloric acid (37% v/v) and hydrofluoric acid (40% v/v) were </a:t>
            </a:r>
            <a:r>
              <a:rPr lang="en-US" sz="1800" dirty="0" err="1" smtClean="0"/>
              <a:t>suprapure</a:t>
            </a:r>
            <a:r>
              <a:rPr lang="en-US" sz="1800" dirty="0" smtClean="0"/>
              <a:t> from Merck Germany .High purity water obtained from Millipore </a:t>
            </a:r>
            <a:r>
              <a:rPr lang="en-US" sz="1800" dirty="0" err="1" smtClean="0"/>
              <a:t>Milli</a:t>
            </a:r>
            <a:r>
              <a:rPr lang="en-US" sz="1800" dirty="0" smtClean="0"/>
              <a:t>-Q  water purification system was used throughout the work </a:t>
            </a:r>
          </a:p>
          <a:p>
            <a:pPr algn="l"/>
            <a:r>
              <a:rPr lang="en-US" sz="1800" b="1" dirty="0" smtClean="0"/>
              <a:t>sample collection and preparation :</a:t>
            </a:r>
            <a:endParaRPr lang="en-US" sz="1800" dirty="0" smtClean="0"/>
          </a:p>
          <a:p>
            <a:pPr algn="l"/>
            <a:r>
              <a:rPr lang="en-US" sz="1800" dirty="0" smtClean="0"/>
              <a:t>     The area of study (</a:t>
            </a:r>
            <a:r>
              <a:rPr lang="en-US" sz="1800" dirty="0" err="1" smtClean="0"/>
              <a:t>Hai</a:t>
            </a:r>
            <a:r>
              <a:rPr lang="en-US" sz="1800" dirty="0" smtClean="0"/>
              <a:t> </a:t>
            </a:r>
            <a:r>
              <a:rPr lang="en-US" sz="1800" dirty="0" err="1" smtClean="0"/>
              <a:t>Elsdeeg</a:t>
            </a:r>
            <a:r>
              <a:rPr lang="en-US" sz="1800" dirty="0" smtClean="0"/>
              <a:t> and </a:t>
            </a:r>
            <a:r>
              <a:rPr lang="en-US" sz="1800" dirty="0" err="1" smtClean="0"/>
              <a:t>Smnan</a:t>
            </a:r>
            <a:r>
              <a:rPr lang="en-US" sz="1800" dirty="0" smtClean="0"/>
              <a:t> in </a:t>
            </a:r>
            <a:r>
              <a:rPr lang="en-US" sz="1800" dirty="0" err="1" smtClean="0"/>
              <a:t>Zilfi</a:t>
            </a:r>
            <a:r>
              <a:rPr lang="en-US" sz="1800" dirty="0" smtClean="0"/>
              <a:t> Province  ) was surveyed during October 2011 collecting (14 ) samples from different streets by gently sweeping along the edge of the road , then they   were transferred to plastics bags ,and sieved through 200 mm thieve . Samples were prepared by accurately weighing a round 200 mg of dust samples into a dry and clean Teflon digestion beaker ,6 ml of HNO</a:t>
            </a:r>
            <a:r>
              <a:rPr lang="en-US" sz="1800" baseline="-25000" dirty="0" smtClean="0"/>
              <a:t>3</a:t>
            </a:r>
            <a:r>
              <a:rPr lang="en-US" sz="1800" dirty="0" smtClean="0"/>
              <a:t> ,2 ml </a:t>
            </a:r>
            <a:r>
              <a:rPr lang="en-US" sz="1800" dirty="0" err="1" smtClean="0"/>
              <a:t>HCl</a:t>
            </a:r>
            <a:r>
              <a:rPr lang="en-US" sz="1800" dirty="0" smtClean="0"/>
              <a:t> and 2 ml HF were added to the Teflon beaker .Samples were digested on the hot plate at 120-150 ˚c for approximately 40 minutes .The resulting digest was not clear ,so it was filtered through </a:t>
            </a:r>
            <a:r>
              <a:rPr lang="en-US" sz="1800" dirty="0" err="1" smtClean="0"/>
              <a:t>whatman</a:t>
            </a:r>
            <a:r>
              <a:rPr lang="en-US" sz="1800" dirty="0" smtClean="0"/>
              <a:t> filtered paper no.42.The filtered digest was transferred to a 50 ml plastic volumetric flask and made up to mark using </a:t>
            </a:r>
            <a:r>
              <a:rPr lang="en-US" sz="1800" dirty="0" err="1" smtClean="0"/>
              <a:t>deionized</a:t>
            </a:r>
            <a:r>
              <a:rPr lang="en-US" sz="1800" dirty="0" smtClean="0"/>
              <a:t> water .A blank digest was carried out in the same way .      </a:t>
            </a:r>
          </a:p>
          <a:p>
            <a:pPr algn="l"/>
            <a:r>
              <a:rPr lang="en-US" sz="1800" dirty="0" smtClean="0"/>
              <a:t>.</a:t>
            </a:r>
          </a:p>
          <a:p>
            <a:pPr algn="l" defTabSz="350838" eaLnBrk="0" hangingPunct="0">
              <a:lnSpc>
                <a:spcPct val="95000"/>
              </a:lnSpc>
            </a:pPr>
            <a:endParaRPr lang="en-US" sz="1800" dirty="0" smtClean="0"/>
          </a:p>
          <a:p>
            <a:pPr algn="l" defTabSz="350838" eaLnBrk="0" hangingPunct="0">
              <a:lnSpc>
                <a:spcPct val="95000"/>
              </a:lnSpc>
            </a:pPr>
            <a:endParaRPr lang="en-US" sz="1800" dirty="0" smtClean="0">
              <a:latin typeface="Times New Roman" pitchFamily="18" charset="0"/>
            </a:endParaRPr>
          </a:p>
          <a:p>
            <a:pPr algn="l" defTabSz="350838" eaLnBrk="0" hangingPunct="0">
              <a:lnSpc>
                <a:spcPct val="95000"/>
              </a:lnSpc>
            </a:pPr>
            <a:endParaRPr lang="en-US" sz="1800" dirty="0" smtClean="0">
              <a:latin typeface="Times New Roman" pitchFamily="18" charset="0"/>
            </a:endParaRPr>
          </a:p>
          <a:p>
            <a:pPr algn="l" defTabSz="350838" eaLnBrk="0" hangingPunct="0">
              <a:lnSpc>
                <a:spcPct val="95000"/>
              </a:lnSpc>
            </a:pPr>
            <a:endParaRPr lang="en-US" sz="1800" dirty="0" smtClean="0">
              <a:latin typeface="Times New Roman" pitchFamily="18" charset="0"/>
            </a:endParaRPr>
          </a:p>
          <a:p>
            <a:pPr algn="l" defTabSz="350838" eaLnBrk="0" hangingPunct="0">
              <a:lnSpc>
                <a:spcPct val="95000"/>
              </a:lnSpc>
            </a:pPr>
            <a:endParaRPr lang="en-US" sz="1800" dirty="0" smtClean="0">
              <a:latin typeface="Times New Roman" pitchFamily="18" charset="0"/>
            </a:endParaRPr>
          </a:p>
          <a:p>
            <a:pPr algn="l" defTabSz="350838" eaLnBrk="0" hangingPunct="0">
              <a:lnSpc>
                <a:spcPct val="95000"/>
              </a:lnSpc>
            </a:pPr>
            <a:endParaRPr lang="en-US" sz="1800" dirty="0">
              <a:latin typeface="Times New Roman" pitchFamily="18" charset="0"/>
            </a:endParaRPr>
          </a:p>
        </p:txBody>
      </p:sp>
      <p:pic>
        <p:nvPicPr>
          <p:cNvPr id="25" name="Picture 83"/>
          <p:cNvPicPr>
            <a:picLocks noChangeAspect="1" noChangeArrowheads="1"/>
          </p:cNvPicPr>
          <p:nvPr/>
        </p:nvPicPr>
        <p:blipFill>
          <a:blip r:embed="rId3" cstate="print"/>
          <a:srcRect/>
          <a:stretch>
            <a:fillRect/>
          </a:stretch>
        </p:blipFill>
        <p:spPr bwMode="auto">
          <a:xfrm>
            <a:off x="206077" y="535828"/>
            <a:ext cx="1840437" cy="2221886"/>
          </a:xfrm>
          <a:prstGeom prst="rect">
            <a:avLst/>
          </a:prstGeom>
          <a:noFill/>
          <a:ln w="9525">
            <a:noFill/>
            <a:miter lim="800000"/>
            <a:headEnd/>
            <a:tailEnd/>
          </a:ln>
        </p:spPr>
      </p:pic>
      <p:pic>
        <p:nvPicPr>
          <p:cNvPr id="26" name="Picture 3" descr="C:\Users\نوال\Downloads\تنزيل (8).jpg"/>
          <p:cNvPicPr>
            <a:picLocks noChangeAspect="1" noChangeArrowheads="1"/>
          </p:cNvPicPr>
          <p:nvPr/>
        </p:nvPicPr>
        <p:blipFill>
          <a:blip r:embed="rId4" cstate="print"/>
          <a:srcRect/>
          <a:stretch>
            <a:fillRect/>
          </a:stretch>
        </p:blipFill>
        <p:spPr bwMode="auto">
          <a:xfrm>
            <a:off x="2239229" y="17904109"/>
            <a:ext cx="3002280" cy="2506980"/>
          </a:xfrm>
          <a:prstGeom prst="rect">
            <a:avLst/>
          </a:prstGeom>
          <a:noFill/>
          <a:ln w="9525">
            <a:noFill/>
            <a:miter lim="800000"/>
            <a:headEnd/>
            <a:tailEnd/>
          </a:ln>
        </p:spPr>
      </p:pic>
      <p:sp>
        <p:nvSpPr>
          <p:cNvPr id="2049" name="Rectangle 1"/>
          <p:cNvSpPr>
            <a:spLocks noChangeArrowheads="1"/>
          </p:cNvSpPr>
          <p:nvPr/>
        </p:nvSpPr>
        <p:spPr bwMode="auto">
          <a:xfrm>
            <a:off x="0" y="43935"/>
            <a:ext cx="29687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11125"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9" name="جدول 28"/>
          <p:cNvGraphicFramePr>
            <a:graphicFrameLocks noGrp="1"/>
          </p:cNvGraphicFramePr>
          <p:nvPr/>
        </p:nvGraphicFramePr>
        <p:xfrm>
          <a:off x="9048749" y="12139148"/>
          <a:ext cx="4953002" cy="2853860"/>
        </p:xfrm>
        <a:graphic>
          <a:graphicData uri="http://schemas.openxmlformats.org/drawingml/2006/table">
            <a:tbl>
              <a:tblPr/>
              <a:tblGrid>
                <a:gridCol w="1313696"/>
                <a:gridCol w="2051178"/>
                <a:gridCol w="1588128"/>
              </a:tblGrid>
              <a:tr h="823603">
                <a:tc>
                  <a:txBody>
                    <a:bodyPr/>
                    <a:lstStyle/>
                    <a:p>
                      <a:pPr algn="l" rtl="0">
                        <a:lnSpc>
                          <a:spcPct val="115000"/>
                        </a:lnSpc>
                        <a:spcAft>
                          <a:spcPts val="0"/>
                        </a:spcAft>
                      </a:pPr>
                      <a:r>
                        <a:rPr lang="en-US" sz="1100" b="1" dirty="0">
                          <a:latin typeface="Cambria"/>
                          <a:ea typeface="Calibri"/>
                          <a:cs typeface="Arial"/>
                        </a:rPr>
                        <a:t>Dust sample number </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1100" b="1" dirty="0">
                          <a:latin typeface="Cambria"/>
                          <a:ea typeface="Calibri"/>
                          <a:cs typeface="Arial"/>
                        </a:rPr>
                        <a:t> Maximum Values Found (mg/kg)  </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1100" b="1" dirty="0">
                          <a:latin typeface="Cambria"/>
                          <a:ea typeface="Calibri"/>
                          <a:cs typeface="Arial"/>
                        </a:rPr>
                        <a:t>Allowable Values(mg/kg)</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792">
                <a:tc>
                  <a:txBody>
                    <a:bodyPr/>
                    <a:lstStyle/>
                    <a:p>
                      <a:pPr algn="l" rtl="0">
                        <a:lnSpc>
                          <a:spcPct val="115000"/>
                        </a:lnSpc>
                        <a:spcAft>
                          <a:spcPts val="0"/>
                        </a:spcAft>
                      </a:pPr>
                      <a:r>
                        <a:rPr lang="en-US" sz="1100" b="1">
                          <a:latin typeface="Cambria"/>
                          <a:ea typeface="Calibri"/>
                          <a:cs typeface="Arial"/>
                        </a:rPr>
                        <a:t>1</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000000"/>
                          </a:solidFill>
                          <a:latin typeface="Cambria"/>
                          <a:ea typeface="Calibri"/>
                          <a:cs typeface="Arial"/>
                        </a:rPr>
                        <a:t>Pb(8.26), Zn (71.37)</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000000"/>
                          </a:solidFill>
                          <a:latin typeface="Cambria"/>
                          <a:ea typeface="Calibri"/>
                          <a:cs typeface="Arial"/>
                        </a:rPr>
                        <a:t>Pb(100), Zn (300)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792">
                <a:tc>
                  <a:txBody>
                    <a:bodyPr/>
                    <a:lstStyle/>
                    <a:p>
                      <a:pPr algn="l" rtl="0">
                        <a:lnSpc>
                          <a:spcPct val="115000"/>
                        </a:lnSpc>
                        <a:spcAft>
                          <a:spcPts val="0"/>
                        </a:spcAft>
                      </a:pPr>
                      <a:r>
                        <a:rPr lang="en-US" sz="1100" b="1">
                          <a:latin typeface="Cambria"/>
                          <a:ea typeface="Calibri"/>
                          <a:cs typeface="Arial"/>
                        </a:rPr>
                        <a:t>2</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000000"/>
                          </a:solidFill>
                          <a:latin typeface="Cambria"/>
                          <a:ea typeface="Calibri"/>
                          <a:cs typeface="Arial"/>
                        </a:rPr>
                        <a:t>Cd (0.48),Cu(33.1)</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dirty="0" err="1">
                          <a:solidFill>
                            <a:srgbClr val="000000"/>
                          </a:solidFill>
                          <a:latin typeface="Cambria"/>
                          <a:ea typeface="Calibri"/>
                          <a:cs typeface="Arial"/>
                        </a:rPr>
                        <a:t>Cd</a:t>
                      </a:r>
                      <a:r>
                        <a:rPr lang="en-US" sz="1100" b="1" dirty="0">
                          <a:solidFill>
                            <a:srgbClr val="000000"/>
                          </a:solidFill>
                          <a:latin typeface="Cambria"/>
                          <a:ea typeface="Calibri"/>
                          <a:cs typeface="Arial"/>
                        </a:rPr>
                        <a:t> (5),Cu(100)</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535">
                <a:tc>
                  <a:txBody>
                    <a:bodyPr/>
                    <a:lstStyle/>
                    <a:p>
                      <a:pPr algn="l" rtl="0">
                        <a:lnSpc>
                          <a:spcPct val="115000"/>
                        </a:lnSpc>
                        <a:spcAft>
                          <a:spcPts val="0"/>
                        </a:spcAft>
                      </a:pPr>
                      <a:r>
                        <a:rPr lang="en-US" sz="1100" b="1">
                          <a:latin typeface="Cambria"/>
                          <a:ea typeface="Calibri"/>
                          <a:cs typeface="Arial"/>
                        </a:rPr>
                        <a:t>3</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FF0000"/>
                          </a:solidFill>
                          <a:latin typeface="Cambria"/>
                          <a:ea typeface="Calibri"/>
                          <a:cs typeface="Arial"/>
                        </a:rPr>
                        <a:t>As(56.62)</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000000"/>
                          </a:solidFill>
                          <a:latin typeface="Cambria"/>
                          <a:ea typeface="Calibri"/>
                          <a:cs typeface="Arial"/>
                        </a:rPr>
                        <a:t>As(20)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535">
                <a:tc>
                  <a:txBody>
                    <a:bodyPr/>
                    <a:lstStyle/>
                    <a:p>
                      <a:pPr algn="l" rtl="0">
                        <a:lnSpc>
                          <a:spcPct val="115000"/>
                        </a:lnSpc>
                        <a:spcAft>
                          <a:spcPts val="0"/>
                        </a:spcAft>
                      </a:pPr>
                      <a:r>
                        <a:rPr lang="en-US" sz="1100" b="1">
                          <a:latin typeface="Cambria"/>
                          <a:ea typeface="Calibri"/>
                          <a:cs typeface="Arial"/>
                        </a:rPr>
                        <a:t>6</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000000"/>
                          </a:solidFill>
                          <a:latin typeface="Cambria"/>
                          <a:ea typeface="Calibri"/>
                          <a:cs typeface="Arial"/>
                        </a:rPr>
                        <a:t>K(384)</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000000"/>
                          </a:solidFill>
                          <a:latin typeface="Cambria"/>
                          <a:ea typeface="Calibri"/>
                          <a:cs typeface="Arial"/>
                        </a:rPr>
                        <a:t>No Data</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535">
                <a:tc>
                  <a:txBody>
                    <a:bodyPr/>
                    <a:lstStyle/>
                    <a:p>
                      <a:pPr algn="l" rtl="0">
                        <a:lnSpc>
                          <a:spcPct val="115000"/>
                        </a:lnSpc>
                        <a:spcAft>
                          <a:spcPts val="0"/>
                        </a:spcAft>
                      </a:pPr>
                      <a:r>
                        <a:rPr lang="en-US" sz="1100" b="1">
                          <a:latin typeface="Cambria"/>
                          <a:ea typeface="Calibri"/>
                          <a:cs typeface="Arial"/>
                        </a:rPr>
                        <a:t>7</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000000"/>
                          </a:solidFill>
                          <a:latin typeface="Cambria"/>
                          <a:ea typeface="Calibri"/>
                          <a:cs typeface="Arial"/>
                        </a:rPr>
                        <a:t>Co(1.65)</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000000"/>
                          </a:solidFill>
                          <a:latin typeface="Cambria"/>
                          <a:ea typeface="Calibri"/>
                          <a:cs typeface="Arial"/>
                        </a:rPr>
                        <a:t>Co(50)</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068">
                <a:tc>
                  <a:txBody>
                    <a:bodyPr/>
                    <a:lstStyle/>
                    <a:p>
                      <a:pPr algn="l" rtl="0">
                        <a:lnSpc>
                          <a:spcPct val="115000"/>
                        </a:lnSpc>
                        <a:spcAft>
                          <a:spcPts val="0"/>
                        </a:spcAft>
                      </a:pPr>
                      <a:r>
                        <a:rPr lang="en-US" sz="1100" b="1" dirty="0">
                          <a:latin typeface="Cambria"/>
                          <a:ea typeface="Calibri"/>
                          <a:cs typeface="Arial"/>
                        </a:rPr>
                        <a:t>10</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a:solidFill>
                            <a:srgbClr val="000000"/>
                          </a:solidFill>
                          <a:latin typeface="Cambria"/>
                          <a:ea typeface="Calibri"/>
                          <a:cs typeface="Arial"/>
                        </a:rPr>
                        <a:t>Cr(8.11),</a:t>
                      </a:r>
                      <a:r>
                        <a:rPr lang="en-US" sz="1100" b="1">
                          <a:solidFill>
                            <a:srgbClr val="00B0F0"/>
                          </a:solidFill>
                          <a:latin typeface="Cambria"/>
                          <a:ea typeface="Calibri"/>
                          <a:cs typeface="Arial"/>
                        </a:rPr>
                        <a:t>V(45),</a:t>
                      </a:r>
                      <a:r>
                        <a:rPr lang="en-US" sz="1100" b="1">
                          <a:solidFill>
                            <a:srgbClr val="000000"/>
                          </a:solidFill>
                          <a:latin typeface="Cambria"/>
                          <a:ea typeface="Calibri"/>
                          <a:cs typeface="Arial"/>
                        </a:rPr>
                        <a:t>Ni(7.1)</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b="1" dirty="0">
                          <a:solidFill>
                            <a:srgbClr val="000000"/>
                          </a:solidFill>
                          <a:latin typeface="Cambria"/>
                          <a:ea typeface="Calibri"/>
                          <a:cs typeface="Arial"/>
                        </a:rPr>
                        <a:t>Cr(100),V(5o),Ni(50)</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4" name="مخطط 33"/>
          <p:cNvGraphicFramePr/>
          <p:nvPr/>
        </p:nvGraphicFramePr>
        <p:xfrm>
          <a:off x="9053326" y="15252480"/>
          <a:ext cx="5142865" cy="3886858"/>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Custom 1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TotalTime>
  <Words>1145</Words>
  <Application>Microsoft Office PowerPoint</Application>
  <PresentationFormat>مخصص</PresentationFormat>
  <Paragraphs>80</Paragraphs>
  <Slides>1</Slides>
  <Notes>1</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Vertical Template</dc:title>
  <dc:creator>Ethan Shulda</dc:creator>
  <dc:description>©MegaPrint Inc. 2009</dc:description>
  <cp:lastModifiedBy>aa</cp:lastModifiedBy>
  <cp:revision>56</cp:revision>
  <dcterms:created xsi:type="dcterms:W3CDTF">2008-12-04T00:20:37Z</dcterms:created>
  <dcterms:modified xsi:type="dcterms:W3CDTF">2013-02-26T07:30:21Z</dcterms:modified>
  <cp:category>Research Poster</cp:category>
</cp:coreProperties>
</file>