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51" autoAdjust="0"/>
    <p:restoredTop sz="94660"/>
  </p:normalViewPr>
  <p:slideViewPr>
    <p:cSldViewPr>
      <p:cViewPr>
        <p:scale>
          <a:sx n="33" d="100"/>
          <a:sy n="33" d="100"/>
        </p:scale>
        <p:origin x="-1152" y="5910"/>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975552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600" y="0"/>
            <a:ext cx="20110450" cy="4648200"/>
          </a:xfrm>
          <a:prstGeom prst="rect">
            <a:avLst/>
          </a:prstGeom>
          <a:solidFill>
            <a:srgbClr val="808000"/>
          </a:solidFill>
          <a:ln w="38100">
            <a:noFill/>
            <a:miter lim="800000"/>
            <a:headEnd/>
            <a:tailEnd/>
          </a:ln>
          <a:effectLst/>
        </p:spPr>
        <p:txBody>
          <a:bodyPr lIns="85638" tIns="42818" rIns="85638" bIns="42818" anchor="ctr" anchorCtr="1"/>
          <a:lstStyle/>
          <a:p>
            <a:r>
              <a:rPr lang="en-US" sz="6000" dirty="0" smtClean="0"/>
              <a:t> </a:t>
            </a:r>
            <a:r>
              <a:rPr lang="en-US" sz="6000" dirty="0">
                <a:solidFill>
                  <a:schemeClr val="bg1"/>
                </a:solidFill>
              </a:rPr>
              <a:t>Cooling water for solar cold store using water-hyacinth</a:t>
            </a:r>
            <a:r>
              <a:rPr lang="en-US" sz="6000" dirty="0"/>
              <a:t>. </a:t>
            </a:r>
          </a:p>
          <a:p>
            <a:pPr algn="ctr"/>
            <a:r>
              <a:rPr lang="en-US" dirty="0">
                <a:solidFill>
                  <a:schemeClr val="bg1"/>
                </a:solidFill>
              </a:rPr>
              <a:t>*Nagwa Ibrahim </a:t>
            </a:r>
          </a:p>
          <a:p>
            <a:pPr algn="ctr"/>
            <a:r>
              <a:rPr lang="en-US" dirty="0">
                <a:solidFill>
                  <a:schemeClr val="bg1"/>
                </a:solidFill>
              </a:rPr>
              <a:t>Physics department </a:t>
            </a:r>
          </a:p>
          <a:p>
            <a:pPr algn="ctr"/>
            <a:r>
              <a:rPr lang="en-US" dirty="0">
                <a:solidFill>
                  <a:schemeClr val="bg1"/>
                </a:solidFill>
              </a:rPr>
              <a:t>Majmaah University </a:t>
            </a:r>
          </a:p>
          <a:p>
            <a:pPr algn="ctr"/>
            <a:r>
              <a:rPr lang="en-US" dirty="0">
                <a:solidFill>
                  <a:schemeClr val="bg1"/>
                </a:solidFill>
              </a:rPr>
              <a:t>Zulfi College of education </a:t>
            </a:r>
          </a:p>
          <a:p>
            <a:pPr algn="ctr"/>
            <a:r>
              <a:rPr lang="en-US" b="1" dirty="0">
                <a:solidFill>
                  <a:schemeClr val="bg1"/>
                </a:solidFill>
              </a:rPr>
              <a:t>International Conference on Women in Science and Technology in the Arab Countries, April 21-23, 2013. </a:t>
            </a:r>
            <a:endParaRPr lang="en-US" dirty="0">
              <a:solidFill>
                <a:schemeClr val="bg1"/>
              </a:solidFill>
            </a:endParaRPr>
          </a:p>
          <a:p>
            <a:pPr algn="ctr"/>
            <a:r>
              <a:rPr lang="en-US" dirty="0">
                <a:solidFill>
                  <a:schemeClr val="bg1"/>
                </a:solidFill>
              </a:rPr>
              <a:t>Venue: </a:t>
            </a:r>
            <a:r>
              <a:rPr lang="en-US" b="1" dirty="0">
                <a:solidFill>
                  <a:schemeClr val="bg1"/>
                </a:solidFill>
              </a:rPr>
              <a:t>Kuwait City, Kuwait </a:t>
            </a:r>
            <a:endParaRPr lang="en-US" dirty="0">
              <a:solidFill>
                <a:schemeClr val="bg1"/>
              </a:solidFill>
              <a:cs typeface="Arial" pitchFamily="34" charset="0"/>
            </a:endParaRPr>
          </a:p>
        </p:txBody>
      </p:sp>
      <p:sp>
        <p:nvSpPr>
          <p:cNvPr id="8226" name="Text Box 34"/>
          <p:cNvSpPr txBox="1">
            <a:spLocks noChangeArrowheads="1"/>
          </p:cNvSpPr>
          <p:nvPr/>
        </p:nvSpPr>
        <p:spPr bwMode="auto">
          <a:xfrm>
            <a:off x="437357" y="5026026"/>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228601" y="5942013"/>
            <a:ext cx="13214350" cy="6402387"/>
          </a:xfrm>
          <a:prstGeom prst="rect">
            <a:avLst/>
          </a:prstGeom>
          <a:noFill/>
          <a:ln w="38100">
            <a:solidFill>
              <a:srgbClr val="800000"/>
            </a:solidFill>
            <a:miter lim="800000"/>
            <a:headEnd/>
            <a:tailEnd/>
          </a:ln>
          <a:effectLst/>
        </p:spPr>
        <p:txBody>
          <a:bodyPr lIns="256032" tIns="256032" rIns="256032" bIns="256032"/>
          <a:lstStyle/>
          <a:p>
            <a:pPr rtl="1"/>
            <a:r>
              <a:rPr lang="en-US" b="1" dirty="0" smtClean="0">
                <a:cs typeface="Arial" pitchFamily="34" charset="0"/>
              </a:rPr>
              <a:t>     </a:t>
            </a:r>
            <a:r>
              <a:rPr lang="en-US" dirty="0" smtClean="0"/>
              <a:t> </a:t>
            </a:r>
            <a:r>
              <a:rPr lang="en-US" dirty="0"/>
              <a:t> </a:t>
            </a:r>
          </a:p>
          <a:p>
            <a:pPr rtl="1"/>
            <a:r>
              <a:rPr lang="en-US" dirty="0"/>
              <a:t>The objective of thus research is to study the possibilities of replacing commonly used traditional stores by a solar cold store .The reports of food research Centre "Shambat" FRC show that losses from traditional stores exceed 30%. </a:t>
            </a:r>
          </a:p>
          <a:p>
            <a:pPr rtl="1"/>
            <a:r>
              <a:rPr lang="en-US" dirty="0"/>
              <a:t>   Energy research Institute (ERI) has developed  a solar cold store . The store has been  tested ,and its performance has been technically acceptable . The only disadvantage is high initial cost .different tests has been carried out to optimized the collected area , and to reduce the coasts of the cooling tower .</a:t>
            </a:r>
          </a:p>
          <a:p>
            <a:pPr rtl="1"/>
            <a:r>
              <a:rPr lang="en-US" dirty="0"/>
              <a:t>It's found that an increase of the collector  area increase the collector efficiency , but it has  a negative effect on the cooling power beyond a certain value. </a:t>
            </a:r>
          </a:p>
          <a:p>
            <a:pPr rtl="1"/>
            <a:r>
              <a:rPr lang="en-US" dirty="0"/>
              <a:t>It is also found that the cooling tower increase the system efficiency , but cooling tower needs to be powered by an expensive photovoltaic system. It has been found that the cooling tower using a passive cooling system gives good results,  especially when the pond is covered with water-hyancinth. </a:t>
            </a:r>
          </a:p>
          <a:p>
            <a:pPr rtl="1"/>
            <a:r>
              <a:rPr lang="en-US" dirty="0"/>
              <a:t> </a:t>
            </a:r>
          </a:p>
        </p:txBody>
      </p:sp>
      <p:sp>
        <p:nvSpPr>
          <p:cNvPr id="8228" name="Text Box 36"/>
          <p:cNvSpPr txBox="1">
            <a:spLocks noChangeArrowheads="1"/>
          </p:cNvSpPr>
          <p:nvPr/>
        </p:nvSpPr>
        <p:spPr bwMode="auto">
          <a:xfrm>
            <a:off x="14076363" y="6094412"/>
            <a:ext cx="12796837" cy="11890376"/>
          </a:xfrm>
          <a:prstGeom prst="rect">
            <a:avLst/>
          </a:prstGeom>
          <a:noFill/>
          <a:ln w="38100">
            <a:solidFill>
              <a:srgbClr val="800000"/>
            </a:solidFill>
            <a:miter lim="800000"/>
            <a:headEnd/>
            <a:tailEnd/>
          </a:ln>
          <a:effectLst/>
        </p:spPr>
        <p:txBody>
          <a:bodyPr lIns="256032" tIns="256032" rIns="256032" bIns="256032"/>
          <a:lstStyle/>
          <a:p>
            <a:pPr algn="just"/>
            <a:endParaRPr lang="en-US" b="1" dirty="0"/>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76363" y="38330187"/>
            <a:ext cx="12795250" cy="5256213"/>
          </a:xfrm>
          <a:prstGeom prst="rect">
            <a:avLst/>
          </a:prstGeom>
          <a:noFill/>
          <a:ln w="38100">
            <a:solidFill>
              <a:srgbClr val="800000"/>
            </a:solidFill>
            <a:miter lim="800000"/>
            <a:headEnd/>
            <a:tailEnd/>
          </a:ln>
          <a:effectLst/>
        </p:spPr>
        <p:txBody>
          <a:bodyPr lIns="256032" tIns="256032" rIns="256032" bIns="256032"/>
          <a:lstStyle/>
          <a:p>
            <a:pPr algn="just"/>
            <a:r>
              <a:rPr lang="en-US" sz="2000" b="1" dirty="0" smtClean="0"/>
              <a:t>1. J</a:t>
            </a:r>
            <a:r>
              <a:rPr lang="en-US" sz="2000" b="1" dirty="0"/>
              <a:t>. M. Maia, J. M. F. Dos Santos and C. A. N. </a:t>
            </a:r>
            <a:r>
              <a:rPr lang="en-US" sz="2000" b="1" dirty="0" err="1"/>
              <a:t>Conde</a:t>
            </a:r>
            <a:r>
              <a:rPr lang="en-US" sz="2000" b="1" dirty="0"/>
              <a:t>, Applied Radiation and Isotopes 48 (10-12), 1649-1656 (1997).</a:t>
            </a:r>
          </a:p>
          <a:p>
            <a:pPr algn="just"/>
            <a:r>
              <a:rPr lang="en-US" sz="2000" b="1" dirty="0"/>
              <a:t>2</a:t>
            </a:r>
            <a:r>
              <a:rPr lang="en-US" sz="2000" b="1" dirty="0" smtClean="0"/>
              <a:t>. P</a:t>
            </a:r>
            <a:r>
              <a:rPr lang="en-US" sz="2000" b="1" dirty="0"/>
              <a:t>. M. Grant, Nuclear Instruments and Methods 127 (3), 371-372 (1975).</a:t>
            </a:r>
          </a:p>
          <a:p>
            <a:pPr algn="just"/>
            <a:r>
              <a:rPr lang="en-US" sz="2000" b="1" dirty="0"/>
              <a:t>3</a:t>
            </a:r>
            <a:r>
              <a:rPr lang="en-US" sz="2000" b="1" dirty="0" smtClean="0"/>
              <a:t>. P</a:t>
            </a:r>
            <a:r>
              <a:rPr lang="en-US" sz="2000" b="1" dirty="0"/>
              <a:t>. R. </a:t>
            </a:r>
            <a:r>
              <a:rPr lang="en-US" sz="2000" b="1" dirty="0" err="1"/>
              <a:t>Bevington</a:t>
            </a:r>
            <a:r>
              <a:rPr lang="en-US" sz="2000" b="1" dirty="0"/>
              <a:t> and D. K. Robinson, </a:t>
            </a:r>
            <a:r>
              <a:rPr lang="en-US" sz="2000" b="1" i="1" dirty="0"/>
              <a:t>Data reduction and error analysis for the physical sciences</a:t>
            </a:r>
            <a:r>
              <a:rPr lang="en-US" sz="2000" b="1" dirty="0"/>
              <a:t>. McGraw-Hill, Boston, (2010).</a:t>
            </a:r>
          </a:p>
          <a:p>
            <a:pPr algn="just"/>
            <a:r>
              <a:rPr lang="en-US" sz="2000" b="1" dirty="0"/>
              <a:t>4</a:t>
            </a:r>
            <a:r>
              <a:rPr lang="en-US" sz="2000" b="1" dirty="0" smtClean="0"/>
              <a:t>. M</a:t>
            </a:r>
            <a:r>
              <a:rPr lang="en-US" sz="2000" b="1" dirty="0"/>
              <a:t>. B. </a:t>
            </a:r>
            <a:r>
              <a:rPr lang="en-US" sz="2000" b="1" dirty="0" err="1"/>
              <a:t>Challan</a:t>
            </a:r>
            <a:r>
              <a:rPr lang="en-US" sz="2000" b="1" dirty="0"/>
              <a:t>, M. N. H. </a:t>
            </a:r>
            <a:r>
              <a:rPr lang="en-US" sz="2000" b="1" dirty="0" err="1"/>
              <a:t>Comsan</a:t>
            </a:r>
            <a:r>
              <a:rPr lang="en-US" sz="2000" b="1" dirty="0"/>
              <a:t>, and M. A. </a:t>
            </a:r>
            <a:r>
              <a:rPr lang="en-US" sz="2000" b="1" dirty="0" err="1"/>
              <a:t>Abou-Zeid</a:t>
            </a:r>
            <a:r>
              <a:rPr lang="en-US" sz="2000" b="1" dirty="0"/>
              <a:t>, Thin target yields and Empire-II predictions on accelerator production of Technetium-99m, </a:t>
            </a:r>
            <a:r>
              <a:rPr lang="en-US" sz="2000" b="1" i="1" dirty="0"/>
              <a:t>Journal of Nuclear and Radiation Physics, 2</a:t>
            </a:r>
            <a:r>
              <a:rPr lang="en-US" sz="2000" b="1" dirty="0"/>
              <a:t>(1), 1-13 (2007).</a:t>
            </a:r>
          </a:p>
          <a:p>
            <a:pPr algn="just"/>
            <a:r>
              <a:rPr lang="en-US" sz="2000" b="1" dirty="0"/>
              <a:t>5</a:t>
            </a:r>
            <a:r>
              <a:rPr lang="en-US" sz="2000" b="1" dirty="0" smtClean="0"/>
              <a:t>. K</a:t>
            </a:r>
            <a:r>
              <a:rPr lang="en-US" sz="2000" b="1" dirty="0"/>
              <a:t>. </a:t>
            </a:r>
            <a:r>
              <a:rPr lang="en-US" sz="2000" b="1" dirty="0" err="1"/>
              <a:t>Debertin</a:t>
            </a:r>
            <a:r>
              <a:rPr lang="en-US" sz="2000" b="1" dirty="0"/>
              <a:t> and R. G. </a:t>
            </a:r>
            <a:r>
              <a:rPr lang="en-US" sz="2000" b="1" dirty="0" err="1"/>
              <a:t>Helmer</a:t>
            </a:r>
            <a:r>
              <a:rPr lang="en-US" sz="2000" b="1" dirty="0"/>
              <a:t>, </a:t>
            </a:r>
            <a:r>
              <a:rPr lang="en-US" sz="2000" b="1" i="1" dirty="0"/>
              <a:t>Gamma- and x-ray spectrometry with semiconductor detectors</a:t>
            </a:r>
            <a:r>
              <a:rPr lang="en-US" sz="2000" b="1" dirty="0"/>
              <a:t>. North-Holland, Amsterdam; Oxford, (2001).</a:t>
            </a:r>
          </a:p>
          <a:p>
            <a:pPr algn="just"/>
            <a:r>
              <a:rPr lang="en-US" sz="2000" b="1" dirty="0"/>
              <a:t>6</a:t>
            </a:r>
            <a:r>
              <a:rPr lang="en-US" sz="2000" b="1" dirty="0" smtClean="0"/>
              <a:t>. A</a:t>
            </a:r>
            <a:r>
              <a:rPr lang="en-US" sz="2000" b="1" dirty="0"/>
              <a:t>. </a:t>
            </a:r>
            <a:r>
              <a:rPr lang="en-US" sz="2000" b="1" dirty="0" err="1"/>
              <a:t>Sanchezreyes</a:t>
            </a:r>
            <a:r>
              <a:rPr lang="en-US" sz="2000" b="1" dirty="0"/>
              <a:t>, M. </a:t>
            </a:r>
            <a:r>
              <a:rPr lang="en-US" sz="2000" b="1" dirty="0" err="1"/>
              <a:t>Febrian</a:t>
            </a:r>
            <a:r>
              <a:rPr lang="en-US" sz="2000" b="1" dirty="0"/>
              <a:t>, J. </a:t>
            </a:r>
            <a:r>
              <a:rPr lang="en-US" sz="2000" b="1" dirty="0" err="1"/>
              <a:t>Baro</a:t>
            </a:r>
            <a:r>
              <a:rPr lang="en-US" sz="2000" b="1" dirty="0"/>
              <a:t> and J. </a:t>
            </a:r>
            <a:r>
              <a:rPr lang="en-US" sz="2000" b="1" dirty="0" err="1"/>
              <a:t>Tejada</a:t>
            </a:r>
            <a:r>
              <a:rPr lang="en-US" sz="2000" b="1" dirty="0"/>
              <a:t>, Nuclear Instruments and Methods in Physics Research Section B: Beam Interactions with Materials and Atoms Nuclear Instruments and Methods in Physics Research Section B: Beam Interactions with Materials and Atoms 28 (1), 123-127 (1987).</a:t>
            </a:r>
          </a:p>
          <a:p>
            <a:pPr algn="just"/>
            <a:r>
              <a:rPr lang="en-US" sz="2000" b="1" dirty="0"/>
              <a:t>7</a:t>
            </a:r>
            <a:r>
              <a:rPr lang="en-US" sz="2000" b="1" dirty="0" smtClean="0"/>
              <a:t>. M</a:t>
            </a:r>
            <a:r>
              <a:rPr lang="en-US" sz="2000" b="1" dirty="0"/>
              <a:t>. A. Hammed, P. W. Gray, A. H. </a:t>
            </a:r>
            <a:r>
              <a:rPr lang="en-US" sz="2000" b="1" dirty="0" err="1"/>
              <a:t>Naboulsi</a:t>
            </a:r>
            <a:r>
              <a:rPr lang="en-US" sz="2000" b="1" dirty="0"/>
              <a:t> and T. C. Mac Mahon, Nuclear Instruments and Methods in Physics Research Section A: Accelerators, Spectrometers, Detectors and Associated Equipment 334 (2–3), 543-550 (1993</a:t>
            </a:r>
            <a:r>
              <a:rPr lang="en-US" sz="2000" b="1" dirty="0" smtClean="0"/>
              <a:t>).</a:t>
            </a:r>
            <a:endParaRPr lang="en-US" sz="2000" b="1" dirty="0"/>
          </a:p>
        </p:txBody>
      </p:sp>
      <p:sp>
        <p:nvSpPr>
          <p:cNvPr id="8231" name="Text Box 39"/>
          <p:cNvSpPr txBox="1">
            <a:spLocks noChangeArrowheads="1"/>
          </p:cNvSpPr>
          <p:nvPr/>
        </p:nvSpPr>
        <p:spPr bwMode="auto">
          <a:xfrm>
            <a:off x="14076363" y="374142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47688" y="20878801"/>
            <a:ext cx="12796837" cy="8534400"/>
          </a:xfrm>
          <a:prstGeom prst="rect">
            <a:avLst/>
          </a:prstGeom>
          <a:noFill/>
          <a:ln w="38100">
            <a:solidFill>
              <a:srgbClr val="800000"/>
            </a:solidFill>
            <a:miter lim="800000"/>
            <a:headEnd/>
            <a:tailEnd/>
          </a:ln>
          <a:effectLst/>
        </p:spPr>
        <p:txBody>
          <a:bodyPr lIns="256032" tIns="256032" rIns="256032" bIns="256032"/>
          <a:lstStyle/>
          <a:p>
            <a:r>
              <a:rPr lang="en-US" sz="4800" dirty="0" smtClean="0"/>
              <a:t> </a:t>
            </a:r>
            <a:r>
              <a:rPr lang="en-US" sz="4800" dirty="0"/>
              <a:t>Two ponds with 1m2 surface area ,and 2m depth were built at (E.I.R).The ponds have double brick walls with a gap between them . Each wall was 20cm thick and 5cm gap, the gap filled with sawdust. One of the ponds was covered with insulated movable cover, and the other was cover with water-hyacinth. Air temperature and wind speed and temperature of the two ponds were recorded continuously. The durations of the experiment was one month </a:t>
            </a:r>
          </a:p>
        </p:txBody>
      </p:sp>
      <p:sp>
        <p:nvSpPr>
          <p:cNvPr id="8233" name="Text Box 41"/>
          <p:cNvSpPr txBox="1">
            <a:spLocks noChangeArrowheads="1"/>
          </p:cNvSpPr>
          <p:nvPr/>
        </p:nvSpPr>
        <p:spPr bwMode="auto">
          <a:xfrm>
            <a:off x="547688" y="197358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40" name="Text Box 48"/>
          <p:cNvSpPr txBox="1">
            <a:spLocks noChangeArrowheads="1"/>
          </p:cNvSpPr>
          <p:nvPr/>
        </p:nvSpPr>
        <p:spPr bwMode="auto">
          <a:xfrm>
            <a:off x="14076363" y="33029402"/>
            <a:ext cx="12795250" cy="4232398"/>
          </a:xfrm>
          <a:prstGeom prst="rect">
            <a:avLst/>
          </a:prstGeom>
          <a:noFill/>
          <a:ln w="38100">
            <a:solidFill>
              <a:srgbClr val="800000"/>
            </a:solidFill>
            <a:miter lim="800000"/>
            <a:headEnd/>
            <a:tailEnd/>
          </a:ln>
          <a:effectLst/>
        </p:spPr>
        <p:txBody>
          <a:bodyPr lIns="256032" tIns="256032" rIns="256032" bIns="256032"/>
          <a:lstStyle/>
          <a:p>
            <a:pPr algn="just" defTabSz="857250"/>
            <a:r>
              <a:rPr lang="en-US" b="1" dirty="0"/>
              <a:t>The full energy peak efficiencies were calculated in the energy range from 59.5 to 1332.5 </a:t>
            </a:r>
            <a:r>
              <a:rPr lang="en-US" b="1" dirty="0" err="1"/>
              <a:t>keV</a:t>
            </a:r>
            <a:r>
              <a:rPr lang="en-US" b="1" dirty="0"/>
              <a:t> and in distance between 10 and 800 mm. A new theoretical function has been proposed which adequately represents the experimental points. The advantage of using a function of this type is that it is possible to determine the efficiency at point where experimental measurements do not exist. It is worthwhile mentioning that the coincidence summing effects must be taken into account while carrying out measurements at short distances from detector window, using radioisotopes emitting gamma-rays in cascades.</a:t>
            </a:r>
          </a:p>
        </p:txBody>
      </p:sp>
      <p:sp>
        <p:nvSpPr>
          <p:cNvPr id="8241" name="Text Box 49"/>
          <p:cNvSpPr txBox="1">
            <a:spLocks noChangeArrowheads="1"/>
          </p:cNvSpPr>
          <p:nvPr/>
        </p:nvSpPr>
        <p:spPr bwMode="auto">
          <a:xfrm>
            <a:off x="14076363" y="320040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418307" y="123444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443707" y="13392150"/>
            <a:ext cx="12796837" cy="6781800"/>
          </a:xfrm>
          <a:prstGeom prst="rect">
            <a:avLst/>
          </a:prstGeom>
          <a:noFill/>
          <a:ln w="38100">
            <a:solidFill>
              <a:srgbClr val="800000"/>
            </a:solidFill>
            <a:miter lim="800000"/>
            <a:headEnd/>
            <a:tailEnd/>
          </a:ln>
          <a:effectLst/>
        </p:spPr>
        <p:txBody>
          <a:bodyPr lIns="256032" tIns="256032" rIns="256032" bIns="256032"/>
          <a:lstStyle/>
          <a:p>
            <a:r>
              <a:rPr lang="en-US" dirty="0"/>
              <a:t> </a:t>
            </a:r>
            <a:r>
              <a:rPr lang="en-US" sz="3200" dirty="0"/>
              <a:t>One of the problems of the farmer in Sudan is the storage of the seasonal agricultural products up to five months. Winter-grown one's are usually stored for two-five months before being supplied to the market. Because electricity is not available in the rural area, the farmers store the agricultural products in traditional stores which results in high loss and poor quality, such like Pit, Shade, and Traditional </a:t>
            </a:r>
            <a:r>
              <a:rPr lang="en-US" sz="3200" dirty="0" err="1"/>
              <a:t>rakouba</a:t>
            </a:r>
            <a:r>
              <a:rPr lang="en-US" sz="3200" dirty="0"/>
              <a:t> .The Energy Research Institute (E.N.I) studies the possibility of using solar to solve the problems in rural area by using a solar power cold store, and as the result a solar driven cold store was designed and constructed. The main disadvantage of solar cold store was the initial cost, there for decreasing the cost cold store by change the cooling water system. </a:t>
            </a:r>
          </a:p>
          <a:p>
            <a:r>
              <a:rPr lang="en-US" sz="3200" dirty="0"/>
              <a:t>: </a:t>
            </a:r>
            <a:endParaRPr lang="en-US" sz="3200" b="1" dirty="0">
              <a:cs typeface="Arial" pitchFamily="34" charset="0"/>
            </a:endParaRPr>
          </a:p>
          <a:p>
            <a:pPr defTabSz="857250"/>
            <a:endParaRPr lang="en-US" dirty="0">
              <a:cs typeface="Arial" pitchFamily="34" charset="0"/>
            </a:endParaRPr>
          </a:p>
          <a:p>
            <a:pPr defTabSz="857250">
              <a:buFont typeface="Symbol" pitchFamily="18" charset="2"/>
              <a:buNone/>
            </a:pPr>
            <a:endParaRPr lang="en-US" dirty="0">
              <a:cs typeface="Arial" pitchFamily="34" charset="0"/>
            </a:endParaRPr>
          </a:p>
        </p:txBody>
      </p:sp>
      <p:sp>
        <p:nvSpPr>
          <p:cNvPr id="8245" name="Text Box 53"/>
          <p:cNvSpPr txBox="1">
            <a:spLocks noChangeArrowheads="1"/>
          </p:cNvSpPr>
          <p:nvPr/>
        </p:nvSpPr>
        <p:spPr bwMode="auto">
          <a:xfrm>
            <a:off x="547688" y="30556201"/>
            <a:ext cx="12796837" cy="13030200"/>
          </a:xfrm>
          <a:prstGeom prst="rect">
            <a:avLst/>
          </a:prstGeom>
          <a:noFill/>
          <a:ln w="38100">
            <a:solidFill>
              <a:srgbClr val="800000"/>
            </a:solidFill>
            <a:miter lim="800000"/>
            <a:headEnd/>
            <a:tailEnd/>
          </a:ln>
          <a:effectLst/>
        </p:spPr>
        <p:txBody>
          <a:bodyPr lIns="256032" tIns="256032" rIns="256032" bIns="256032"/>
          <a:lstStyle/>
          <a:p>
            <a:pPr algn="just" defTabSz="857250"/>
            <a:r>
              <a:rPr lang="en-US" sz="3200" b="1" dirty="0"/>
              <a:t>2. The </a:t>
            </a:r>
            <a:r>
              <a:rPr lang="en-US" sz="3200" b="1" dirty="0" smtClean="0"/>
              <a:t>gamma-ray </a:t>
            </a:r>
            <a:r>
              <a:rPr lang="en-US" sz="3200" b="1" dirty="0"/>
              <a:t>Sources</a:t>
            </a:r>
          </a:p>
          <a:p>
            <a:pPr algn="just" defTabSz="857250"/>
            <a:r>
              <a:rPr lang="en-US" sz="3200" b="1" dirty="0" smtClean="0"/>
              <a:t>     For </a:t>
            </a:r>
            <a:r>
              <a:rPr lang="en-US" sz="3200" b="1" dirty="0"/>
              <a:t>the point-like sources we used -ray reference standard sources from the Oak-Ridge, The Tennessee, U.S.A. These take the form of ion-exchange beads 2 mm in diameter held in clear plastics cases fitted with polyethylene windows 0.5 mm thick. The radionuclides used were </a:t>
            </a:r>
            <a:r>
              <a:rPr lang="en-US" sz="3200" b="1" baseline="30000" dirty="0"/>
              <a:t>241</a:t>
            </a:r>
            <a:r>
              <a:rPr lang="en-US" sz="3200" b="1" dirty="0"/>
              <a:t>Am, </a:t>
            </a:r>
            <a:r>
              <a:rPr lang="en-US" sz="3200" b="1" baseline="30000" dirty="0"/>
              <a:t>137</a:t>
            </a:r>
            <a:r>
              <a:rPr lang="en-US" sz="3200" b="1" dirty="0"/>
              <a:t>Cs, </a:t>
            </a:r>
            <a:r>
              <a:rPr lang="en-US" sz="3200" b="1" baseline="30000" dirty="0"/>
              <a:t>54</a:t>
            </a:r>
            <a:r>
              <a:rPr lang="en-US" sz="3200" b="1" dirty="0"/>
              <a:t>Mn, </a:t>
            </a:r>
            <a:r>
              <a:rPr lang="en-US" sz="3200" b="1" baseline="30000" dirty="0"/>
              <a:t>65</a:t>
            </a:r>
            <a:r>
              <a:rPr lang="en-US" sz="3200" b="1" dirty="0"/>
              <a:t>Zn, </a:t>
            </a:r>
            <a:r>
              <a:rPr lang="en-US" sz="3200" b="1" baseline="30000" dirty="0"/>
              <a:t>60</a:t>
            </a:r>
            <a:r>
              <a:rPr lang="en-US" sz="3200" b="1" dirty="0"/>
              <a:t>Co and </a:t>
            </a:r>
            <a:r>
              <a:rPr lang="en-US" sz="3200" b="1" baseline="30000" dirty="0"/>
              <a:t>109</a:t>
            </a:r>
            <a:r>
              <a:rPr lang="en-US" sz="3200" b="1" dirty="0"/>
              <a:t>Cd these span the energy range from 59.5-1332.5 </a:t>
            </a:r>
            <a:r>
              <a:rPr lang="en-US" sz="3200" b="1" dirty="0" err="1"/>
              <a:t>keV</a:t>
            </a:r>
            <a:r>
              <a:rPr lang="en-US" sz="3200" b="1" dirty="0"/>
              <a:t>. </a:t>
            </a:r>
            <a:endParaRPr lang="en-US" sz="3200" b="1" dirty="0" smtClean="0"/>
          </a:p>
          <a:p>
            <a:pPr algn="just" defTabSz="857250"/>
            <a:endParaRPr lang="en-US" sz="3200" b="1" dirty="0" smtClean="0"/>
          </a:p>
          <a:p>
            <a:pPr algn="just"/>
            <a:r>
              <a:rPr lang="en-US" sz="3200" b="1" dirty="0"/>
              <a:t>3. Efficiency calculation</a:t>
            </a:r>
          </a:p>
          <a:p>
            <a:pPr algn="just"/>
            <a:r>
              <a:rPr lang="en-US" sz="3200" b="1" dirty="0"/>
              <a:t>   Once the full energy peak area is obtained the intrinsic efficiency can be calculated by the following equation: </a:t>
            </a:r>
          </a:p>
          <a:p>
            <a:pPr algn="just"/>
            <a:r>
              <a:rPr lang="en-US" sz="3200" b="1" dirty="0" smtClean="0"/>
              <a:t> </a:t>
            </a:r>
            <a:r>
              <a:rPr lang="en-US" sz="3200" b="1" dirty="0"/>
              <a:t>			</a:t>
            </a:r>
            <a:r>
              <a:rPr lang="en-US" sz="3200" b="1" dirty="0" smtClean="0"/>
              <a:t>                                                        (</a:t>
            </a:r>
            <a:r>
              <a:rPr lang="en-US" sz="3200" b="1" dirty="0"/>
              <a:t>1)</a:t>
            </a:r>
            <a:r>
              <a:rPr lang="en-US" sz="3200" b="1" dirty="0" smtClean="0"/>
              <a:t>    </a:t>
            </a:r>
            <a:endParaRPr lang="en-US" sz="3200" b="1" dirty="0"/>
          </a:p>
          <a:p>
            <a:pPr algn="just"/>
            <a:r>
              <a:rPr lang="en-US" sz="3200" b="1" dirty="0"/>
              <a:t>Where:</a:t>
            </a:r>
          </a:p>
          <a:p>
            <a:pPr algn="just"/>
            <a:r>
              <a:rPr lang="en-US" sz="3200" b="1" dirty="0"/>
              <a:t>is the intrinsic peak efficiency, is defined as the probability that a photo striking the detector will produce a pulse residing in the full energy peak of the spectrum.</a:t>
            </a:r>
          </a:p>
          <a:p>
            <a:pPr algn="just"/>
            <a:r>
              <a:rPr lang="en-US" sz="3200" b="1" dirty="0"/>
              <a:t>is the corrected net peak area in counts/s </a:t>
            </a:r>
          </a:p>
          <a:p>
            <a:pPr algn="just"/>
            <a:r>
              <a:rPr lang="en-US" sz="3200" b="1" dirty="0"/>
              <a:t>is the activity of the source at the time of standardization in (</a:t>
            </a:r>
            <a:r>
              <a:rPr lang="en-US" sz="3200" b="1" dirty="0" err="1"/>
              <a:t>Bq</a:t>
            </a:r>
            <a:r>
              <a:rPr lang="en-US" sz="3200" b="1" dirty="0"/>
              <a:t>),</a:t>
            </a:r>
          </a:p>
          <a:p>
            <a:pPr algn="just"/>
            <a:r>
              <a:rPr lang="en-US" sz="3200" b="1" dirty="0"/>
              <a:t>is the absolute -ray emission probability </a:t>
            </a:r>
          </a:p>
          <a:p>
            <a:pPr algn="just"/>
            <a:r>
              <a:rPr lang="en-US" sz="3200" b="1" dirty="0"/>
              <a:t>is the decay constant. </a:t>
            </a:r>
            <a:r>
              <a:rPr lang="en-US" sz="3200" b="1" dirty="0" smtClean="0"/>
              <a:t>(</a:t>
            </a:r>
            <a:r>
              <a:rPr lang="en-US" sz="3200" b="1" dirty="0" err="1" smtClean="0"/>
              <a:t>lamda</a:t>
            </a:r>
            <a:r>
              <a:rPr lang="en-US" sz="3200" b="1" dirty="0" smtClean="0"/>
              <a:t>)</a:t>
            </a:r>
            <a:endParaRPr lang="en-US" sz="3200" b="1" dirty="0"/>
          </a:p>
          <a:p>
            <a:pPr algn="just"/>
            <a:r>
              <a:rPr lang="en-US" sz="3200" b="1" dirty="0"/>
              <a:t>t is the elapsed time since standardization</a:t>
            </a:r>
          </a:p>
          <a:p>
            <a:pPr algn="just"/>
            <a:r>
              <a:rPr lang="en-US" sz="3200" b="1" dirty="0"/>
              <a:t>is the duration of the count (sec).</a:t>
            </a:r>
          </a:p>
          <a:p>
            <a:pPr algn="just" defTabSz="857250"/>
            <a:endParaRPr lang="en-US" b="1" dirty="0"/>
          </a:p>
        </p:txBody>
      </p:sp>
      <p:sp>
        <p:nvSpPr>
          <p:cNvPr id="30" name="Text Box 43"/>
          <p:cNvSpPr txBox="1">
            <a:spLocks noChangeArrowheads="1"/>
          </p:cNvSpPr>
          <p:nvPr/>
        </p:nvSpPr>
        <p:spPr bwMode="auto">
          <a:xfrm>
            <a:off x="547688" y="29718000"/>
            <a:ext cx="11971336" cy="498598"/>
          </a:xfrm>
          <a:prstGeom prst="rect">
            <a:avLst/>
          </a:prstGeom>
          <a:noFill/>
          <a:ln w="9525">
            <a:noFill/>
            <a:miter lim="800000"/>
            <a:headEnd/>
            <a:tailEnd/>
          </a:ln>
          <a:effectLst/>
        </p:spPr>
        <p:txBody>
          <a:bodyPr wrap="square" lIns="128016" tIns="64008" rIns="128016" bIns="64008">
            <a:spAutoFit/>
          </a:bodyPr>
          <a:lstStyle/>
          <a:p>
            <a:pPr algn="ctr"/>
            <a:r>
              <a:rPr lang="en-US" sz="2400" b="1" dirty="0"/>
              <a:t>Fig.1: Full Energy Peak Efficiency of the </a:t>
            </a:r>
            <a:r>
              <a:rPr lang="en-US" sz="2400" b="1" dirty="0" err="1"/>
              <a:t>HPGe</a:t>
            </a:r>
            <a:r>
              <a:rPr lang="en-US" sz="2400" b="1" dirty="0"/>
              <a:t> Detector </a:t>
            </a:r>
            <a:r>
              <a:rPr lang="en-US" sz="2400" b="1" dirty="0" err="1"/>
              <a:t>vs</a:t>
            </a:r>
            <a:r>
              <a:rPr lang="en-US" sz="2400" b="1" dirty="0"/>
              <a:t> Energy</a:t>
            </a:r>
            <a:endParaRPr lang="en-US" sz="2400" dirty="0"/>
          </a:p>
        </p:txBody>
      </p:sp>
      <p:sp>
        <p:nvSpPr>
          <p:cNvPr id="35" name="Text Box 43"/>
          <p:cNvSpPr txBox="1">
            <a:spLocks noChangeArrowheads="1"/>
          </p:cNvSpPr>
          <p:nvPr/>
        </p:nvSpPr>
        <p:spPr bwMode="auto">
          <a:xfrm>
            <a:off x="14008101" y="30556200"/>
            <a:ext cx="12661899" cy="1237262"/>
          </a:xfrm>
          <a:prstGeom prst="rect">
            <a:avLst/>
          </a:prstGeom>
          <a:noFill/>
          <a:ln w="9525">
            <a:noFill/>
            <a:miter lim="800000"/>
            <a:headEnd/>
            <a:tailEnd/>
          </a:ln>
          <a:effectLst/>
        </p:spPr>
        <p:txBody>
          <a:bodyPr wrap="square" lIns="128016" tIns="64008" rIns="128016" bIns="64008">
            <a:spAutoFit/>
          </a:bodyPr>
          <a:lstStyle/>
          <a:p>
            <a:pPr algn="ctr"/>
            <a:r>
              <a:rPr lang="en-US" sz="2400" b="1" dirty="0" smtClean="0"/>
              <a:t>Fig.3: </a:t>
            </a:r>
            <a:r>
              <a:rPr lang="en-US" sz="2400" b="1" dirty="0"/>
              <a:t>Shows the absolute full energy peak detection efficiency of the </a:t>
            </a:r>
            <a:r>
              <a:rPr lang="en-US" sz="2400" b="1" dirty="0" err="1"/>
              <a:t>HPGe</a:t>
            </a:r>
            <a:r>
              <a:rPr lang="en-US" sz="2400" b="1" dirty="0"/>
              <a:t> detector for point sources on axis as a function of γ–ray energy and separation, this functions fitted to the experimental points.</a:t>
            </a:r>
            <a:endParaRPr lang="en-US" sz="2400" dirty="0"/>
          </a:p>
        </p:txBody>
      </p:sp>
      <p:pic>
        <p:nvPicPr>
          <p:cNvPr id="1033" name="Picture 9"/>
          <p:cNvPicPr>
            <a:picLocks noChangeAspect="1" noChangeArrowheads="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334000" y="38640543"/>
            <a:ext cx="2502694" cy="938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688" y="1264444"/>
            <a:ext cx="2365375"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14143038" y="6584582"/>
            <a:ext cx="12728575" cy="3293209"/>
          </a:xfrm>
          <a:prstGeom prst="rect">
            <a:avLst/>
          </a:prstGeom>
        </p:spPr>
        <p:txBody>
          <a:bodyPr wrap="square">
            <a:spAutoFit/>
          </a:bodyPr>
          <a:lstStyle/>
          <a:p>
            <a:endParaRPr lang="ar-SA" dirty="0"/>
          </a:p>
          <a:p>
            <a:r>
              <a:rPr lang="en-US" dirty="0"/>
              <a:t> </a:t>
            </a:r>
            <a:r>
              <a:rPr lang="en-US" dirty="0" smtClean="0"/>
              <a:t> </a:t>
            </a:r>
            <a:r>
              <a:rPr lang="en-US" sz="3600" dirty="0" smtClean="0"/>
              <a:t>When </a:t>
            </a:r>
            <a:r>
              <a:rPr lang="en-US" sz="3600" dirty="0"/>
              <a:t>the experiment started air temperature is 20C° and the water temperature was 26 C°. The temperature of pond cover with water-hyacinth decreased until 15C° below air temperature, the temperature of pond with moveable cover was 26C° (figure below</a:t>
            </a:r>
            <a:r>
              <a:rPr lang="en-US" dirty="0"/>
              <a:t>) </a:t>
            </a:r>
            <a:endParaRPr lang="ar-SA" dirty="0"/>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59000" y="11125200"/>
            <a:ext cx="10896600" cy="6859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مستطيل 5"/>
          <p:cNvSpPr/>
          <p:nvPr/>
        </p:nvSpPr>
        <p:spPr>
          <a:xfrm>
            <a:off x="13615988" y="21259800"/>
            <a:ext cx="13716000" cy="2862322"/>
          </a:xfrm>
          <a:prstGeom prst="rect">
            <a:avLst/>
          </a:prstGeom>
        </p:spPr>
        <p:txBody>
          <a:bodyPr>
            <a:spAutoFit/>
          </a:bodyPr>
          <a:lstStyle/>
          <a:p>
            <a:r>
              <a:rPr lang="en-US" sz="3600" dirty="0"/>
              <a:t>Experiment work carried out to find best method of cooling water. It was found that a passive system cold cool water 15C° below air temperature at noon. The cooling water by a pond covered with floating water hyacinth is likely to be using a pond with movable cover </a:t>
            </a:r>
            <a:endParaRPr lang="ar-SA" sz="3600" dirty="0"/>
          </a:p>
        </p:txBody>
      </p:sp>
      <p:sp>
        <p:nvSpPr>
          <p:cNvPr id="31" name="Text Box 41"/>
          <p:cNvSpPr txBox="1">
            <a:spLocks noChangeArrowheads="1"/>
          </p:cNvSpPr>
          <p:nvPr/>
        </p:nvSpPr>
        <p:spPr bwMode="auto">
          <a:xfrm>
            <a:off x="13506450" y="1971675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Conclusions:</a:t>
            </a:r>
            <a:r>
              <a:rPr lang="en-US" sz="4800" dirty="0"/>
              <a:t> </a:t>
            </a:r>
            <a:endParaRPr lang="en-US" sz="4800" b="1" dirty="0">
              <a:solidFill>
                <a:srgbClr val="FFFF99"/>
              </a:solidFill>
              <a:effectLst>
                <a:outerShdw blurRad="38100" dist="38100" dir="2700000" algn="tl">
                  <a:srgbClr val="000000"/>
                </a:outerShdw>
              </a:effectLst>
              <a:cs typeface="Arial" pitchFamily="34" charset="0"/>
            </a:endParaRPr>
          </a:p>
        </p:txBody>
      </p:sp>
      <p:sp>
        <p:nvSpPr>
          <p:cNvPr id="34" name="Text Box 41"/>
          <p:cNvSpPr txBox="1">
            <a:spLocks noChangeArrowheads="1"/>
          </p:cNvSpPr>
          <p:nvPr/>
        </p:nvSpPr>
        <p:spPr bwMode="auto">
          <a:xfrm>
            <a:off x="13693775" y="24122122"/>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References </a:t>
            </a:r>
          </a:p>
        </p:txBody>
      </p:sp>
      <p:sp>
        <p:nvSpPr>
          <p:cNvPr id="8" name="مستطيل 7"/>
          <p:cNvSpPr/>
          <p:nvPr/>
        </p:nvSpPr>
        <p:spPr>
          <a:xfrm>
            <a:off x="13442951" y="25290632"/>
            <a:ext cx="13716000" cy="5262979"/>
          </a:xfrm>
          <a:prstGeom prst="rect">
            <a:avLst/>
          </a:prstGeom>
        </p:spPr>
        <p:txBody>
          <a:bodyPr>
            <a:spAutoFit/>
          </a:bodyPr>
          <a:lstStyle/>
          <a:p>
            <a:endParaRPr lang="ar-SA" dirty="0"/>
          </a:p>
          <a:p>
            <a:r>
              <a:rPr lang="en-US" dirty="0"/>
              <a:t>1- </a:t>
            </a:r>
            <a:r>
              <a:rPr lang="en-US" dirty="0" err="1"/>
              <a:t>S.K.Musa</a:t>
            </a:r>
            <a:r>
              <a:rPr lang="en-US" dirty="0"/>
              <a:t> .Food </a:t>
            </a:r>
            <a:r>
              <a:rPr lang="en-US" dirty="0" err="1"/>
              <a:t>Reseach</a:t>
            </a:r>
            <a:r>
              <a:rPr lang="en-US" dirty="0"/>
              <a:t> </a:t>
            </a:r>
            <a:r>
              <a:rPr lang="en-US" dirty="0" err="1"/>
              <a:t>Center,Shamabat,Printed</a:t>
            </a:r>
            <a:r>
              <a:rPr lang="en-US" dirty="0"/>
              <a:t> from Sudan </a:t>
            </a:r>
            <a:r>
              <a:rPr lang="en-US" dirty="0" err="1"/>
              <a:t>gournal</a:t>
            </a:r>
            <a:r>
              <a:rPr lang="en-US" dirty="0"/>
              <a:t> of Food Science and Technology. </a:t>
            </a:r>
          </a:p>
          <a:p>
            <a:r>
              <a:rPr lang="en-US" dirty="0"/>
              <a:t>2- </a:t>
            </a:r>
            <a:r>
              <a:rPr lang="en-US" dirty="0" err="1"/>
              <a:t>R.Wusman</a:t>
            </a:r>
            <a:r>
              <a:rPr lang="en-US" dirty="0"/>
              <a:t> et al .Report of visit to </a:t>
            </a:r>
            <a:r>
              <a:rPr lang="en-US" dirty="0" err="1"/>
              <a:t>jop</a:t>
            </a:r>
            <a:r>
              <a:rPr lang="en-US" dirty="0"/>
              <a:t> 9000 of the third phase of solar –driven cold store project- institute for storage and processing of agricultural produce-IBVL </a:t>
            </a:r>
          </a:p>
          <a:p>
            <a:r>
              <a:rPr lang="en-US" dirty="0"/>
              <a:t>3- </a:t>
            </a:r>
            <a:r>
              <a:rPr lang="en-US" dirty="0" err="1"/>
              <a:t>M.o</a:t>
            </a:r>
            <a:r>
              <a:rPr lang="en-US" dirty="0"/>
              <a:t> Sid Ahmed .</a:t>
            </a:r>
            <a:r>
              <a:rPr lang="en-US" dirty="0" err="1"/>
              <a:t>Froced</a:t>
            </a:r>
            <a:r>
              <a:rPr lang="en-US" dirty="0"/>
              <a:t> convection heat loss from solar collectors, solar &amp;wind Technology. </a:t>
            </a:r>
          </a:p>
          <a:p>
            <a:r>
              <a:rPr lang="en-US" dirty="0"/>
              <a:t>4- </a:t>
            </a:r>
            <a:r>
              <a:rPr lang="en-US" dirty="0" err="1"/>
              <a:t>Dr.Rapp"Solar</a:t>
            </a:r>
            <a:r>
              <a:rPr lang="en-US" dirty="0"/>
              <a:t> Energy" U.S.A,1991 </a:t>
            </a:r>
          </a:p>
          <a:p>
            <a:r>
              <a:rPr lang="en-US" dirty="0"/>
              <a:t>5- FDO </a:t>
            </a:r>
            <a:r>
              <a:rPr lang="en-US" dirty="0" err="1"/>
              <a:t>TechnicalAdviseurs</a:t>
            </a:r>
            <a:r>
              <a:rPr lang="en-US" dirty="0"/>
              <a:t> "Development of </a:t>
            </a:r>
            <a:r>
              <a:rPr lang="en-US" dirty="0" err="1"/>
              <a:t>solardriven</a:t>
            </a:r>
            <a:r>
              <a:rPr lang="en-US" dirty="0"/>
              <a:t> </a:t>
            </a:r>
            <a:r>
              <a:rPr lang="en-US" dirty="0" err="1"/>
              <a:t>coldstore</a:t>
            </a:r>
            <a:r>
              <a:rPr lang="en-US" dirty="0"/>
              <a:t> for developing countries " phase 2 </a:t>
            </a:r>
          </a:p>
          <a:p>
            <a:r>
              <a:rPr lang="en-US" dirty="0"/>
              <a:t>6- M.S </a:t>
            </a:r>
            <a:r>
              <a:rPr lang="en-US" dirty="0" err="1"/>
              <a:t>Sodha</a:t>
            </a:r>
            <a:r>
              <a:rPr lang="en-US" dirty="0"/>
              <a:t> et al. "Solar Passive Building Science and design' </a:t>
            </a:r>
            <a:r>
              <a:rPr lang="en-US" dirty="0" err="1"/>
              <a:t>Programon</a:t>
            </a:r>
            <a:r>
              <a:rPr lang="en-US" dirty="0"/>
              <a:t> press, Great Britain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1008</Words>
  <Application>Microsoft Office PowerPoint</Application>
  <PresentationFormat>مخصص</PresentationFormat>
  <Paragraphs>58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73</cp:revision>
  <cp:lastPrinted>2000-08-03T00:31:24Z</cp:lastPrinted>
  <dcterms:created xsi:type="dcterms:W3CDTF">2000-02-09T15:01:13Z</dcterms:created>
  <dcterms:modified xsi:type="dcterms:W3CDTF">2014-11-19T19:30:23Z</dcterms:modified>
</cp:coreProperties>
</file>