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500000"/>
    <a:srgbClr val="003366"/>
    <a:srgbClr val="FFFF99"/>
    <a:srgbClr val="FFFF66"/>
    <a:srgbClr val="006666"/>
    <a:srgbClr val="990000"/>
    <a:srgbClr val="8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51" autoAdjust="0"/>
    <p:restoredTop sz="94660"/>
  </p:normalViewPr>
  <p:slideViewPr>
    <p:cSldViewPr>
      <p:cViewPr>
        <p:scale>
          <a:sx n="33" d="100"/>
          <a:sy n="33" d="100"/>
        </p:scale>
        <p:origin x="-1152" y="5910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52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4357688" y="685800"/>
            <a:ext cx="20110450" cy="3657600"/>
          </a:xfrm>
          <a:prstGeom prst="rect">
            <a:avLst/>
          </a:prstGeom>
          <a:solidFill>
            <a:srgbClr val="808000"/>
          </a:soli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/>
            <a:r>
              <a:rPr lang="en-US" sz="4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THE OPTIMUM PERFORMANCE OF POLYMER SOLAR CELLS </a:t>
            </a:r>
          </a:p>
          <a:p>
            <a:pPr algn="ctr"/>
            <a:r>
              <a:rPr lang="en-US" sz="4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By </a:t>
            </a:r>
            <a:endParaRPr lang="en-US" sz="4000" b="1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/>
            <a:r>
              <a:rPr lang="en-US" sz="4000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, N. Ibrahim2 M . O . Sid-Ahmed1</a:t>
            </a:r>
          </a:p>
          <a:p>
            <a:pPr algn="ctr"/>
            <a:r>
              <a:rPr lang="en-US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1</a:t>
            </a:r>
            <a:endParaRPr lang="en-US" sz="2000" b="1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itchFamily="34" charset="0"/>
            </a:endParaRPr>
          </a:p>
          <a:p>
            <a:pPr algn="ctr"/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Sudan University of Science and Technology, Faculty of Science, Physics Department, Khartoum, Sudan .P.O Box 407 </a:t>
            </a:r>
          </a:p>
          <a:p>
            <a:pPr algn="ctr"/>
            <a:r>
              <a:rPr lang="en-US" b="1" dirty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2 Computer man College , Khartoum , </a:t>
            </a:r>
            <a:r>
              <a:rPr lang="en-US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Sudan</a:t>
            </a:r>
            <a:endParaRPr lang="en-US" dirty="0">
              <a:solidFill>
                <a:srgbClr val="FFFFCC"/>
              </a:solidFill>
              <a:cs typeface="Arial" pitchFamily="34" charset="0"/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47688" y="4648200"/>
            <a:ext cx="12796837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Abstract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47688" y="5562600"/>
            <a:ext cx="12796837" cy="53371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 defTabSz="857250"/>
            <a:r>
              <a:rPr lang="en-US" sz="2700" b="1" dirty="0">
                <a:cs typeface="Arial" pitchFamily="34" charset="0"/>
              </a:rPr>
              <a:t>A model for an ideal bulk heterojunction solar cell has been developed . The </a:t>
            </a:r>
            <a:r>
              <a:rPr lang="en-US" sz="2700" b="1" dirty="0" smtClean="0">
                <a:cs typeface="Arial" pitchFamily="34" charset="0"/>
              </a:rPr>
              <a:t>model </a:t>
            </a:r>
            <a:r>
              <a:rPr lang="en-US" sz="2700" b="1" dirty="0">
                <a:cs typeface="Arial" pitchFamily="34" charset="0"/>
              </a:rPr>
              <a:t>is compared with measurements from MDMO : PPV / PCBM solar cells . </a:t>
            </a:r>
          </a:p>
          <a:p>
            <a:pPr algn="just" defTabSz="857250"/>
            <a:r>
              <a:rPr lang="en-US" sz="2700" b="1" dirty="0">
                <a:cs typeface="Arial" pitchFamily="34" charset="0"/>
              </a:rPr>
              <a:t>The performance of the cell is found to be governed by the offset of the highest </a:t>
            </a:r>
            <a:r>
              <a:rPr lang="en-US" sz="2700" b="1" dirty="0" smtClean="0">
                <a:cs typeface="Arial" pitchFamily="34" charset="0"/>
              </a:rPr>
              <a:t>occupied </a:t>
            </a:r>
            <a:r>
              <a:rPr lang="en-US" sz="2700" b="1" dirty="0">
                <a:cs typeface="Arial" pitchFamily="34" charset="0"/>
              </a:rPr>
              <a:t>molecular orbital of the electron donor and the lowest unoccupied </a:t>
            </a:r>
            <a:r>
              <a:rPr lang="en-US" sz="2700" b="1" dirty="0" smtClean="0">
                <a:cs typeface="Arial" pitchFamily="34" charset="0"/>
              </a:rPr>
              <a:t>molecular </a:t>
            </a:r>
            <a:r>
              <a:rPr lang="en-US" sz="2700" b="1" dirty="0">
                <a:cs typeface="Arial" pitchFamily="34" charset="0"/>
              </a:rPr>
              <a:t>orbital of the electron acceptor . It is also governed by the offset of </a:t>
            </a:r>
            <a:r>
              <a:rPr lang="en-US" sz="2700" b="1" dirty="0" smtClean="0">
                <a:cs typeface="Arial" pitchFamily="34" charset="0"/>
              </a:rPr>
              <a:t>the </a:t>
            </a:r>
            <a:r>
              <a:rPr lang="en-US" sz="2700" b="1" dirty="0">
                <a:cs typeface="Arial" pitchFamily="34" charset="0"/>
              </a:rPr>
              <a:t>lowest unoccupied molecular orbital of the acceptor and the lowest </a:t>
            </a:r>
            <a:r>
              <a:rPr lang="en-US" sz="2700" b="1" dirty="0" smtClean="0">
                <a:cs typeface="Arial" pitchFamily="34" charset="0"/>
              </a:rPr>
              <a:t>unoccupied </a:t>
            </a:r>
            <a:r>
              <a:rPr lang="en-US" sz="2700" b="1" dirty="0">
                <a:cs typeface="Arial" pitchFamily="34" charset="0"/>
              </a:rPr>
              <a:t>molecular orbital of the donor . The results also show that the </a:t>
            </a:r>
            <a:r>
              <a:rPr lang="en-US" sz="2700" b="1" dirty="0" smtClean="0">
                <a:cs typeface="Arial" pitchFamily="34" charset="0"/>
              </a:rPr>
              <a:t>performance </a:t>
            </a:r>
            <a:r>
              <a:rPr lang="en-US" sz="2700" b="1" dirty="0">
                <a:cs typeface="Arial" pitchFamily="34" charset="0"/>
              </a:rPr>
              <a:t>depends strongly on the work function of the anode and the </a:t>
            </a:r>
            <a:r>
              <a:rPr lang="en-US" sz="2700" b="1" dirty="0" smtClean="0">
                <a:cs typeface="Arial" pitchFamily="34" charset="0"/>
              </a:rPr>
              <a:t>thickness </a:t>
            </a:r>
            <a:r>
              <a:rPr lang="en-US" sz="2700" b="1" dirty="0">
                <a:cs typeface="Arial" pitchFamily="34" charset="0"/>
              </a:rPr>
              <a:t>of the solar cell . Material development is required for </a:t>
            </a:r>
            <a:r>
              <a:rPr lang="en-US" sz="2700" b="1" dirty="0" smtClean="0">
                <a:cs typeface="Arial" pitchFamily="34" charset="0"/>
              </a:rPr>
              <a:t>development of </a:t>
            </a:r>
            <a:r>
              <a:rPr lang="en-US" sz="2700" b="1" dirty="0">
                <a:cs typeface="Arial" pitchFamily="34" charset="0"/>
              </a:rPr>
              <a:t>low – band gap cells to optimize the utilization of solar radiation . The </a:t>
            </a:r>
            <a:r>
              <a:rPr lang="en-US" sz="2700" b="1" dirty="0" smtClean="0">
                <a:cs typeface="Arial" pitchFamily="34" charset="0"/>
              </a:rPr>
              <a:t> optimum </a:t>
            </a:r>
            <a:r>
              <a:rPr lang="en-US" sz="2700" b="1" dirty="0">
                <a:cs typeface="Arial" pitchFamily="34" charset="0"/>
              </a:rPr>
              <a:t>band gap is about 1.5 e V </a:t>
            </a:r>
            <a:r>
              <a:rPr lang="en-US" b="1" dirty="0">
                <a:cs typeface="Arial" pitchFamily="34" charset="0"/>
              </a:rPr>
              <a:t>. 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4074776" y="6397624"/>
            <a:ext cx="13357224" cy="15700376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r>
              <a:rPr lang="en-US" b="1" dirty="0"/>
              <a:t>Open circuit voltage</a:t>
            </a:r>
          </a:p>
          <a:p>
            <a:r>
              <a:rPr lang="en-US" dirty="0"/>
              <a:t>The absorbed photons generate excitons which dissociate at the heterojunction</a:t>
            </a:r>
          </a:p>
          <a:p>
            <a:r>
              <a:rPr lang="en-US" dirty="0"/>
              <a:t>interface.</a:t>
            </a:r>
          </a:p>
          <a:p>
            <a:r>
              <a:rPr lang="en-US" dirty="0"/>
              <a:t>The exciton binding energy is about 0.5 eV [15] .This requires that the offset</a:t>
            </a:r>
          </a:p>
          <a:p>
            <a:r>
              <a:rPr lang="en-US" dirty="0"/>
              <a:t>between the (LUMO)A and the (LUMO)D to be about 0.5 eV. Then we can write</a:t>
            </a:r>
          </a:p>
          <a:p>
            <a:r>
              <a:rPr lang="pt-BR" dirty="0"/>
              <a:t>(LUMO)A - (LUMO)D = (HOMO) A -(HOMO)D</a:t>
            </a:r>
          </a:p>
          <a:p>
            <a:r>
              <a:rPr lang="en-US" dirty="0"/>
              <a:t>= 0.5 eV (5)</a:t>
            </a:r>
          </a:p>
          <a:p>
            <a:r>
              <a:rPr lang="en-US" dirty="0"/>
              <a:t>The band-gap of the donor is given by</a:t>
            </a:r>
          </a:p>
          <a:p>
            <a:r>
              <a:rPr lang="en-US" dirty="0"/>
              <a:t>(HOMO)D - (LUMO)D = </a:t>
            </a:r>
            <a:r>
              <a:rPr lang="en-US" dirty="0" err="1"/>
              <a:t>Eg</a:t>
            </a:r>
            <a:r>
              <a:rPr lang="en-US" dirty="0"/>
              <a:t> (6)</a:t>
            </a:r>
          </a:p>
          <a:p>
            <a:r>
              <a:rPr lang="en-US" dirty="0"/>
              <a:t>Subtracting </a:t>
            </a:r>
            <a:r>
              <a:rPr lang="en-US" dirty="0" err="1"/>
              <a:t>Eq</a:t>
            </a:r>
            <a:r>
              <a:rPr lang="en-US" dirty="0"/>
              <a:t> . (6) from </a:t>
            </a:r>
            <a:r>
              <a:rPr lang="en-US" dirty="0" err="1"/>
              <a:t>Eq</a:t>
            </a:r>
            <a:r>
              <a:rPr lang="en-US" dirty="0"/>
              <a:t> . (4)</a:t>
            </a:r>
          </a:p>
          <a:p>
            <a:r>
              <a:rPr lang="en-US" dirty="0"/>
              <a:t>(LUMO)A - (LUMO)D = </a:t>
            </a:r>
            <a:r>
              <a:rPr lang="en-US" dirty="0" err="1"/>
              <a:t>Eg</a:t>
            </a:r>
            <a:r>
              <a:rPr lang="en-US" dirty="0"/>
              <a:t> - q VOC - 0.3 eV (7)</a:t>
            </a:r>
          </a:p>
          <a:p>
            <a:r>
              <a:rPr lang="en-US" dirty="0"/>
              <a:t>When substituting the value of the (LUMO)A - (LUMO)D offset in </a:t>
            </a:r>
            <a:r>
              <a:rPr lang="en-US" dirty="0" err="1"/>
              <a:t>Eq</a:t>
            </a:r>
            <a:r>
              <a:rPr lang="en-US" dirty="0"/>
              <a:t> .(7) ,</a:t>
            </a:r>
          </a:p>
          <a:p>
            <a:r>
              <a:rPr lang="nn-NO" dirty="0"/>
              <a:t>0.5 = Eg - q VOC - 0.3</a:t>
            </a:r>
          </a:p>
          <a:p>
            <a:r>
              <a:rPr lang="nn-NO" dirty="0"/>
              <a:t>q VOC = Eg - 0.8 eV (8)</a:t>
            </a:r>
          </a:p>
          <a:p>
            <a:r>
              <a:rPr lang="en-US" dirty="0"/>
              <a:t>Eq. (8) gives the VOC of an ideal BHJ solar cell in which :</a:t>
            </a:r>
          </a:p>
          <a:p>
            <a:r>
              <a:rPr lang="en-US" dirty="0"/>
              <a:t>a- The electrodes make ohmic contact with the blend.</a:t>
            </a:r>
          </a:p>
          <a:p>
            <a:r>
              <a:rPr lang="en-US" dirty="0"/>
              <a:t>b- The difference between the electron affinity of the acceptor and that of the</a:t>
            </a:r>
          </a:p>
          <a:p>
            <a:r>
              <a:rPr lang="en-US" dirty="0"/>
              <a:t>donor is 0.5 eV.</a:t>
            </a:r>
          </a:p>
          <a:p>
            <a:r>
              <a:rPr lang="en-US" dirty="0"/>
              <a:t>It has to be noted that the HOMO of the MDMO: PPV is 5.2 eV, and the LUMO </a:t>
            </a:r>
            <a:r>
              <a:rPr lang="en-US" dirty="0" smtClean="0"/>
              <a:t>of the </a:t>
            </a:r>
            <a:r>
              <a:rPr lang="en-US" dirty="0"/>
              <a:t>PCBM is 4.1 eV [16]. Eq.3 gives an open circuit voltage of 1.1 V for these values.</a:t>
            </a:r>
          </a:p>
          <a:p>
            <a:r>
              <a:rPr lang="en-US" dirty="0"/>
              <a:t>This is approximately similar to the measured value of the </a:t>
            </a:r>
            <a:r>
              <a:rPr lang="en-US" dirty="0" err="1"/>
              <a:t>Voc</a:t>
            </a:r>
            <a:r>
              <a:rPr lang="en-US" dirty="0"/>
              <a:t> when the ITO</a:t>
            </a:r>
          </a:p>
          <a:p>
            <a:r>
              <a:rPr lang="en-US" dirty="0"/>
              <a:t>was used as an anode.</a:t>
            </a:r>
          </a:p>
          <a:p>
            <a:r>
              <a:rPr lang="en-US" dirty="0"/>
              <a:t>The measurements gave open–circuit voltage of about 0.7 V and an efficiency </a:t>
            </a:r>
            <a:r>
              <a:rPr lang="en-US" dirty="0" smtClean="0"/>
              <a:t>of 2.8 </a:t>
            </a:r>
            <a:r>
              <a:rPr lang="en-US" dirty="0"/>
              <a:t>% , when the PEDOT : PSS was used as an anode . From the </a:t>
            </a:r>
            <a:r>
              <a:rPr lang="en-US" dirty="0" smtClean="0"/>
              <a:t>UV-VIS </a:t>
            </a:r>
          </a:p>
          <a:p>
            <a:r>
              <a:rPr lang="en-US" dirty="0"/>
              <a:t>By substituting the value of the band-gap in </a:t>
            </a:r>
            <a:r>
              <a:rPr lang="en-US" dirty="0" err="1"/>
              <a:t>Eq</a:t>
            </a:r>
            <a:r>
              <a:rPr lang="en-US" dirty="0"/>
              <a:t> .(8), we obtain a value of 1.3 </a:t>
            </a:r>
            <a:r>
              <a:rPr lang="en-US" dirty="0" smtClean="0"/>
              <a:t>V </a:t>
            </a:r>
            <a:endParaRPr lang="en-US" dirty="0"/>
          </a:p>
          <a:p>
            <a:r>
              <a:rPr lang="en-US" dirty="0"/>
              <a:t>for VOC .This is 0.6 V higher than the measured value of VOC . Eq.(8) is based </a:t>
            </a:r>
            <a:r>
              <a:rPr lang="en-US" dirty="0" smtClean="0"/>
              <a:t>on the </a:t>
            </a:r>
            <a:r>
              <a:rPr lang="en-US" dirty="0"/>
              <a:t>assumption that the (LUMO)A - (LUMO)D offset is 0.5 eV . The LUMO level </a:t>
            </a:r>
            <a:r>
              <a:rPr lang="en-US" dirty="0" smtClean="0"/>
              <a:t>of MDMO </a:t>
            </a:r>
            <a:r>
              <a:rPr lang="en-US" dirty="0"/>
              <a:t>: PPV is 3.0 eV [16] , while that of the PCBM is 4.1 eV. The (LUMO)A </a:t>
            </a:r>
            <a:r>
              <a:rPr lang="en-US" dirty="0" smtClean="0"/>
              <a:t>-(</a:t>
            </a:r>
            <a:r>
              <a:rPr lang="en-US" dirty="0"/>
              <a:t>LUMO)D offset is 1.1 eV. This energy is more than the energy (0.5 eV) needed </a:t>
            </a:r>
            <a:r>
              <a:rPr lang="en-US" dirty="0" smtClean="0"/>
              <a:t>for the </a:t>
            </a:r>
            <a:r>
              <a:rPr lang="en-US" dirty="0"/>
              <a:t>exciton dissociation and the electron transfer from the donor to the acceptor</a:t>
            </a:r>
            <a:r>
              <a:rPr lang="en-US" dirty="0" smtClean="0"/>
              <a:t>. About </a:t>
            </a:r>
            <a:r>
              <a:rPr lang="en-US" dirty="0"/>
              <a:t>0.6 eV would be dissipated as heat</a:t>
            </a:r>
            <a:r>
              <a:rPr lang="en-US" dirty="0" smtClean="0"/>
              <a:t>. If </a:t>
            </a:r>
            <a:r>
              <a:rPr lang="en-US" dirty="0"/>
              <a:t>the LUMO level of the PCBM could be raised to the 3.5 eV level, the </a:t>
            </a:r>
            <a:r>
              <a:rPr lang="en-US" dirty="0" smtClean="0"/>
              <a:t>VOC would </a:t>
            </a:r>
            <a:r>
              <a:rPr lang="en-US" dirty="0"/>
              <a:t>increase by 0.6 eV , Eq.(4). The possibility of variation of the LUMO of </a:t>
            </a:r>
            <a:r>
              <a:rPr lang="en-US" dirty="0" smtClean="0"/>
              <a:t>the PCBM </a:t>
            </a:r>
            <a:r>
              <a:rPr lang="en-US" dirty="0"/>
              <a:t>has been proven experimentally , [17] . A change of the (LUMO)A by 0.6 eV</a:t>
            </a:r>
          </a:p>
          <a:p>
            <a:r>
              <a:rPr lang="en-US" dirty="0"/>
              <a:t>would increase the efficiency to a value of 5.2 % .</a:t>
            </a:r>
            <a:endParaRPr lang="en-US" b="1" dirty="0"/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4076363" y="5027613"/>
            <a:ext cx="12796837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Results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076363" y="37614225"/>
            <a:ext cx="13150850" cy="597217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r>
              <a:rPr lang="en-US" sz="2400" dirty="0"/>
              <a:t>1. </a:t>
            </a:r>
            <a:r>
              <a:rPr lang="en-US" sz="2400" b="1" dirty="0" err="1"/>
              <a:t>Sariciftci</a:t>
            </a:r>
            <a:r>
              <a:rPr lang="en-US" sz="2400" b="1" dirty="0"/>
              <a:t>, N. S. </a:t>
            </a:r>
            <a:r>
              <a:rPr lang="en-US" sz="2400" b="1" dirty="0" err="1"/>
              <a:t>Smilowitz</a:t>
            </a:r>
            <a:r>
              <a:rPr lang="en-US" sz="2400" b="1" dirty="0"/>
              <a:t>, L. </a:t>
            </a:r>
            <a:r>
              <a:rPr lang="en-US" sz="2400" b="1" dirty="0" err="1"/>
              <a:t>Heeger</a:t>
            </a:r>
            <a:r>
              <a:rPr lang="en-US" sz="2400" b="1" dirty="0"/>
              <a:t>, A. J. and </a:t>
            </a:r>
            <a:r>
              <a:rPr lang="en-US" sz="2400" b="1" dirty="0" err="1"/>
              <a:t>Wudl</a:t>
            </a:r>
            <a:r>
              <a:rPr lang="en-US" sz="2400" b="1" dirty="0"/>
              <a:t> ,F. (1992). </a:t>
            </a:r>
            <a:r>
              <a:rPr lang="en-US" sz="2400" dirty="0"/>
              <a:t>Science 258, 1474</a:t>
            </a:r>
          </a:p>
          <a:p>
            <a:r>
              <a:rPr lang="en-US" sz="2400" dirty="0"/>
              <a:t>2. </a:t>
            </a:r>
            <a:r>
              <a:rPr lang="en-US" sz="2400" b="1" dirty="0" err="1"/>
              <a:t>Alem,S</a:t>
            </a:r>
            <a:r>
              <a:rPr lang="en-US" sz="2400" b="1" dirty="0"/>
              <a:t>. de </a:t>
            </a:r>
            <a:r>
              <a:rPr lang="en-US" sz="2400" b="1" dirty="0" err="1"/>
              <a:t>Bettignies,R</a:t>
            </a:r>
            <a:r>
              <a:rPr lang="en-US" sz="2400" b="1" dirty="0"/>
              <a:t>.. </a:t>
            </a:r>
            <a:r>
              <a:rPr lang="en-US" sz="2400" b="1" dirty="0" err="1"/>
              <a:t>Nunzi,J.M</a:t>
            </a:r>
            <a:r>
              <a:rPr lang="en-US" sz="2400" b="1" dirty="0"/>
              <a:t>. </a:t>
            </a:r>
            <a:r>
              <a:rPr lang="en-US" sz="2400" b="1" dirty="0" err="1"/>
              <a:t>Cariou,M</a:t>
            </a:r>
            <a:r>
              <a:rPr lang="en-US" sz="2400" b="1" dirty="0"/>
              <a:t>. (2004)</a:t>
            </a:r>
            <a:r>
              <a:rPr lang="en-US" sz="2400" dirty="0"/>
              <a:t>. Appl. Phys. Lett.84</a:t>
            </a:r>
          </a:p>
          <a:p>
            <a:r>
              <a:rPr lang="en-US" sz="2400" dirty="0"/>
              <a:t>3. </a:t>
            </a:r>
            <a:r>
              <a:rPr lang="en-US" sz="2400" b="1" dirty="0"/>
              <a:t>C.J. </a:t>
            </a:r>
            <a:r>
              <a:rPr lang="en-US" sz="2400" b="1" dirty="0" err="1"/>
              <a:t>Brabec,C.J</a:t>
            </a:r>
            <a:r>
              <a:rPr lang="en-US" sz="2400" b="1" dirty="0"/>
              <a:t>. </a:t>
            </a:r>
            <a:r>
              <a:rPr lang="en-US" sz="2400" b="1" dirty="0" err="1"/>
              <a:t>Cravino,A.Meissner,D</a:t>
            </a:r>
            <a:r>
              <a:rPr lang="en-US" sz="2400" b="1" dirty="0"/>
              <a:t>. </a:t>
            </a:r>
            <a:r>
              <a:rPr lang="en-US" sz="2400" b="1" dirty="0" err="1"/>
              <a:t>Sariciftci,N.S</a:t>
            </a:r>
            <a:r>
              <a:rPr lang="en-US" sz="2400" b="1" dirty="0"/>
              <a:t>. </a:t>
            </a:r>
            <a:r>
              <a:rPr lang="en-US" sz="2400" b="1" dirty="0" err="1"/>
              <a:t>Fromherz,T</a:t>
            </a:r>
            <a:r>
              <a:rPr lang="en-US" sz="2400" b="1" dirty="0"/>
              <a:t>. </a:t>
            </a:r>
            <a:r>
              <a:rPr lang="en-US" sz="2400" b="1" dirty="0" err="1"/>
              <a:t>Rispens,M.T</a:t>
            </a:r>
            <a:r>
              <a:rPr lang="en-US" sz="2400" b="1" dirty="0"/>
              <a:t>.</a:t>
            </a:r>
          </a:p>
          <a:p>
            <a:r>
              <a:rPr lang="en-US" sz="2400" b="1" dirty="0" err="1"/>
              <a:t>Sanchez,L</a:t>
            </a:r>
            <a:r>
              <a:rPr lang="en-US" sz="2400" b="1" dirty="0"/>
              <a:t>. </a:t>
            </a:r>
            <a:r>
              <a:rPr lang="en-US" sz="2400" b="1" dirty="0" err="1"/>
              <a:t>Hummelen,J.C</a:t>
            </a:r>
            <a:r>
              <a:rPr lang="en-US" sz="2400" b="1" dirty="0"/>
              <a:t>. (2001). </a:t>
            </a:r>
            <a:r>
              <a:rPr lang="en-US" sz="2400" dirty="0"/>
              <a:t>Adv. </a:t>
            </a:r>
            <a:r>
              <a:rPr lang="en-US" sz="2400" dirty="0" err="1"/>
              <a:t>Funct</a:t>
            </a:r>
            <a:r>
              <a:rPr lang="en-US" sz="2400" dirty="0"/>
              <a:t>. Mater. 11,374</a:t>
            </a:r>
          </a:p>
          <a:p>
            <a:r>
              <a:rPr lang="en-US" sz="2400" dirty="0"/>
              <a:t>4. </a:t>
            </a:r>
            <a:r>
              <a:rPr lang="en-US" sz="2400" b="1" dirty="0"/>
              <a:t>Zhang, F.L. </a:t>
            </a:r>
            <a:r>
              <a:rPr lang="en-US" sz="2400" b="1" dirty="0" err="1"/>
              <a:t>Gadisa,A</a:t>
            </a:r>
            <a:r>
              <a:rPr lang="en-US" sz="2400" b="1" dirty="0"/>
              <a:t>. </a:t>
            </a:r>
            <a:r>
              <a:rPr lang="en-US" sz="2400" b="1" dirty="0" err="1"/>
              <a:t>Inganas,O</a:t>
            </a:r>
            <a:r>
              <a:rPr lang="en-US" sz="2400" b="1" dirty="0"/>
              <a:t>. </a:t>
            </a:r>
            <a:r>
              <a:rPr lang="en-US" sz="2400" b="1" dirty="0" err="1"/>
              <a:t>Svensson,M</a:t>
            </a:r>
            <a:r>
              <a:rPr lang="en-US" sz="2400" b="1" dirty="0"/>
              <a:t>. </a:t>
            </a:r>
            <a:r>
              <a:rPr lang="en-US" sz="2400" b="1" dirty="0" err="1"/>
              <a:t>Andersson,M.R</a:t>
            </a:r>
            <a:r>
              <a:rPr lang="en-US" sz="2400" b="1" dirty="0"/>
              <a:t>. (2004). </a:t>
            </a:r>
            <a:r>
              <a:rPr lang="en-US" sz="2400" dirty="0"/>
              <a:t>Appl. Phys.</a:t>
            </a:r>
          </a:p>
          <a:p>
            <a:r>
              <a:rPr lang="en-US" sz="2400" dirty="0" err="1"/>
              <a:t>Lett</a:t>
            </a:r>
            <a:r>
              <a:rPr lang="en-US" sz="2400" dirty="0"/>
              <a:t>. 84,3906</a:t>
            </a:r>
          </a:p>
          <a:p>
            <a:r>
              <a:rPr lang="en-US" sz="2400" dirty="0"/>
              <a:t>5. </a:t>
            </a:r>
            <a:r>
              <a:rPr lang="en-US" sz="2400" b="1" dirty="0"/>
              <a:t>Hoppe, H. </a:t>
            </a:r>
            <a:r>
              <a:rPr lang="en-US" sz="2400" b="1" dirty="0" err="1"/>
              <a:t>Sariciftci</a:t>
            </a:r>
            <a:r>
              <a:rPr lang="en-US" sz="2400" b="1" dirty="0"/>
              <a:t>, N. S. (2004). </a:t>
            </a:r>
            <a:r>
              <a:rPr lang="en-US" sz="2400" dirty="0"/>
              <a:t>J. Mat. Chem., Vol. </a:t>
            </a:r>
            <a:r>
              <a:rPr lang="en-US" sz="2400" b="1" dirty="0"/>
              <a:t>19</a:t>
            </a:r>
            <a:r>
              <a:rPr lang="en-US" sz="2400" dirty="0"/>
              <a:t>, 1924</a:t>
            </a:r>
          </a:p>
          <a:p>
            <a:r>
              <a:rPr lang="fi-FI" sz="2400" dirty="0"/>
              <a:t>6. </a:t>
            </a:r>
            <a:r>
              <a:rPr lang="fi-FI" sz="2400" b="1" dirty="0"/>
              <a:t>Godisa,A. Kassegn ,B. (2002). </a:t>
            </a:r>
            <a:r>
              <a:rPr lang="fi-FI" sz="2400" dirty="0"/>
              <a:t>Synthetic Metal 129,179-185</a:t>
            </a:r>
          </a:p>
          <a:p>
            <a:r>
              <a:rPr lang="en-US" sz="2400" dirty="0"/>
              <a:t>7. </a:t>
            </a:r>
            <a:r>
              <a:rPr lang="en-US" sz="2400" b="1" dirty="0"/>
              <a:t>Tang, C.W. ( 1986). </a:t>
            </a:r>
            <a:r>
              <a:rPr lang="en-US" sz="2400" dirty="0"/>
              <a:t>Appl. Phys. </a:t>
            </a:r>
            <a:r>
              <a:rPr lang="en-US" sz="2400" dirty="0" err="1"/>
              <a:t>Lett</a:t>
            </a:r>
            <a:r>
              <a:rPr lang="en-US" sz="2400" dirty="0"/>
              <a:t>., Vol. </a:t>
            </a:r>
            <a:r>
              <a:rPr lang="en-US" sz="2400" b="1" dirty="0"/>
              <a:t>48</a:t>
            </a:r>
            <a:r>
              <a:rPr lang="en-US" sz="2400" dirty="0"/>
              <a:t>, 183</a:t>
            </a:r>
          </a:p>
          <a:p>
            <a:r>
              <a:rPr lang="nl-NL" sz="2400" dirty="0"/>
              <a:t>8. </a:t>
            </a:r>
            <a:r>
              <a:rPr lang="nl-NL" sz="2400" b="1" dirty="0"/>
              <a:t>Winder, C. Sariciftci, N.S. (2004). </a:t>
            </a:r>
            <a:r>
              <a:rPr lang="nl-NL" sz="2400" dirty="0"/>
              <a:t>J. Mat. Chem., Vol. </a:t>
            </a:r>
            <a:r>
              <a:rPr lang="nl-NL" sz="2400" b="1" dirty="0"/>
              <a:t>14</a:t>
            </a:r>
            <a:r>
              <a:rPr lang="nl-NL" sz="2400" dirty="0"/>
              <a:t>, 1077</a:t>
            </a:r>
          </a:p>
          <a:p>
            <a:r>
              <a:rPr lang="en-US" sz="2400" dirty="0"/>
              <a:t>9. </a:t>
            </a:r>
            <a:r>
              <a:rPr lang="en-US" sz="2400" b="1" dirty="0" err="1"/>
              <a:t>Lungenschmied</a:t>
            </a:r>
            <a:r>
              <a:rPr lang="en-US" sz="2400" b="1" dirty="0"/>
              <a:t>, </a:t>
            </a:r>
            <a:r>
              <a:rPr lang="en-US" sz="2400" b="1" dirty="0" err="1"/>
              <a:t>C.Dennier</a:t>
            </a:r>
            <a:r>
              <a:rPr lang="en-US" sz="2400" b="1" dirty="0"/>
              <a:t>, </a:t>
            </a:r>
            <a:r>
              <a:rPr lang="en-US" sz="2400" b="1" dirty="0" err="1"/>
              <a:t>Neugebauer</a:t>
            </a:r>
            <a:r>
              <a:rPr lang="en-US" sz="2400" b="1" dirty="0"/>
              <a:t>, </a:t>
            </a:r>
            <a:r>
              <a:rPr lang="en-US" sz="2400" b="1" dirty="0" err="1"/>
              <a:t>G.H.Sariciftci</a:t>
            </a:r>
            <a:r>
              <a:rPr lang="en-US" sz="2400" b="1" dirty="0"/>
              <a:t>, </a:t>
            </a:r>
            <a:r>
              <a:rPr lang="en-US" sz="2400" b="1" dirty="0" err="1"/>
              <a:t>N.S.and.Echernfreund</a:t>
            </a:r>
            <a:r>
              <a:rPr lang="en-US" sz="2400" b="1" dirty="0"/>
              <a:t>, E. (2006</a:t>
            </a:r>
            <a:r>
              <a:rPr lang="en-US" sz="2400" b="1" dirty="0" smtClean="0"/>
              <a:t>)</a:t>
            </a:r>
            <a:r>
              <a:rPr lang="en-US" sz="2400" dirty="0" smtClean="0"/>
              <a:t>.</a:t>
            </a:r>
            <a:r>
              <a:rPr lang="en-US" sz="2400" dirty="0" err="1" smtClean="0"/>
              <a:t>Appl.Phys</a:t>
            </a:r>
            <a:r>
              <a:rPr lang="en-US" sz="2400" dirty="0"/>
              <a:t>. Lett.89,223519</a:t>
            </a:r>
          </a:p>
          <a:p>
            <a:r>
              <a:rPr lang="en-US" sz="2400" dirty="0"/>
              <a:t>10. </a:t>
            </a:r>
            <a:r>
              <a:rPr lang="en-US" sz="2400" b="1" dirty="0" err="1"/>
              <a:t>Lenes</a:t>
            </a:r>
            <a:r>
              <a:rPr lang="en-US" sz="2400" b="1" dirty="0"/>
              <a:t>, M. </a:t>
            </a:r>
            <a:r>
              <a:rPr lang="en-US" sz="2400" b="1" dirty="0" err="1"/>
              <a:t>Koster</a:t>
            </a:r>
            <a:r>
              <a:rPr lang="en-US" sz="2400" b="1" dirty="0"/>
              <a:t>, L.J.A. </a:t>
            </a:r>
            <a:r>
              <a:rPr lang="en-US" sz="2400" b="1" dirty="0" err="1"/>
              <a:t>Mihailetchi</a:t>
            </a:r>
            <a:r>
              <a:rPr lang="en-US" sz="2400" b="1" dirty="0"/>
              <a:t>, </a:t>
            </a:r>
            <a:r>
              <a:rPr lang="en-US" sz="2400" b="1" dirty="0" err="1"/>
              <a:t>V.D.and</a:t>
            </a:r>
            <a:r>
              <a:rPr lang="en-US" sz="2400" b="1" dirty="0"/>
              <a:t> </a:t>
            </a:r>
            <a:r>
              <a:rPr lang="en-US" sz="2400" b="1" dirty="0" err="1"/>
              <a:t>Blom</a:t>
            </a:r>
            <a:r>
              <a:rPr lang="en-US" sz="2400" b="1" dirty="0"/>
              <a:t>, P.W.M. (2006).</a:t>
            </a:r>
            <a:r>
              <a:rPr lang="en-US" sz="2400" dirty="0"/>
              <a:t>Thickness</a:t>
            </a:r>
          </a:p>
          <a:p>
            <a:r>
              <a:rPr lang="en-US" sz="2400" dirty="0"/>
              <a:t>dependence of the efficiency of </a:t>
            </a:r>
            <a:r>
              <a:rPr lang="en-US" sz="2400" dirty="0" err="1"/>
              <a:t>polymer:fullerene</a:t>
            </a:r>
            <a:r>
              <a:rPr lang="en-US" sz="2400" dirty="0"/>
              <a:t> bulk </a:t>
            </a:r>
            <a:r>
              <a:rPr lang="en-US" sz="2000" dirty="0"/>
              <a:t>heterojunction</a:t>
            </a:r>
            <a:endParaRPr lang="en-US" sz="2000" b="1" dirty="0"/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4076363" y="36699825"/>
            <a:ext cx="13150850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References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0" y="28346400"/>
            <a:ext cx="14008101" cy="143256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r>
              <a:rPr lang="en-US" b="1" dirty="0"/>
              <a:t>Optimization of bulk heterojunction solar cells</a:t>
            </a:r>
          </a:p>
          <a:p>
            <a:r>
              <a:rPr lang="en-US" dirty="0"/>
              <a:t>Photo-excitations in organic materials do not lead directly to free charge</a:t>
            </a:r>
          </a:p>
          <a:p>
            <a:r>
              <a:rPr lang="en-US" dirty="0" smtClean="0"/>
              <a:t>Carriers , as </a:t>
            </a:r>
            <a:r>
              <a:rPr lang="en-US" dirty="0"/>
              <a:t>in inorganic </a:t>
            </a:r>
            <a:r>
              <a:rPr lang="en-US" dirty="0" smtClean="0"/>
              <a:t>materials , but </a:t>
            </a:r>
            <a:r>
              <a:rPr lang="en-US" dirty="0"/>
              <a:t>to bound electron-hole </a:t>
            </a:r>
            <a:r>
              <a:rPr lang="en-US" dirty="0" smtClean="0"/>
              <a:t>pairs </a:t>
            </a:r>
            <a:r>
              <a:rPr lang="en-US" dirty="0"/>
              <a:t>(excitons).</a:t>
            </a:r>
          </a:p>
          <a:p>
            <a:r>
              <a:rPr lang="en-US" dirty="0"/>
              <a:t>The excitons can be dissociated at interfaces of materials with different electron</a:t>
            </a:r>
          </a:p>
          <a:p>
            <a:r>
              <a:rPr lang="en-US" dirty="0" smtClean="0"/>
              <a:t>Affinities . Usually </a:t>
            </a:r>
            <a:r>
              <a:rPr lang="en-US" dirty="0"/>
              <a:t>the polymer ,electron donor, is blended with the electron</a:t>
            </a:r>
          </a:p>
          <a:p>
            <a:r>
              <a:rPr lang="en-US" dirty="0"/>
              <a:t>acceptor, [6,6]-phenyl-C16–butyric acid methyl ester (PCBM) ,due to its high</a:t>
            </a:r>
          </a:p>
          <a:p>
            <a:r>
              <a:rPr lang="en-US" dirty="0"/>
              <a:t>electron </a:t>
            </a:r>
            <a:r>
              <a:rPr lang="en-US" dirty="0" smtClean="0"/>
              <a:t>affinity . After </a:t>
            </a:r>
            <a:r>
              <a:rPr lang="en-US" dirty="0"/>
              <a:t>dissociation ,a pair of a hole in the donor and an electron</a:t>
            </a:r>
          </a:p>
          <a:p>
            <a:r>
              <a:rPr lang="en-US" dirty="0"/>
              <a:t>in the acceptor is formed across the interface .The internal electric field</a:t>
            </a:r>
          </a:p>
          <a:p>
            <a:r>
              <a:rPr lang="en-US" dirty="0"/>
              <a:t>separates the pair into free charge carriers .The free hole and the free electron</a:t>
            </a:r>
          </a:p>
          <a:p>
            <a:r>
              <a:rPr lang="en-US" dirty="0"/>
              <a:t>are then transported through the donor and acceptor to the electrodes</a:t>
            </a:r>
            <a:r>
              <a:rPr lang="en-US" dirty="0" smtClean="0"/>
              <a:t>. The</a:t>
            </a:r>
            <a:endParaRPr lang="en-US" dirty="0"/>
          </a:p>
          <a:p>
            <a:r>
              <a:rPr lang="en-US" dirty="0"/>
              <a:t>lifetime of the separated charges in such blend has to be sufficiently long in</a:t>
            </a:r>
          </a:p>
          <a:p>
            <a:r>
              <a:rPr lang="en-US" dirty="0"/>
              <a:t>order to be transported to the electrodes .This limits the thickness of the blend</a:t>
            </a:r>
          </a:p>
          <a:p>
            <a:r>
              <a:rPr lang="en-US" dirty="0"/>
              <a:t>to about 100 nm [10 ] .</a:t>
            </a:r>
          </a:p>
          <a:p>
            <a:r>
              <a:rPr lang="en-US" dirty="0"/>
              <a:t>The power efficiency , h , is given by</a:t>
            </a:r>
          </a:p>
          <a:p>
            <a:r>
              <a:rPr lang="pt-BR" dirty="0"/>
              <a:t>h </a:t>
            </a:r>
            <a:r>
              <a:rPr lang="pt-BR" i="1" dirty="0"/>
              <a:t>=(FF) I sc V oc </a:t>
            </a:r>
            <a:r>
              <a:rPr lang="pt-BR" dirty="0"/>
              <a:t>P -1 (1)</a:t>
            </a:r>
          </a:p>
          <a:p>
            <a:r>
              <a:rPr lang="en-US" dirty="0"/>
              <a:t>where FF is the fill factor ,</a:t>
            </a:r>
            <a:r>
              <a:rPr lang="en-US" i="1" dirty="0" err="1" smtClean="0"/>
              <a:t>I</a:t>
            </a:r>
            <a:r>
              <a:rPr lang="en-US" sz="1800" i="1" dirty="0" err="1" smtClean="0"/>
              <a:t>sc</a:t>
            </a:r>
            <a:r>
              <a:rPr lang="en-US" i="1" dirty="0" smtClean="0"/>
              <a:t> </a:t>
            </a:r>
            <a:r>
              <a:rPr lang="en-US" dirty="0"/>
              <a:t>is the short circuit current ,</a:t>
            </a:r>
            <a:r>
              <a:rPr lang="en-US" i="1" dirty="0" err="1" smtClean="0"/>
              <a:t>V</a:t>
            </a:r>
            <a:r>
              <a:rPr lang="en-US" sz="1800" i="1" dirty="0" err="1" smtClean="0"/>
              <a:t>oc</a:t>
            </a:r>
            <a:r>
              <a:rPr lang="en-US" i="1" dirty="0" smtClean="0"/>
              <a:t> </a:t>
            </a:r>
            <a:r>
              <a:rPr lang="en-US" dirty="0"/>
              <a:t>is the open circuit</a:t>
            </a:r>
          </a:p>
          <a:p>
            <a:r>
              <a:rPr lang="en-US" dirty="0"/>
              <a:t>voltage , and P is the solar power incident on the cell .</a:t>
            </a:r>
          </a:p>
          <a:p>
            <a:r>
              <a:rPr lang="en-US" dirty="0"/>
              <a:t>The short circuit current is determined by the photon absorption and the</a:t>
            </a:r>
          </a:p>
          <a:p>
            <a:r>
              <a:rPr lang="en-US" dirty="0" smtClean="0"/>
              <a:t>Internal conversion efficiency. The amount of </a:t>
            </a:r>
            <a:r>
              <a:rPr lang="en-US" dirty="0" err="1" smtClean="0"/>
              <a:t>absorbedphotonscanbe</a:t>
            </a:r>
            <a:r>
              <a:rPr lang="en-US" dirty="0" smtClean="0"/>
              <a:t> </a:t>
            </a:r>
            <a:r>
              <a:rPr lang="en-US" dirty="0"/>
              <a:t>increased by</a:t>
            </a:r>
          </a:p>
          <a:p>
            <a:r>
              <a:rPr lang="en-US" dirty="0"/>
              <a:t>increasing the thickness. As the thickness increases the possibility of</a:t>
            </a:r>
          </a:p>
          <a:p>
            <a:r>
              <a:rPr lang="en-US" dirty="0"/>
              <a:t>recombination losses increases, due to the low charges mobility . The electron</a:t>
            </a:r>
          </a:p>
          <a:p>
            <a:r>
              <a:rPr lang="en-US" dirty="0"/>
              <a:t>mobility in poly(3-hexylthiophene) (P3HT):PCBM at 300 0K is about 10-8 m2 V-1s-1 ,</a:t>
            </a:r>
          </a:p>
          <a:p>
            <a:r>
              <a:rPr lang="en-US" dirty="0"/>
              <a:t>and that of the hole is even lower , by a factor of about 5000 [11] . The</a:t>
            </a:r>
          </a:p>
          <a:p>
            <a:r>
              <a:rPr lang="en-US" dirty="0"/>
              <a:t>recombination losses decrease the fill factor .</a:t>
            </a:r>
          </a:p>
          <a:p>
            <a:r>
              <a:rPr lang="en-US" dirty="0"/>
              <a:t>When the cell is illuminated, the open-circuit voltage (VOC) is given by</a:t>
            </a:r>
          </a:p>
          <a:p>
            <a:r>
              <a:rPr lang="fr-FR" dirty="0"/>
              <a:t>q VOC = Fn – </a:t>
            </a:r>
            <a:r>
              <a:rPr lang="fr-FR" dirty="0" err="1"/>
              <a:t>F</a:t>
            </a:r>
            <a:r>
              <a:rPr lang="fr-FR" sz="2400" dirty="0" err="1"/>
              <a:t>p</a:t>
            </a:r>
            <a:r>
              <a:rPr lang="fr-FR" dirty="0"/>
              <a:t> (2</a:t>
            </a:r>
            <a:r>
              <a:rPr lang="fr-FR" dirty="0" smtClean="0"/>
              <a:t>)</a:t>
            </a:r>
          </a:p>
          <a:p>
            <a:r>
              <a:rPr lang="en-US" dirty="0"/>
              <a:t>Similar results has been obtained by Scharber et al [12] . The voltage drop could</a:t>
            </a:r>
          </a:p>
          <a:p>
            <a:r>
              <a:rPr lang="en-US" dirty="0"/>
              <a:t>be due to band bending [14] .</a:t>
            </a:r>
          </a:p>
          <a:p>
            <a:r>
              <a:rPr lang="en-US" dirty="0"/>
              <a:t>For ohmic contact , Eq.3 can be written as</a:t>
            </a:r>
          </a:p>
          <a:p>
            <a:r>
              <a:rPr lang="pt-BR" dirty="0"/>
              <a:t>q VOC = (HOMO)D - (LUMO)A - </a:t>
            </a:r>
            <a:r>
              <a:rPr lang="pt-BR" dirty="0" smtClean="0"/>
              <a:t>0.3</a:t>
            </a:r>
          </a:p>
          <a:p>
            <a:endParaRPr lang="en-US" dirty="0"/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0" y="27432000"/>
            <a:ext cx="14076363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Methods and Materials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14076363" y="29698951"/>
            <a:ext cx="13150850" cy="6877049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r>
              <a:rPr lang="en-US" dirty="0"/>
              <a:t>A model for an ideal BHJ solar cell has been proposed . The model has been</a:t>
            </a:r>
          </a:p>
          <a:p>
            <a:r>
              <a:rPr lang="en-US" dirty="0"/>
              <a:t>compared with measurements from MDMO : PPV /PCBM solar cells .</a:t>
            </a:r>
          </a:p>
          <a:p>
            <a:r>
              <a:rPr lang="en-US" dirty="0"/>
              <a:t>The maximum limit for </a:t>
            </a:r>
            <a:r>
              <a:rPr lang="en-US" dirty="0" err="1"/>
              <a:t>Voc</a:t>
            </a:r>
            <a:r>
              <a:rPr lang="en-US" dirty="0"/>
              <a:t> is given by the offset of (HOMO)D - (LUMO)A . It</a:t>
            </a:r>
          </a:p>
          <a:p>
            <a:r>
              <a:rPr lang="en-US" dirty="0"/>
              <a:t>is noticed that small voltage drop (about 0.3 V) has to be sacrificed when the</a:t>
            </a:r>
          </a:p>
          <a:p>
            <a:r>
              <a:rPr lang="en-US" dirty="0"/>
              <a:t>anode makes an ohmic contact with (HOMO)D .The ohmic contact is a necessity </a:t>
            </a:r>
            <a:r>
              <a:rPr lang="en-US" dirty="0" smtClean="0"/>
              <a:t>.It </a:t>
            </a:r>
            <a:r>
              <a:rPr lang="en-US" dirty="0"/>
              <a:t>has increased the </a:t>
            </a:r>
            <a:r>
              <a:rPr lang="en-US" dirty="0" err="1"/>
              <a:t>Isc</a:t>
            </a:r>
            <a:r>
              <a:rPr lang="en-US" dirty="0"/>
              <a:t> by about four times ( when a layer of PEDOT:PSS </a:t>
            </a:r>
            <a:r>
              <a:rPr lang="en-US" dirty="0" smtClean="0"/>
              <a:t>was coated </a:t>
            </a:r>
            <a:r>
              <a:rPr lang="en-US" dirty="0"/>
              <a:t>on the ITO) </a:t>
            </a:r>
            <a:r>
              <a:rPr lang="en-US" dirty="0" smtClean="0"/>
              <a:t>. The </a:t>
            </a:r>
            <a:r>
              <a:rPr lang="en-US" dirty="0"/>
              <a:t>electron acceptor is preferably to have a lowest unoccupied orbital </a:t>
            </a:r>
            <a:r>
              <a:rPr lang="en-US" dirty="0" smtClean="0"/>
              <a:t>which makes </a:t>
            </a:r>
            <a:r>
              <a:rPr lang="en-US" dirty="0"/>
              <a:t>(LUMO)A-(LUMO)D offset of about 0.5 e V . Higher values of the </a:t>
            </a:r>
            <a:r>
              <a:rPr lang="en-US" dirty="0" smtClean="0"/>
              <a:t>offset results </a:t>
            </a:r>
            <a:r>
              <a:rPr lang="en-US" dirty="0"/>
              <a:t>on the reduction of the </a:t>
            </a:r>
            <a:r>
              <a:rPr lang="en-US" dirty="0" err="1"/>
              <a:t>Voc</a:t>
            </a:r>
            <a:r>
              <a:rPr lang="en-US" dirty="0"/>
              <a:t> . Lower values of the offset may not </a:t>
            </a:r>
            <a:r>
              <a:rPr lang="en-US" dirty="0" smtClean="0"/>
              <a:t>be sufficient </a:t>
            </a:r>
            <a:r>
              <a:rPr lang="en-US" dirty="0"/>
              <a:t>to break the excitons into free charge carriers .</a:t>
            </a:r>
          </a:p>
          <a:p>
            <a:r>
              <a:rPr lang="en-US" dirty="0"/>
              <a:t>The thickness of the cell has to be optimized for maximum efficiency . As the</a:t>
            </a:r>
          </a:p>
          <a:p>
            <a:r>
              <a:rPr lang="en-US" dirty="0"/>
              <a:t>thickness increases , the photons absorption increases , but the fill factor</a:t>
            </a:r>
          </a:p>
          <a:p>
            <a:r>
              <a:rPr lang="en-US" dirty="0"/>
              <a:t>decreases </a:t>
            </a:r>
            <a:r>
              <a:rPr lang="en-US" dirty="0" smtClean="0"/>
              <a:t>. Material </a:t>
            </a:r>
            <a:r>
              <a:rPr lang="en-US" dirty="0"/>
              <a:t>development is required to produce low band gap BHJ solar cells . </a:t>
            </a:r>
            <a:r>
              <a:rPr lang="en-US" dirty="0" smtClean="0"/>
              <a:t>The optimum </a:t>
            </a:r>
            <a:r>
              <a:rPr lang="en-US" dirty="0"/>
              <a:t>band gap is about 1.5 e V .</a:t>
            </a:r>
            <a:endParaRPr lang="en-US" b="1" dirty="0"/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4076363" y="29241750"/>
            <a:ext cx="13150850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Conclusions</a:t>
            </a: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547688" y="11125200"/>
            <a:ext cx="12796837" cy="914400"/>
          </a:xfrm>
          <a:prstGeom prst="rect">
            <a:avLst/>
          </a:prstGeom>
          <a:solidFill>
            <a:srgbClr val="8080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228600" y="12342811"/>
            <a:ext cx="13779501" cy="15089189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r>
              <a:rPr lang="en-US" dirty="0"/>
              <a:t>Photovoltaic devices prepared from blends of conjugated polymers and</a:t>
            </a:r>
          </a:p>
          <a:p>
            <a:r>
              <a:rPr lang="en-US" dirty="0"/>
              <a:t>fullerene derivatives are promising candidates for solar energy conversion , </a:t>
            </a:r>
            <a:r>
              <a:rPr lang="en-US" dirty="0" smtClean="0"/>
              <a:t>due to </a:t>
            </a:r>
            <a:r>
              <a:rPr lang="en-US" dirty="0"/>
              <a:t>their mechanical flexibility, lightweight, and potential low cost of </a:t>
            </a:r>
            <a:r>
              <a:rPr lang="en-US" dirty="0" smtClean="0"/>
              <a:t>fabrication .</a:t>
            </a:r>
            <a:r>
              <a:rPr lang="en-US" dirty="0"/>
              <a:t>The efficient photo- response of these devices originates from the ultra </a:t>
            </a:r>
            <a:r>
              <a:rPr lang="en-US" dirty="0" smtClean="0"/>
              <a:t>fast electron </a:t>
            </a:r>
            <a:r>
              <a:rPr lang="en-US" dirty="0"/>
              <a:t>transfer from the conjugated polymer (donor) to the </a:t>
            </a:r>
            <a:r>
              <a:rPr lang="en-US" dirty="0" smtClean="0"/>
              <a:t>fullerene (</a:t>
            </a:r>
            <a:r>
              <a:rPr lang="en-US" dirty="0"/>
              <a:t>acceptor) [1]. Over the last few years, a sustained effort has been made </a:t>
            </a:r>
            <a:r>
              <a:rPr lang="en-US" dirty="0" smtClean="0"/>
              <a:t>to improve </a:t>
            </a:r>
            <a:r>
              <a:rPr lang="en-US" dirty="0"/>
              <a:t>the performance of these solar cells.</a:t>
            </a:r>
          </a:p>
          <a:p>
            <a:r>
              <a:rPr lang="en-US" dirty="0"/>
              <a:t>In the ongoing attempt to maximize the efficiency of </a:t>
            </a:r>
            <a:r>
              <a:rPr lang="en-US" dirty="0" smtClean="0"/>
              <a:t>polymer-based photovoltaic </a:t>
            </a:r>
            <a:r>
              <a:rPr lang="en-US" dirty="0"/>
              <a:t>devices, many research effort have been done. That included</a:t>
            </a:r>
          </a:p>
          <a:p>
            <a:r>
              <a:rPr lang="en-US" dirty="0"/>
              <a:t>improvement of the device structure, as well as the proper choice of electrode</a:t>
            </a:r>
          </a:p>
          <a:p>
            <a:r>
              <a:rPr lang="en-US" dirty="0"/>
              <a:t>materials [2,3] , and blend layers [4] .</a:t>
            </a:r>
          </a:p>
          <a:p>
            <a:r>
              <a:rPr lang="en-US" dirty="0"/>
              <a:t>The ongoing research include also development of new polymers. Low-band</a:t>
            </a:r>
          </a:p>
          <a:p>
            <a:r>
              <a:rPr lang="en-US" dirty="0"/>
              <a:t>gap polymers are especially attractive as they promise to increase </a:t>
            </a:r>
            <a:r>
              <a:rPr lang="en-US" dirty="0" smtClean="0"/>
              <a:t>the absorption </a:t>
            </a:r>
            <a:r>
              <a:rPr lang="en-US" dirty="0"/>
              <a:t>of solar photons , especially near the peak of solar emission .</a:t>
            </a:r>
          </a:p>
          <a:p>
            <a:r>
              <a:rPr lang="en-US" dirty="0"/>
              <a:t>The first organic solar cells were based on single thermally </a:t>
            </a:r>
            <a:r>
              <a:rPr lang="en-US" dirty="0" smtClean="0"/>
              <a:t>evaporated </a:t>
            </a:r>
            <a:endParaRPr lang="en-US" dirty="0"/>
          </a:p>
          <a:p>
            <a:r>
              <a:rPr lang="en-US" dirty="0"/>
              <a:t>molecular organic layers , sandwiched between two metal electrodes of</a:t>
            </a:r>
          </a:p>
          <a:p>
            <a:r>
              <a:rPr lang="en-US" dirty="0"/>
              <a:t>different work functions. The behavior of these devices can be explained by </a:t>
            </a:r>
            <a:r>
              <a:rPr lang="en-US" dirty="0" smtClean="0"/>
              <a:t>the metal-insulator-metal </a:t>
            </a:r>
            <a:r>
              <a:rPr lang="en-US" dirty="0"/>
              <a:t>(MIM) model[5]. The photoactive region is often very </a:t>
            </a:r>
            <a:r>
              <a:rPr lang="en-US" dirty="0" smtClean="0"/>
              <a:t>thin(less </a:t>
            </a:r>
            <a:r>
              <a:rPr lang="en-US" dirty="0"/>
              <a:t>than the diffusion length of the exciton ) . Since both positive and </a:t>
            </a:r>
            <a:r>
              <a:rPr lang="en-US" dirty="0" smtClean="0"/>
              <a:t>negative photo-excited </a:t>
            </a:r>
            <a:r>
              <a:rPr lang="en-US" dirty="0"/>
              <a:t>charges travel through the same material, recombination </a:t>
            </a:r>
            <a:r>
              <a:rPr lang="en-US" dirty="0" smtClean="0"/>
              <a:t>losses  are </a:t>
            </a:r>
            <a:r>
              <a:rPr lang="en-US" dirty="0"/>
              <a:t>generally high. Results from single layer organic solar cell show that </a:t>
            </a:r>
            <a:r>
              <a:rPr lang="en-US" dirty="0" smtClean="0"/>
              <a:t>the typical </a:t>
            </a:r>
            <a:r>
              <a:rPr lang="en-US" dirty="0"/>
              <a:t>conversion efficiency is below 0.14% [6].</a:t>
            </a:r>
          </a:p>
          <a:p>
            <a:r>
              <a:rPr lang="en-US" dirty="0"/>
              <a:t>Double layer devices ,were introduced in many combinations ,to replace the</a:t>
            </a:r>
          </a:p>
          <a:p>
            <a:r>
              <a:rPr lang="en-US" dirty="0"/>
              <a:t>single layer cells[7].In such devices only excitons created within the distance of</a:t>
            </a:r>
          </a:p>
          <a:p>
            <a:r>
              <a:rPr lang="en-US" dirty="0"/>
              <a:t>10-20 nm(diffusion length of the exciton )from the donor-acceptor </a:t>
            </a:r>
            <a:r>
              <a:rPr lang="en-US" dirty="0" smtClean="0"/>
              <a:t>interface ,</a:t>
            </a:r>
            <a:r>
              <a:rPr lang="en-US" dirty="0"/>
              <a:t>can</a:t>
            </a:r>
          </a:p>
          <a:p>
            <a:r>
              <a:rPr lang="en-US" dirty="0"/>
              <a:t>reach the </a:t>
            </a:r>
            <a:r>
              <a:rPr lang="en-US" dirty="0" smtClean="0"/>
              <a:t>interface  ,</a:t>
            </a:r>
            <a:r>
              <a:rPr lang="en-US" dirty="0"/>
              <a:t>where the excitons are dissociated into free charge carriers.</a:t>
            </a:r>
          </a:p>
          <a:p>
            <a:r>
              <a:rPr lang="en-US" dirty="0"/>
              <a:t>This leads to the loss of absorbed photons further away from the interface, and</a:t>
            </a:r>
          </a:p>
          <a:p>
            <a:r>
              <a:rPr lang="en-US" dirty="0"/>
              <a:t>leads to low quantum efficiencies [8</a:t>
            </a:r>
            <a:r>
              <a:rPr lang="en-US" dirty="0" smtClean="0"/>
              <a:t>].</a:t>
            </a:r>
            <a:r>
              <a:rPr lang="en-US" dirty="0"/>
              <a:t> </a:t>
            </a:r>
            <a:r>
              <a:rPr lang="en-US" dirty="0" smtClean="0"/>
              <a:t>Recently , most </a:t>
            </a:r>
            <a:r>
              <a:rPr lang="en-US" dirty="0"/>
              <a:t>of the work has been on the blend organic solar cell</a:t>
            </a:r>
            <a:r>
              <a:rPr lang="en-US" dirty="0" smtClean="0"/>
              <a:t>. It </a:t>
            </a:r>
            <a:r>
              <a:rPr lang="en-US" dirty="0"/>
              <a:t>consists </a:t>
            </a:r>
            <a:r>
              <a:rPr lang="en-US" dirty="0" smtClean="0"/>
              <a:t>of a </a:t>
            </a:r>
            <a:r>
              <a:rPr lang="en-US" dirty="0"/>
              <a:t>blend of an electron donor and an electron </a:t>
            </a:r>
            <a:r>
              <a:rPr lang="en-US" dirty="0" smtClean="0"/>
              <a:t>acceptor .</a:t>
            </a:r>
            <a:r>
              <a:rPr lang="en-US" dirty="0"/>
              <a:t>It exhibits a </a:t>
            </a:r>
            <a:r>
              <a:rPr lang="en-US" dirty="0" smtClean="0"/>
              <a:t>donor acceptor phase </a:t>
            </a:r>
            <a:r>
              <a:rPr lang="en-US" dirty="0"/>
              <a:t>separation ,that each donor –acceptor interface is within </a:t>
            </a:r>
            <a:r>
              <a:rPr lang="en-US" dirty="0" smtClean="0"/>
              <a:t>a distance </a:t>
            </a:r>
            <a:r>
              <a:rPr lang="en-US" dirty="0"/>
              <a:t>less than the exciton diffusion length of each absorbing site</a:t>
            </a:r>
            <a:r>
              <a:rPr lang="en-US" dirty="0" smtClean="0"/>
              <a:t>. </a:t>
            </a:r>
            <a:r>
              <a:rPr lang="en-US" dirty="0"/>
              <a:t>The </a:t>
            </a:r>
            <a:r>
              <a:rPr lang="en-US" dirty="0" smtClean="0"/>
              <a:t>bulk </a:t>
            </a:r>
            <a:r>
              <a:rPr lang="en-US" dirty="0"/>
              <a:t>heterojunction (BHJ) concept provides a large interfacial area between the </a:t>
            </a:r>
            <a:r>
              <a:rPr lang="en-US" dirty="0" smtClean="0"/>
              <a:t>donor and </a:t>
            </a:r>
            <a:r>
              <a:rPr lang="en-US" dirty="0"/>
              <a:t>acceptor phases, where charge separation occurs [9] .</a:t>
            </a:r>
            <a:endParaRPr lang="en-US" dirty="0">
              <a:cs typeface="Arial" pitchFamily="34" charset="0"/>
            </a:endParaRP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 flipV="1">
            <a:off x="0" y="43586399"/>
            <a:ext cx="13962063" cy="45719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algn="just" defTabSz="857250"/>
            <a:endParaRPr lang="en-US" b="1" dirty="0"/>
          </a:p>
        </p:txBody>
      </p:sp>
      <p:sp>
        <p:nvSpPr>
          <p:cNvPr id="35" name="Text Box 43"/>
          <p:cNvSpPr txBox="1">
            <a:spLocks noChangeArrowheads="1"/>
          </p:cNvSpPr>
          <p:nvPr/>
        </p:nvSpPr>
        <p:spPr bwMode="auto">
          <a:xfrm>
            <a:off x="14008101" y="30556200"/>
            <a:ext cx="12661899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en-US" sz="2400" b="1" dirty="0" smtClean="0"/>
              <a:t>.</a:t>
            </a:r>
            <a:endParaRPr lang="en-US" sz="24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1264444"/>
            <a:ext cx="2365375" cy="250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ستطيل 6"/>
          <p:cNvSpPr/>
          <p:nvPr/>
        </p:nvSpPr>
        <p:spPr>
          <a:xfrm>
            <a:off x="14412912" y="22326600"/>
            <a:ext cx="124602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Table .1 The work function (</a:t>
            </a:r>
            <a:r>
              <a:rPr lang="en-US" dirty="0" err="1"/>
              <a:t>Φ</a:t>
            </a:r>
            <a:r>
              <a:rPr lang="en-US" b="1" dirty="0" err="1"/>
              <a:t>m</a:t>
            </a:r>
            <a:r>
              <a:rPr lang="en-US" b="1" dirty="0"/>
              <a:t>) of the anode , open circuit voltage (</a:t>
            </a:r>
            <a:r>
              <a:rPr lang="en-US" b="1" dirty="0" err="1"/>
              <a:t>Voc</a:t>
            </a:r>
            <a:r>
              <a:rPr lang="en-US" b="1" dirty="0"/>
              <a:t>), and short </a:t>
            </a:r>
            <a:r>
              <a:rPr lang="en-US" b="1" dirty="0" smtClean="0"/>
              <a:t>- circuit </a:t>
            </a:r>
            <a:r>
              <a:rPr lang="en-US" b="1" dirty="0"/>
              <a:t>current (</a:t>
            </a:r>
            <a:r>
              <a:rPr lang="en-US" b="1" dirty="0" err="1"/>
              <a:t>Isc</a:t>
            </a:r>
            <a:r>
              <a:rPr lang="en-US" b="1" dirty="0"/>
              <a:t>)</a:t>
            </a:r>
            <a:endParaRPr lang="ar-SA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6363" y="22326600"/>
            <a:ext cx="1279683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0" y="24993600"/>
            <a:ext cx="11049000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مستطيل 10"/>
          <p:cNvSpPr/>
          <p:nvPr/>
        </p:nvSpPr>
        <p:spPr>
          <a:xfrm>
            <a:off x="13936663" y="28327350"/>
            <a:ext cx="134378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dirty="0" smtClean="0"/>
              <a:t>Fig1. </a:t>
            </a:r>
            <a:r>
              <a:rPr lang="en-US" dirty="0"/>
              <a:t>current –voltage characteristics for three cells with thikness:25nm,40nm,60nm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1967</Words>
  <Application>Microsoft Office PowerPoint</Application>
  <PresentationFormat>مخصص</PresentationFormat>
  <Paragraphs>109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Default Design</vt:lpstr>
      <vt:lpstr>عرض تقديمي في PowerPoint</vt:lpstr>
    </vt:vector>
  </TitlesOfParts>
  <Company>Genigraphics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MAX</cp:lastModifiedBy>
  <cp:revision>74</cp:revision>
  <cp:lastPrinted>2000-08-03T00:31:24Z</cp:lastPrinted>
  <dcterms:created xsi:type="dcterms:W3CDTF">2000-02-09T15:01:13Z</dcterms:created>
  <dcterms:modified xsi:type="dcterms:W3CDTF">2014-11-19T19:28:36Z</dcterms:modified>
</cp:coreProperties>
</file>