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85" autoAdjust="0"/>
    <p:restoredTop sz="94660"/>
  </p:normalViewPr>
  <p:slideViewPr>
    <p:cSldViewPr snapToGrid="0">
      <p:cViewPr varScale="1">
        <p:scale>
          <a:sx n="90" d="100"/>
          <a:sy n="90" d="100"/>
        </p:scale>
        <p:origin x="87" y="19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19F9DA2-8DBF-41E8-A185-20A074D6E9EF}" type="datetimeFigureOut">
              <a:rPr lang="ar-SA" smtClean="0"/>
              <a:t>01/07/36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D99CC44-8009-44EB-A7B8-60E9FA8632EB}" type="slidenum">
              <a:rPr lang="ar-SA" smtClean="0"/>
              <a:t>‹#›</a:t>
            </a:fld>
            <a:endParaRPr lang="ar-SA"/>
          </a:p>
        </p:txBody>
      </p:sp>
    </p:spTree>
    <p:extLst>
      <p:ext uri="{BB962C8B-B14F-4D97-AF65-F5344CB8AC3E}">
        <p14:creationId xmlns:p14="http://schemas.microsoft.com/office/powerpoint/2010/main" val="118535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19F9DA2-8DBF-41E8-A185-20A074D6E9EF}" type="datetimeFigureOut">
              <a:rPr lang="ar-SA" smtClean="0"/>
              <a:t>01/07/36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D99CC44-8009-44EB-A7B8-60E9FA8632EB}" type="slidenum">
              <a:rPr lang="ar-SA" smtClean="0"/>
              <a:t>‹#›</a:t>
            </a:fld>
            <a:endParaRPr lang="ar-SA"/>
          </a:p>
        </p:txBody>
      </p:sp>
    </p:spTree>
    <p:extLst>
      <p:ext uri="{BB962C8B-B14F-4D97-AF65-F5344CB8AC3E}">
        <p14:creationId xmlns:p14="http://schemas.microsoft.com/office/powerpoint/2010/main" val="3475046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19F9DA2-8DBF-41E8-A185-20A074D6E9EF}" type="datetimeFigureOut">
              <a:rPr lang="ar-SA" smtClean="0"/>
              <a:t>01/07/36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D99CC44-8009-44EB-A7B8-60E9FA8632EB}" type="slidenum">
              <a:rPr lang="ar-SA" smtClean="0"/>
              <a:t>‹#›</a:t>
            </a:fld>
            <a:endParaRPr lang="ar-SA"/>
          </a:p>
        </p:txBody>
      </p:sp>
    </p:spTree>
    <p:extLst>
      <p:ext uri="{BB962C8B-B14F-4D97-AF65-F5344CB8AC3E}">
        <p14:creationId xmlns:p14="http://schemas.microsoft.com/office/powerpoint/2010/main" val="3238506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19F9DA2-8DBF-41E8-A185-20A074D6E9EF}" type="datetimeFigureOut">
              <a:rPr lang="ar-SA" smtClean="0"/>
              <a:t>01/07/36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D99CC44-8009-44EB-A7B8-60E9FA8632EB}" type="slidenum">
              <a:rPr lang="ar-SA" smtClean="0"/>
              <a:t>‹#›</a:t>
            </a:fld>
            <a:endParaRPr lang="ar-SA"/>
          </a:p>
        </p:txBody>
      </p:sp>
    </p:spTree>
    <p:extLst>
      <p:ext uri="{BB962C8B-B14F-4D97-AF65-F5344CB8AC3E}">
        <p14:creationId xmlns:p14="http://schemas.microsoft.com/office/powerpoint/2010/main" val="439341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19F9DA2-8DBF-41E8-A185-20A074D6E9EF}" type="datetimeFigureOut">
              <a:rPr lang="ar-SA" smtClean="0"/>
              <a:t>01/07/36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D99CC44-8009-44EB-A7B8-60E9FA8632EB}" type="slidenum">
              <a:rPr lang="ar-SA" smtClean="0"/>
              <a:t>‹#›</a:t>
            </a:fld>
            <a:endParaRPr lang="ar-SA"/>
          </a:p>
        </p:txBody>
      </p:sp>
    </p:spTree>
    <p:extLst>
      <p:ext uri="{BB962C8B-B14F-4D97-AF65-F5344CB8AC3E}">
        <p14:creationId xmlns:p14="http://schemas.microsoft.com/office/powerpoint/2010/main" val="920899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19F9DA2-8DBF-41E8-A185-20A074D6E9EF}" type="datetimeFigureOut">
              <a:rPr lang="ar-SA" smtClean="0"/>
              <a:t>01/07/36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D99CC44-8009-44EB-A7B8-60E9FA8632EB}" type="slidenum">
              <a:rPr lang="ar-SA" smtClean="0"/>
              <a:t>‹#›</a:t>
            </a:fld>
            <a:endParaRPr lang="ar-SA"/>
          </a:p>
        </p:txBody>
      </p:sp>
    </p:spTree>
    <p:extLst>
      <p:ext uri="{BB962C8B-B14F-4D97-AF65-F5344CB8AC3E}">
        <p14:creationId xmlns:p14="http://schemas.microsoft.com/office/powerpoint/2010/main" val="44679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19F9DA2-8DBF-41E8-A185-20A074D6E9EF}" type="datetimeFigureOut">
              <a:rPr lang="ar-SA" smtClean="0"/>
              <a:t>01/07/36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ED99CC44-8009-44EB-A7B8-60E9FA8632EB}" type="slidenum">
              <a:rPr lang="ar-SA" smtClean="0"/>
              <a:t>‹#›</a:t>
            </a:fld>
            <a:endParaRPr lang="ar-SA"/>
          </a:p>
        </p:txBody>
      </p:sp>
    </p:spTree>
    <p:extLst>
      <p:ext uri="{BB962C8B-B14F-4D97-AF65-F5344CB8AC3E}">
        <p14:creationId xmlns:p14="http://schemas.microsoft.com/office/powerpoint/2010/main" val="2575614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19F9DA2-8DBF-41E8-A185-20A074D6E9EF}" type="datetimeFigureOut">
              <a:rPr lang="ar-SA" smtClean="0"/>
              <a:t>01/07/36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ED99CC44-8009-44EB-A7B8-60E9FA8632EB}" type="slidenum">
              <a:rPr lang="ar-SA" smtClean="0"/>
              <a:t>‹#›</a:t>
            </a:fld>
            <a:endParaRPr lang="ar-SA"/>
          </a:p>
        </p:txBody>
      </p:sp>
    </p:spTree>
    <p:extLst>
      <p:ext uri="{BB962C8B-B14F-4D97-AF65-F5344CB8AC3E}">
        <p14:creationId xmlns:p14="http://schemas.microsoft.com/office/powerpoint/2010/main" val="2971196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19F9DA2-8DBF-41E8-A185-20A074D6E9EF}" type="datetimeFigureOut">
              <a:rPr lang="ar-SA" smtClean="0"/>
              <a:t>01/07/36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ED99CC44-8009-44EB-A7B8-60E9FA8632EB}" type="slidenum">
              <a:rPr lang="ar-SA" smtClean="0"/>
              <a:t>‹#›</a:t>
            </a:fld>
            <a:endParaRPr lang="ar-SA"/>
          </a:p>
        </p:txBody>
      </p:sp>
    </p:spTree>
    <p:extLst>
      <p:ext uri="{BB962C8B-B14F-4D97-AF65-F5344CB8AC3E}">
        <p14:creationId xmlns:p14="http://schemas.microsoft.com/office/powerpoint/2010/main" val="3413474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19F9DA2-8DBF-41E8-A185-20A074D6E9EF}" type="datetimeFigureOut">
              <a:rPr lang="ar-SA" smtClean="0"/>
              <a:t>01/07/36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D99CC44-8009-44EB-A7B8-60E9FA8632EB}" type="slidenum">
              <a:rPr lang="ar-SA" smtClean="0"/>
              <a:t>‹#›</a:t>
            </a:fld>
            <a:endParaRPr lang="ar-SA"/>
          </a:p>
        </p:txBody>
      </p:sp>
    </p:spTree>
    <p:extLst>
      <p:ext uri="{BB962C8B-B14F-4D97-AF65-F5344CB8AC3E}">
        <p14:creationId xmlns:p14="http://schemas.microsoft.com/office/powerpoint/2010/main" val="2225673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19F9DA2-8DBF-41E8-A185-20A074D6E9EF}" type="datetimeFigureOut">
              <a:rPr lang="ar-SA" smtClean="0"/>
              <a:t>01/07/36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D99CC44-8009-44EB-A7B8-60E9FA8632EB}" type="slidenum">
              <a:rPr lang="ar-SA" smtClean="0"/>
              <a:t>‹#›</a:t>
            </a:fld>
            <a:endParaRPr lang="ar-SA"/>
          </a:p>
        </p:txBody>
      </p:sp>
    </p:spTree>
    <p:extLst>
      <p:ext uri="{BB962C8B-B14F-4D97-AF65-F5344CB8AC3E}">
        <p14:creationId xmlns:p14="http://schemas.microsoft.com/office/powerpoint/2010/main" val="569369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19F9DA2-8DBF-41E8-A185-20A074D6E9EF}" type="datetimeFigureOut">
              <a:rPr lang="ar-SA" smtClean="0"/>
              <a:t>01/07/36</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D99CC44-8009-44EB-A7B8-60E9FA8632EB}" type="slidenum">
              <a:rPr lang="ar-SA" smtClean="0"/>
              <a:t>‹#›</a:t>
            </a:fld>
            <a:endParaRPr lang="ar-SA"/>
          </a:p>
        </p:txBody>
      </p:sp>
    </p:spTree>
    <p:extLst>
      <p:ext uri="{BB962C8B-B14F-4D97-AF65-F5344CB8AC3E}">
        <p14:creationId xmlns:p14="http://schemas.microsoft.com/office/powerpoint/2010/main" val="3903905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80754"/>
            <a:ext cx="10515600" cy="1190846"/>
          </a:xfrm>
        </p:spPr>
        <p:txBody>
          <a:bodyPr>
            <a:noAutofit/>
          </a:bodyPr>
          <a:lstStyle/>
          <a:p>
            <a:pPr algn="ctr"/>
            <a:r>
              <a:rPr lang="en-US" sz="1400" b="1" dirty="0"/>
              <a:t>The Effect of Multimedia Activities on Listening Skills and Satisfaction in a College English Language </a:t>
            </a:r>
            <a:r>
              <a:rPr lang="en-US" sz="1400" b="1" dirty="0" smtClean="0"/>
              <a:t>Course</a:t>
            </a:r>
            <a:r>
              <a:rPr lang="en-US" sz="1400" dirty="0"/>
              <a:t/>
            </a:r>
            <a:br>
              <a:rPr lang="en-US" sz="1400" dirty="0"/>
            </a:br>
            <a:r>
              <a:rPr lang="en-US" sz="1400" dirty="0"/>
              <a:t>Maryam </a:t>
            </a:r>
            <a:r>
              <a:rPr lang="en-US" sz="1400" dirty="0" err="1"/>
              <a:t>Falah</a:t>
            </a:r>
            <a:r>
              <a:rPr lang="en-US" sz="1400" dirty="0"/>
              <a:t> Al-</a:t>
            </a:r>
            <a:r>
              <a:rPr lang="en-US" sz="1400" dirty="0" err="1"/>
              <a:t>Otaibi</a:t>
            </a:r>
            <a:r>
              <a:rPr lang="en-US" sz="1400" dirty="0"/>
              <a:t/>
            </a:r>
            <a:br>
              <a:rPr lang="en-US" sz="1400" dirty="0"/>
            </a:br>
            <a:r>
              <a:rPr lang="en-US" sz="1400" dirty="0"/>
              <a:t>Supervised by</a:t>
            </a:r>
            <a:br>
              <a:rPr lang="en-US" sz="1400" dirty="0"/>
            </a:br>
            <a:r>
              <a:rPr lang="en-US" sz="1400" dirty="0"/>
              <a:t>Dr. </a:t>
            </a:r>
            <a:r>
              <a:rPr lang="en-US" sz="1400" dirty="0" err="1"/>
              <a:t>Fathi</a:t>
            </a:r>
            <a:r>
              <a:rPr lang="en-US" sz="1400" dirty="0"/>
              <a:t> A. </a:t>
            </a:r>
            <a:r>
              <a:rPr lang="en-US" sz="1400" dirty="0" err="1"/>
              <a:t>Salih</a:t>
            </a:r>
            <a:r>
              <a:rPr lang="en-US" sz="1400" dirty="0"/>
              <a:t>, Dr. </a:t>
            </a:r>
            <a:r>
              <a:rPr lang="en-US" sz="1400" dirty="0" err="1"/>
              <a:t>Hamdy</a:t>
            </a:r>
            <a:r>
              <a:rPr lang="en-US" sz="1400" dirty="0"/>
              <a:t> A. Abdul Aziz, Dr. Ahmed M. </a:t>
            </a:r>
            <a:r>
              <a:rPr lang="en-US" sz="1400" dirty="0" err="1"/>
              <a:t>Nouby</a:t>
            </a:r>
            <a:r>
              <a:rPr lang="en-US" sz="1400" dirty="0"/>
              <a:t/>
            </a:r>
            <a:br>
              <a:rPr lang="en-US" sz="1400" dirty="0"/>
            </a:br>
            <a:r>
              <a:rPr lang="en-US" sz="1400" b="1" dirty="0"/>
              <a:t> </a:t>
            </a:r>
            <a:r>
              <a:rPr lang="en-US" sz="1400" dirty="0"/>
              <a:t/>
            </a:r>
            <a:br>
              <a:rPr lang="en-US" sz="1400" dirty="0"/>
            </a:br>
            <a:endParaRPr lang="ar-SA" sz="1400" dirty="0"/>
          </a:p>
        </p:txBody>
      </p:sp>
      <p:sp>
        <p:nvSpPr>
          <p:cNvPr id="3" name="عنصر نائب للمحتوى 2"/>
          <p:cNvSpPr>
            <a:spLocks noGrp="1"/>
          </p:cNvSpPr>
          <p:nvPr>
            <p:ph idx="1"/>
          </p:nvPr>
        </p:nvSpPr>
        <p:spPr>
          <a:xfrm>
            <a:off x="838200" y="1180214"/>
            <a:ext cx="10515600" cy="4996749"/>
          </a:xfrm>
        </p:spPr>
        <p:txBody>
          <a:bodyPr>
            <a:normAutofit fontScale="62500" lnSpcReduction="20000"/>
          </a:bodyPr>
          <a:lstStyle/>
          <a:p>
            <a:pPr algn="l" rtl="0"/>
            <a:r>
              <a:rPr lang="en-US" b="1" dirty="0"/>
              <a:t>Abstract </a:t>
            </a:r>
            <a:endParaRPr lang="en-US" dirty="0"/>
          </a:p>
          <a:p>
            <a:pPr algn="l" rtl="0"/>
            <a:r>
              <a:rPr lang="en-US" dirty="0"/>
              <a:t>This study aimed to investigate the effect of proposed multimedia activities on students’ listening skills and satisfaction in a college English language course at the Royal University for Woman (RUW) in Bahrain. It attempted to investigate the effect of the proposed strategy on the students’ listening skills and satisfaction with the multimedia listening activities in the </a:t>
            </a:r>
            <a:r>
              <a:rPr lang="en-US" b="1" dirty="0"/>
              <a:t>O</a:t>
            </a:r>
            <a:r>
              <a:rPr lang="en-US" dirty="0"/>
              <a:t>rientation </a:t>
            </a:r>
            <a:r>
              <a:rPr lang="en-US" b="1" dirty="0"/>
              <a:t>P</a:t>
            </a:r>
            <a:r>
              <a:rPr lang="en-US" dirty="0"/>
              <a:t>rogram </a:t>
            </a:r>
            <a:r>
              <a:rPr lang="en-US" b="1" dirty="0"/>
              <a:t>L</a:t>
            </a:r>
            <a:r>
              <a:rPr lang="en-US" dirty="0"/>
              <a:t>ower course (OPL). </a:t>
            </a:r>
          </a:p>
          <a:p>
            <a:pPr algn="l" rtl="0"/>
            <a:r>
              <a:rPr lang="en-US" dirty="0"/>
              <a:t>The sample at this study consisted of 43 students who scored less than 4 in RUW English language placement test. The sample was randomly divided into two groups; 20 students in the control group and 23 students in the experimental group. The research instruments included: pre/post listening tests, and a satisfaction scale to measure the experimental group satisfaction with the multimedia listening activities. </a:t>
            </a:r>
          </a:p>
          <a:p>
            <a:pPr algn="l" rtl="0"/>
            <a:r>
              <a:rPr lang="en-US" dirty="0"/>
              <a:t>Data analysis revealed that, concerning listening post-test, there were statistical significant differences between the experimental and the control groups in benefit of the experimental group. Results also indicated that there were no statistical significant differences between the experimental and the control groups in their satisfaction with the multimedia listening activities which were taught for the experimental group and the online units taught to the control group; experimental group members demonstrated their satisfaction toward the multimedia listening activities and the control group members as well demonstrated their satisfaction with the online units. </a:t>
            </a:r>
          </a:p>
          <a:p>
            <a:pPr algn="l" rtl="0"/>
            <a:r>
              <a:rPr lang="en-US" dirty="0"/>
              <a:t>This study recommends using the multimedia activities as a learning material in order to improve the students listening skills in the English language learning. The use such technology in the language learning classrooms would bring better result to reality. </a:t>
            </a:r>
          </a:p>
          <a:p>
            <a:pPr algn="l" rtl="0"/>
            <a:r>
              <a:rPr lang="en-US" b="1" dirty="0"/>
              <a:t>Key Words: </a:t>
            </a:r>
            <a:r>
              <a:rPr lang="en-US" dirty="0"/>
              <a:t>Multimedia activities, Interactive multimedia, Listening comprehension skill, Blended learning, English language course.</a:t>
            </a:r>
          </a:p>
          <a:p>
            <a:pPr marL="0" indent="0" algn="l">
              <a:buNone/>
            </a:pPr>
            <a:endParaRPr lang="ar-SA" dirty="0"/>
          </a:p>
        </p:txBody>
      </p:sp>
    </p:spTree>
    <p:extLst>
      <p:ext uri="{BB962C8B-B14F-4D97-AF65-F5344CB8AC3E}">
        <p14:creationId xmlns:p14="http://schemas.microsoft.com/office/powerpoint/2010/main" val="304952216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311</Words>
  <Application>Microsoft Office PowerPoint</Application>
  <PresentationFormat>ملء الشاشة</PresentationFormat>
  <Paragraphs>7</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The Effect of Multimedia Activities on Listening Skills and Satisfaction in a College English Language Course Maryam Falah Al-Otaibi Supervised by Dr. Fathi A. Salih, Dr. Hamdy A. Abdul Aziz, Dr. Ahmed M. Nouby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 of Multimedia Activities on Listening Skills and Satisfaction in a College English Language Course Maryam Falah Al-Otaibi Supervised by Dr. Fathi A. Salih, Dr. Hamdy A. Abdul Aziz, Dr. Ahmed M. Nouby   </dc:title>
  <dc:creator>Bedo</dc:creator>
  <cp:lastModifiedBy>Bedo</cp:lastModifiedBy>
  <cp:revision>1</cp:revision>
  <dcterms:created xsi:type="dcterms:W3CDTF">2015-04-19T09:01:04Z</dcterms:created>
  <dcterms:modified xsi:type="dcterms:W3CDTF">2015-04-19T09:01:18Z</dcterms:modified>
</cp:coreProperties>
</file>