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2" r:id="rId15"/>
    <p:sldId id="267" r:id="rId16"/>
    <p:sldId id="268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Infections in immunocompromised host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79920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Oppertunistic</a:t>
            </a:r>
            <a:r>
              <a:rPr lang="en-US" dirty="0" smtClean="0"/>
              <a:t> infections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2678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8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opportunistic pathogens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Gram positive</a:t>
            </a:r>
          </a:p>
          <a:p>
            <a:pPr lvl="2"/>
            <a:r>
              <a:rPr lang="en-US" dirty="0" smtClean="0"/>
              <a:t>Staph </a:t>
            </a:r>
            <a:r>
              <a:rPr lang="en-US" dirty="0" err="1" smtClean="0"/>
              <a:t>aureus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Pyogenic infections</a:t>
            </a:r>
          </a:p>
          <a:p>
            <a:pPr lvl="2"/>
            <a:r>
              <a:rPr lang="en-US" dirty="0" smtClean="0"/>
              <a:t>Staph </a:t>
            </a:r>
            <a:r>
              <a:rPr lang="en-US" dirty="0" err="1" smtClean="0"/>
              <a:t>epidermidis</a:t>
            </a:r>
            <a:r>
              <a:rPr lang="en-US" dirty="0" smtClean="0"/>
              <a:t> and other coagulase negative staph</a:t>
            </a:r>
          </a:p>
          <a:p>
            <a:pPr lvl="3"/>
            <a:r>
              <a:rPr lang="en-US" dirty="0" smtClean="0"/>
              <a:t>Device related infections</a:t>
            </a:r>
          </a:p>
          <a:p>
            <a:pPr lvl="3"/>
            <a:r>
              <a:rPr lang="en-US" dirty="0" smtClean="0"/>
              <a:t>bacteremia</a:t>
            </a:r>
          </a:p>
          <a:p>
            <a:pPr lvl="2"/>
            <a:r>
              <a:rPr lang="en-US" dirty="0" err="1" smtClean="0"/>
              <a:t>Nocardia</a:t>
            </a:r>
            <a:r>
              <a:rPr lang="en-US" dirty="0" smtClean="0"/>
              <a:t> spp.</a:t>
            </a:r>
          </a:p>
          <a:p>
            <a:pPr lvl="3"/>
            <a:r>
              <a:rPr lang="en-US" dirty="0" smtClean="0"/>
              <a:t>Pneumonia</a:t>
            </a:r>
          </a:p>
          <a:p>
            <a:pPr lvl="3"/>
            <a:r>
              <a:rPr lang="en-US" dirty="0" err="1" smtClean="0"/>
              <a:t>Abcesses</a:t>
            </a:r>
            <a:r>
              <a:rPr lang="en-US" dirty="0" smtClean="0"/>
              <a:t> in various organs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1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48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Gram negative</a:t>
            </a:r>
          </a:p>
          <a:p>
            <a:pPr lvl="2"/>
            <a:r>
              <a:rPr lang="en-US" dirty="0" err="1" smtClean="0"/>
              <a:t>Enterobactericiae</a:t>
            </a:r>
            <a:endParaRPr lang="en-US" dirty="0" smtClean="0"/>
          </a:p>
          <a:p>
            <a:pPr lvl="3"/>
            <a:r>
              <a:rPr lang="en-US" dirty="0" smtClean="0"/>
              <a:t>Pyogenic infections and septicemia</a:t>
            </a:r>
            <a:endParaRPr lang="en-US" dirty="0"/>
          </a:p>
          <a:p>
            <a:pPr lvl="2"/>
            <a:r>
              <a:rPr lang="en-US" dirty="0"/>
              <a:t>Pseudomonas </a:t>
            </a:r>
            <a:r>
              <a:rPr lang="en-US" dirty="0" err="1" smtClean="0"/>
              <a:t>aeruginosa</a:t>
            </a:r>
            <a:endParaRPr lang="en-US" dirty="0" smtClean="0"/>
          </a:p>
          <a:p>
            <a:pPr lvl="3"/>
            <a:r>
              <a:rPr lang="en-US" dirty="0" smtClean="0"/>
              <a:t>Burn wound infections</a:t>
            </a:r>
            <a:endParaRPr lang="en-US" dirty="0"/>
          </a:p>
          <a:p>
            <a:pPr lvl="1"/>
            <a:r>
              <a:rPr lang="en-US" dirty="0"/>
              <a:t>Others</a:t>
            </a:r>
          </a:p>
          <a:p>
            <a:pPr lvl="2"/>
            <a:r>
              <a:rPr lang="en-US" dirty="0"/>
              <a:t>Mycobacterium </a:t>
            </a:r>
            <a:r>
              <a:rPr lang="en-US" dirty="0" smtClean="0"/>
              <a:t>tuberculosis</a:t>
            </a:r>
          </a:p>
          <a:p>
            <a:pPr lvl="3"/>
            <a:r>
              <a:rPr lang="en-US" dirty="0" smtClean="0"/>
              <a:t>Tuberculosis </a:t>
            </a:r>
            <a:endParaRPr lang="en-US" dirty="0"/>
          </a:p>
          <a:p>
            <a:pPr lvl="2"/>
            <a:r>
              <a:rPr lang="en-US" dirty="0"/>
              <a:t>Mycobacterium </a:t>
            </a:r>
            <a:r>
              <a:rPr lang="en-US" dirty="0" err="1"/>
              <a:t>avium</a:t>
            </a:r>
            <a:r>
              <a:rPr lang="en-US" dirty="0"/>
              <a:t> </a:t>
            </a:r>
            <a:r>
              <a:rPr lang="en-US" dirty="0" err="1" smtClean="0"/>
              <a:t>intercellulare</a:t>
            </a:r>
            <a:endParaRPr lang="en-US" dirty="0" smtClean="0"/>
          </a:p>
          <a:p>
            <a:pPr lvl="3"/>
            <a:r>
              <a:rPr lang="en-US" dirty="0" smtClean="0"/>
              <a:t>Severe diarrhea and pneumonia in AIDS </a:t>
            </a:r>
            <a:r>
              <a:rPr lang="en-US" dirty="0" err="1" smtClean="0"/>
              <a:t>pts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Fungi</a:t>
            </a:r>
          </a:p>
          <a:p>
            <a:pPr lvl="1"/>
            <a:r>
              <a:rPr lang="en-US" dirty="0"/>
              <a:t>Candia </a:t>
            </a:r>
            <a:r>
              <a:rPr lang="en-US" dirty="0" err="1"/>
              <a:t>sp</a:t>
            </a:r>
            <a:endParaRPr lang="en-US" dirty="0"/>
          </a:p>
          <a:p>
            <a:pPr lvl="2"/>
            <a:r>
              <a:rPr lang="en-US" dirty="0"/>
              <a:t>Oral thrush</a:t>
            </a:r>
          </a:p>
          <a:p>
            <a:pPr lvl="2"/>
            <a:r>
              <a:rPr lang="en-US" dirty="0"/>
              <a:t>Skin infections</a:t>
            </a:r>
          </a:p>
          <a:p>
            <a:pPr lvl="2"/>
            <a:r>
              <a:rPr lang="en-US" dirty="0" err="1"/>
              <a:t>Candidemia</a:t>
            </a:r>
            <a:r>
              <a:rPr lang="en-US" dirty="0"/>
              <a:t> and </a:t>
            </a:r>
            <a:r>
              <a:rPr lang="en-US" dirty="0" err="1"/>
              <a:t>abcesess</a:t>
            </a:r>
            <a:endParaRPr lang="en-US" dirty="0"/>
          </a:p>
          <a:p>
            <a:pPr lvl="1"/>
            <a:r>
              <a:rPr lang="en-US" dirty="0"/>
              <a:t>Cryptococcus </a:t>
            </a:r>
            <a:r>
              <a:rPr lang="en-US" dirty="0" err="1"/>
              <a:t>neoformans</a:t>
            </a:r>
            <a:endParaRPr lang="en-US" dirty="0"/>
          </a:p>
          <a:p>
            <a:pPr lvl="2"/>
            <a:r>
              <a:rPr lang="en-US" dirty="0"/>
              <a:t>Meningitis </a:t>
            </a:r>
          </a:p>
          <a:p>
            <a:pPr lvl="2"/>
            <a:r>
              <a:rPr lang="en-US" dirty="0"/>
              <a:t>Pneumonia</a:t>
            </a:r>
          </a:p>
          <a:p>
            <a:pPr lvl="2"/>
            <a:r>
              <a:rPr lang="en-US" dirty="0"/>
              <a:t>One of the AIDS defining illness</a:t>
            </a:r>
          </a:p>
          <a:p>
            <a:pPr lvl="1"/>
            <a:r>
              <a:rPr lang="en-US" dirty="0"/>
              <a:t>Pneumocystis </a:t>
            </a:r>
            <a:r>
              <a:rPr lang="en-US" dirty="0" err="1"/>
              <a:t>jerovecii</a:t>
            </a:r>
            <a:endParaRPr lang="en-US" dirty="0"/>
          </a:p>
          <a:p>
            <a:pPr lvl="2"/>
            <a:r>
              <a:rPr lang="en-US" dirty="0"/>
              <a:t>Severe Pneumonia (imp in AIDS </a:t>
            </a:r>
            <a:r>
              <a:rPr lang="en-US" dirty="0" err="1"/>
              <a:t>pts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Aspergillus</a:t>
            </a:r>
            <a:r>
              <a:rPr lang="en-US" dirty="0"/>
              <a:t> </a:t>
            </a:r>
            <a:r>
              <a:rPr lang="en-US" dirty="0" err="1"/>
              <a:t>sp</a:t>
            </a:r>
            <a:endParaRPr lang="en-US" dirty="0"/>
          </a:p>
          <a:p>
            <a:pPr lvl="2"/>
            <a:r>
              <a:rPr lang="en-US" dirty="0"/>
              <a:t>Invasive lung infection</a:t>
            </a:r>
          </a:p>
          <a:p>
            <a:pPr lvl="1"/>
            <a:r>
              <a:rPr lang="en-US" dirty="0" err="1"/>
              <a:t>Mucor</a:t>
            </a:r>
            <a:r>
              <a:rPr lang="en-US" dirty="0"/>
              <a:t> </a:t>
            </a:r>
            <a:r>
              <a:rPr lang="en-US" dirty="0" err="1"/>
              <a:t>sp</a:t>
            </a:r>
            <a:endParaRPr lang="en-US" dirty="0"/>
          </a:p>
          <a:p>
            <a:pPr lvl="2"/>
            <a:r>
              <a:rPr lang="en-US" dirty="0"/>
              <a:t>Invasive lung, sinuses and brain infection</a:t>
            </a:r>
          </a:p>
          <a:p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20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524000"/>
            <a:ext cx="38862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3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4873" y="1600200"/>
            <a:ext cx="34832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4958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1295400" y="1828800"/>
            <a:ext cx="2286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Candida thrush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334000" y="4800600"/>
            <a:ext cx="152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Mucormycosis</a:t>
            </a:r>
            <a:endParaRPr lang="ar-S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8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Parasites</a:t>
            </a:r>
          </a:p>
          <a:p>
            <a:pPr lvl="1"/>
            <a:r>
              <a:rPr lang="en-US" dirty="0" smtClean="0"/>
              <a:t>Toxoplasma </a:t>
            </a:r>
            <a:r>
              <a:rPr lang="en-US" dirty="0" err="1" smtClean="0"/>
              <a:t>gondii</a:t>
            </a:r>
            <a:endParaRPr lang="en-US" dirty="0" smtClean="0"/>
          </a:p>
          <a:p>
            <a:pPr lvl="2"/>
            <a:r>
              <a:rPr lang="en-US" dirty="0" smtClean="0"/>
              <a:t>Retinitis </a:t>
            </a:r>
          </a:p>
          <a:p>
            <a:pPr lvl="2"/>
            <a:r>
              <a:rPr lang="en-US" dirty="0" smtClean="0"/>
              <a:t>Encephalitis</a:t>
            </a:r>
            <a:endParaRPr lang="en-US" dirty="0" smtClean="0"/>
          </a:p>
          <a:p>
            <a:pPr lvl="2"/>
            <a:r>
              <a:rPr lang="en-US" dirty="0" smtClean="0"/>
              <a:t>Pneumonia  </a:t>
            </a:r>
          </a:p>
          <a:p>
            <a:pPr lvl="2"/>
            <a:r>
              <a:rPr lang="en-US" dirty="0" smtClean="0"/>
              <a:t>Important in AIDS </a:t>
            </a:r>
            <a:r>
              <a:rPr lang="en-US" dirty="0" err="1" smtClean="0"/>
              <a:t>pts</a:t>
            </a:r>
            <a:endParaRPr lang="en-US" dirty="0" smtClean="0"/>
          </a:p>
          <a:p>
            <a:pPr lvl="1"/>
            <a:r>
              <a:rPr lang="en-US" dirty="0" smtClean="0"/>
              <a:t>Cryptosporidium </a:t>
            </a:r>
            <a:r>
              <a:rPr lang="en-US" dirty="0" err="1" smtClean="0"/>
              <a:t>parvum</a:t>
            </a:r>
            <a:endParaRPr lang="en-US" dirty="0" smtClean="0"/>
          </a:p>
          <a:p>
            <a:pPr lvl="2"/>
            <a:r>
              <a:rPr lang="en-US" dirty="0" smtClean="0"/>
              <a:t>Diarrhea in AIDS </a:t>
            </a:r>
            <a:r>
              <a:rPr lang="en-US" dirty="0" err="1" smtClean="0"/>
              <a:t>pts</a:t>
            </a:r>
            <a:endParaRPr lang="en-US" dirty="0" smtClean="0"/>
          </a:p>
          <a:p>
            <a:pPr lvl="1"/>
            <a:r>
              <a:rPr lang="en-US" dirty="0" err="1" smtClean="0"/>
              <a:t>Isospora</a:t>
            </a:r>
            <a:r>
              <a:rPr lang="en-US" dirty="0" smtClean="0"/>
              <a:t> belli</a:t>
            </a:r>
          </a:p>
          <a:p>
            <a:pPr lvl="2"/>
            <a:r>
              <a:rPr lang="en-US" dirty="0" smtClean="0"/>
              <a:t>Diarrhea in AIDS </a:t>
            </a:r>
            <a:r>
              <a:rPr lang="en-US" dirty="0" err="1" smtClean="0"/>
              <a:t>pts</a:t>
            </a: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1958181"/>
            <a:ext cx="3810000" cy="3810000"/>
          </a:xfrm>
          <a:noFill/>
        </p:spPr>
      </p:pic>
    </p:spTree>
    <p:extLst>
      <p:ext uri="{BB962C8B-B14F-4D97-AF65-F5344CB8AC3E}">
        <p14:creationId xmlns:p14="http://schemas.microsoft.com/office/powerpoint/2010/main" val="18705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Viruses</a:t>
            </a:r>
          </a:p>
          <a:p>
            <a:pPr lvl="1"/>
            <a:r>
              <a:rPr lang="en-US" dirty="0" smtClean="0"/>
              <a:t>Cytomegalovirus</a:t>
            </a:r>
            <a:endParaRPr lang="en-US" sz="1600" dirty="0">
              <a:solidFill>
                <a:srgbClr val="FF0000"/>
              </a:solidFill>
            </a:endParaRPr>
          </a:p>
          <a:p>
            <a:pPr lvl="2"/>
            <a:r>
              <a:rPr lang="en-US" altLang="ar-SA" dirty="0" err="1" smtClean="0"/>
              <a:t>eosophagitis,pneumonia</a:t>
            </a:r>
            <a:r>
              <a:rPr lang="en-US" altLang="ar-SA" dirty="0" smtClean="0"/>
              <a:t>, </a:t>
            </a:r>
            <a:r>
              <a:rPr lang="en-US" altLang="ar-SA" dirty="0" err="1" smtClean="0"/>
              <a:t>retinitis,diarrhea</a:t>
            </a:r>
            <a:endParaRPr lang="en-US" altLang="ar-SA" dirty="0"/>
          </a:p>
          <a:p>
            <a:pPr lvl="1"/>
            <a:r>
              <a:rPr lang="en-US" altLang="ar-SA" dirty="0"/>
              <a:t>Herpes Simplex </a:t>
            </a:r>
            <a:r>
              <a:rPr lang="en-US" altLang="ar-SA" dirty="0" smtClean="0"/>
              <a:t>Virus</a:t>
            </a:r>
          </a:p>
          <a:p>
            <a:pPr lvl="2"/>
            <a:r>
              <a:rPr lang="en-US" altLang="ar-SA" dirty="0" smtClean="0"/>
              <a:t> oral </a:t>
            </a:r>
            <a:r>
              <a:rPr lang="en-US" altLang="ar-SA" dirty="0"/>
              <a:t>&amp; genital </a:t>
            </a:r>
            <a:r>
              <a:rPr lang="en-US" altLang="ar-SA" dirty="0" smtClean="0"/>
              <a:t>herpes</a:t>
            </a:r>
            <a:endParaRPr lang="en-US" altLang="ar-SA" dirty="0"/>
          </a:p>
          <a:p>
            <a:pPr lvl="1"/>
            <a:r>
              <a:rPr lang="en-US" altLang="ar-SA" dirty="0"/>
              <a:t>Human Papilloma </a:t>
            </a:r>
            <a:r>
              <a:rPr lang="en-US" altLang="ar-SA" dirty="0" smtClean="0"/>
              <a:t>Virus</a:t>
            </a:r>
          </a:p>
          <a:p>
            <a:pPr lvl="2"/>
            <a:r>
              <a:rPr lang="en-US" altLang="ar-SA" dirty="0" smtClean="0"/>
              <a:t>HPV</a:t>
            </a:r>
            <a:r>
              <a:rPr lang="en-US" altLang="ar-SA" dirty="0"/>
              <a:t>, genital warts, anal/cervical </a:t>
            </a:r>
            <a:r>
              <a:rPr lang="en-US" altLang="ar-SA" dirty="0" smtClean="0"/>
              <a:t>cancer</a:t>
            </a:r>
          </a:p>
          <a:p>
            <a:pPr lvl="1"/>
            <a:r>
              <a:rPr lang="en-US" altLang="ar-SA" dirty="0" err="1" smtClean="0"/>
              <a:t>Ebstein</a:t>
            </a:r>
            <a:r>
              <a:rPr lang="en-US" altLang="ar-SA" dirty="0" smtClean="0"/>
              <a:t> </a:t>
            </a:r>
            <a:r>
              <a:rPr lang="en-US" altLang="ar-SA" dirty="0" err="1" smtClean="0"/>
              <a:t>barr</a:t>
            </a:r>
            <a:r>
              <a:rPr lang="en-US" altLang="ar-SA" dirty="0" smtClean="0"/>
              <a:t> virus </a:t>
            </a:r>
          </a:p>
          <a:p>
            <a:pPr lvl="2"/>
            <a:r>
              <a:rPr lang="en-US" altLang="ar-SA" dirty="0" smtClean="0"/>
              <a:t>Hairy leukoplakia</a:t>
            </a:r>
          </a:p>
          <a:p>
            <a:pPr lvl="1"/>
            <a:r>
              <a:rPr lang="en-US" altLang="ar-SA" dirty="0" smtClean="0"/>
              <a:t>Herpes zoster virus</a:t>
            </a:r>
          </a:p>
          <a:p>
            <a:pPr lvl="2"/>
            <a:r>
              <a:rPr lang="en-US" altLang="ar-SA" dirty="0" smtClean="0"/>
              <a:t>shingles</a:t>
            </a:r>
            <a:endParaRPr lang="en-US" altLang="ar-SA" dirty="0"/>
          </a:p>
          <a:p>
            <a:pPr lvl="1"/>
            <a:endParaRPr lang="ar-SA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1676400"/>
            <a:ext cx="3810000" cy="4495800"/>
          </a:xfrm>
          <a:noFill/>
        </p:spPr>
      </p:pic>
    </p:spTree>
    <p:extLst>
      <p:ext uri="{BB962C8B-B14F-4D97-AF65-F5344CB8AC3E}">
        <p14:creationId xmlns:p14="http://schemas.microsoft.com/office/powerpoint/2010/main" val="26523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1657350"/>
            <a:ext cx="365759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657350"/>
            <a:ext cx="4052206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657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590800" y="1905000"/>
            <a:ext cx="152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Herpes simplex lesions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858000" y="2181999"/>
            <a:ext cx="2057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Human papilloma virus warts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72" y="3842657"/>
            <a:ext cx="40385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6477000" y="6248400"/>
            <a:ext cx="2057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Hairy leukoplakia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028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Transmission of infection in immunocompromised host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Endogenous infection</a:t>
            </a:r>
          </a:p>
          <a:p>
            <a:pPr lvl="1"/>
            <a:r>
              <a:rPr lang="en-US" dirty="0" smtClean="0"/>
              <a:t>Patients own microbial flora </a:t>
            </a:r>
          </a:p>
          <a:p>
            <a:r>
              <a:rPr lang="en-US" dirty="0" smtClean="0"/>
              <a:t>Exogenous infection</a:t>
            </a:r>
          </a:p>
          <a:p>
            <a:pPr lvl="1"/>
            <a:r>
              <a:rPr lang="en-US" dirty="0" smtClean="0"/>
              <a:t>Infection enters the body through any of the exogenous routes</a:t>
            </a:r>
          </a:p>
          <a:p>
            <a:pPr lvl="2"/>
            <a:r>
              <a:rPr lang="en-US" dirty="0" smtClean="0"/>
              <a:t>Respiratory</a:t>
            </a:r>
          </a:p>
          <a:p>
            <a:pPr lvl="2"/>
            <a:r>
              <a:rPr lang="en-US" dirty="0" err="1" smtClean="0"/>
              <a:t>Feco</a:t>
            </a:r>
            <a:r>
              <a:rPr lang="en-US" dirty="0" smtClean="0"/>
              <a:t>-oral</a:t>
            </a:r>
          </a:p>
          <a:p>
            <a:pPr lvl="2"/>
            <a:r>
              <a:rPr lang="en-US" dirty="0" smtClean="0"/>
              <a:t>Sexual</a:t>
            </a:r>
          </a:p>
          <a:p>
            <a:pPr lvl="2"/>
            <a:r>
              <a:rPr lang="en-US" dirty="0" smtClean="0"/>
              <a:t>contact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26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029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Laboratory diagnosis of infections in immunocompromised patients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Bacterial infection</a:t>
            </a:r>
          </a:p>
          <a:p>
            <a:pPr lvl="1"/>
            <a:r>
              <a:rPr lang="en-US" dirty="0" smtClean="0"/>
              <a:t>Microscopy</a:t>
            </a:r>
          </a:p>
          <a:p>
            <a:pPr lvl="2"/>
            <a:r>
              <a:rPr lang="en-US" dirty="0" smtClean="0"/>
              <a:t>Gram stain</a:t>
            </a:r>
          </a:p>
          <a:p>
            <a:pPr lvl="1"/>
            <a:r>
              <a:rPr lang="en-US" dirty="0" smtClean="0"/>
              <a:t>Cultural &amp; sensitivity</a:t>
            </a:r>
          </a:p>
          <a:p>
            <a:pPr lvl="1"/>
            <a:r>
              <a:rPr lang="en-US" dirty="0" smtClean="0"/>
              <a:t>Serology (antigen/antibody detection )</a:t>
            </a:r>
          </a:p>
          <a:p>
            <a:pPr lvl="1"/>
            <a:r>
              <a:rPr lang="en-US" dirty="0" smtClean="0"/>
              <a:t>PCR</a:t>
            </a:r>
          </a:p>
          <a:p>
            <a:r>
              <a:rPr lang="en-US" dirty="0" smtClean="0"/>
              <a:t>Viral infections</a:t>
            </a:r>
          </a:p>
          <a:p>
            <a:pPr lvl="1"/>
            <a:r>
              <a:rPr lang="en-US" dirty="0" smtClean="0"/>
              <a:t>Serology</a:t>
            </a:r>
          </a:p>
          <a:p>
            <a:pPr lvl="1"/>
            <a:r>
              <a:rPr lang="en-US" dirty="0" smtClean="0"/>
              <a:t>PCR, RT-PCR</a:t>
            </a:r>
          </a:p>
          <a:p>
            <a:pPr lvl="1"/>
            <a:r>
              <a:rPr lang="en-US" dirty="0" smtClean="0"/>
              <a:t>Viral cultures</a:t>
            </a:r>
          </a:p>
          <a:p>
            <a:r>
              <a:rPr lang="en-US" dirty="0" smtClean="0"/>
              <a:t>Fungi</a:t>
            </a:r>
          </a:p>
          <a:p>
            <a:pPr lvl="1"/>
            <a:r>
              <a:rPr lang="en-US" dirty="0" smtClean="0"/>
              <a:t>Fungal cultures on </a:t>
            </a:r>
            <a:r>
              <a:rPr lang="en-US" dirty="0" err="1" smtClean="0"/>
              <a:t>saboraud</a:t>
            </a:r>
            <a:r>
              <a:rPr lang="en-US" dirty="0" smtClean="0"/>
              <a:t> agar</a:t>
            </a:r>
          </a:p>
          <a:p>
            <a:pPr lvl="1"/>
            <a:r>
              <a:rPr lang="en-US" dirty="0" smtClean="0"/>
              <a:t>Microscopy</a:t>
            </a:r>
          </a:p>
          <a:p>
            <a:pPr lvl="2"/>
            <a:r>
              <a:rPr lang="en-US" dirty="0" err="1" smtClean="0"/>
              <a:t>Lactophenol</a:t>
            </a:r>
            <a:r>
              <a:rPr lang="en-US" dirty="0" smtClean="0"/>
              <a:t> blue stain</a:t>
            </a:r>
          </a:p>
          <a:p>
            <a:pPr lvl="2"/>
            <a:r>
              <a:rPr lang="en-US" dirty="0" smtClean="0"/>
              <a:t>India ink (</a:t>
            </a:r>
            <a:r>
              <a:rPr lang="en-US" dirty="0" err="1" smtClean="0"/>
              <a:t>cryptococcus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Parasites</a:t>
            </a:r>
          </a:p>
          <a:p>
            <a:pPr lvl="1"/>
            <a:r>
              <a:rPr lang="en-US" dirty="0" smtClean="0"/>
              <a:t>Serology(toxoplasma)</a:t>
            </a:r>
          </a:p>
          <a:p>
            <a:pPr lvl="1"/>
            <a:r>
              <a:rPr lang="en-US" dirty="0" smtClean="0"/>
              <a:t>Modified acid fast stain( </a:t>
            </a:r>
            <a:r>
              <a:rPr lang="en-US" dirty="0" err="1" smtClean="0"/>
              <a:t>cryptococcus</a:t>
            </a:r>
            <a:r>
              <a:rPr lang="en-US" dirty="0" smtClean="0"/>
              <a:t> </a:t>
            </a:r>
            <a:r>
              <a:rPr lang="en-US" dirty="0" err="1" smtClean="0"/>
              <a:t>parvum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1"/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ar-S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88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Briefly outline various </a:t>
            </a:r>
            <a:r>
              <a:rPr lang="en-US" dirty="0" err="1" smtClean="0"/>
              <a:t>immunodeficient</a:t>
            </a:r>
            <a:r>
              <a:rPr lang="en-US" dirty="0" smtClean="0"/>
              <a:t> states and enumerate common infections in particular immunodeficiency states</a:t>
            </a:r>
          </a:p>
          <a:p>
            <a:r>
              <a:rPr lang="en-US" dirty="0" smtClean="0"/>
              <a:t>Discuss pathogenesis and transmission of infections in immunocompromised host</a:t>
            </a:r>
          </a:p>
          <a:p>
            <a:r>
              <a:rPr lang="en-US" smtClean="0"/>
              <a:t>Describe briefly </a:t>
            </a:r>
            <a:r>
              <a:rPr lang="en-US" dirty="0" smtClean="0"/>
              <a:t>lab tests in diagnosing infections in immunocompromised.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152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Compromised host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Compromised hosts are people with one or more defects in their </a:t>
            </a:r>
            <a:r>
              <a:rPr lang="en-US" dirty="0" err="1" smtClean="0"/>
              <a:t>defences</a:t>
            </a:r>
            <a:r>
              <a:rPr lang="en-US" dirty="0" smtClean="0"/>
              <a:t> against microbial invaders</a:t>
            </a:r>
          </a:p>
          <a:p>
            <a:r>
              <a:rPr lang="en-US" dirty="0" smtClean="0"/>
              <a:t>Suffer severe or life threatening infections</a:t>
            </a:r>
            <a:endParaRPr lang="ar-SA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4" y="1752600"/>
            <a:ext cx="3495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7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make a host compromised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Defects in innate immunity</a:t>
            </a:r>
          </a:p>
          <a:p>
            <a:pPr lvl="1"/>
            <a:r>
              <a:rPr lang="en-US" dirty="0" smtClean="0"/>
              <a:t>Primary defects are inherited or occur by exposure in utero</a:t>
            </a:r>
          </a:p>
          <a:p>
            <a:pPr lvl="1"/>
            <a:r>
              <a:rPr lang="en-US" dirty="0" smtClean="0"/>
              <a:t>Secondary defects is due to an under lying disease state or treatment of a disease</a:t>
            </a:r>
          </a:p>
          <a:p>
            <a:r>
              <a:rPr lang="en-US" dirty="0" smtClean="0"/>
              <a:t>Defects in adaptive immunity</a:t>
            </a:r>
          </a:p>
          <a:p>
            <a:pPr lvl="1"/>
            <a:r>
              <a:rPr lang="en-US" dirty="0"/>
              <a:t>Primary defects are inherited or occur by exposure in utero</a:t>
            </a:r>
          </a:p>
          <a:p>
            <a:pPr lvl="1"/>
            <a:r>
              <a:rPr lang="en-US" dirty="0"/>
              <a:t>Secondary defects is due to an under lying disease state or </a:t>
            </a:r>
            <a:r>
              <a:rPr lang="en-US" dirty="0" smtClean="0"/>
              <a:t>treatment </a:t>
            </a:r>
            <a:r>
              <a:rPr lang="en-US" dirty="0"/>
              <a:t>of a disease</a:t>
            </a:r>
          </a:p>
          <a:p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5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defects in innate immunity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Congenital defects in phagocytic cells</a:t>
            </a:r>
          </a:p>
          <a:p>
            <a:pPr lvl="1"/>
            <a:r>
              <a:rPr lang="en-US" dirty="0"/>
              <a:t>Repeated pyogenic infections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i="1" dirty="0" smtClean="0"/>
              <a:t>Staph </a:t>
            </a:r>
            <a:r>
              <a:rPr lang="en-US" i="1" dirty="0" err="1" smtClean="0"/>
              <a:t>aureus</a:t>
            </a:r>
            <a:endParaRPr lang="en-US" dirty="0" smtClean="0"/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Chronic granulomatous disease</a:t>
            </a:r>
          </a:p>
          <a:p>
            <a:pPr lvl="3"/>
            <a:r>
              <a:rPr lang="en-US" dirty="0" smtClean="0"/>
              <a:t>No oxidative burst by phagocytes</a:t>
            </a:r>
          </a:p>
          <a:p>
            <a:pPr lvl="2"/>
            <a:r>
              <a:rPr lang="en-US" dirty="0" smtClean="0"/>
              <a:t>Jobs syndrome</a:t>
            </a:r>
          </a:p>
          <a:p>
            <a:pPr lvl="2"/>
            <a:r>
              <a:rPr lang="en-US" dirty="0" err="1" smtClean="0"/>
              <a:t>Chediak</a:t>
            </a:r>
            <a:r>
              <a:rPr lang="en-US" dirty="0" smtClean="0"/>
              <a:t> </a:t>
            </a:r>
            <a:r>
              <a:rPr lang="en-US" dirty="0" err="1" smtClean="0"/>
              <a:t>hegashi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Inherited complement deficiencies</a:t>
            </a:r>
          </a:p>
          <a:p>
            <a:pPr lvl="1"/>
            <a:r>
              <a:rPr lang="en-US" dirty="0" smtClean="0"/>
              <a:t>Repeated pyogenic infections </a:t>
            </a:r>
          </a:p>
          <a:p>
            <a:pPr lvl="1"/>
            <a:r>
              <a:rPr lang="en-US" dirty="0" smtClean="0"/>
              <a:t>Neisseria infections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26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8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Secondary defects in innate immunity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Disruption of body mechanical barriers</a:t>
            </a:r>
          </a:p>
          <a:p>
            <a:pPr lvl="1"/>
            <a:r>
              <a:rPr lang="en-US" dirty="0" smtClean="0"/>
              <a:t>Skin damage by burns, trauma, surgery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i="1" dirty="0" smtClean="0"/>
              <a:t>Pseudomonas </a:t>
            </a:r>
            <a:r>
              <a:rPr lang="en-US" i="1" dirty="0" err="1" smtClean="0"/>
              <a:t>aeruginosa</a:t>
            </a:r>
            <a:r>
              <a:rPr lang="en-US" dirty="0" smtClean="0"/>
              <a:t> infection in burns</a:t>
            </a:r>
          </a:p>
          <a:p>
            <a:pPr lvl="2"/>
            <a:r>
              <a:rPr lang="en-US" i="1" dirty="0" smtClean="0"/>
              <a:t>Staph </a:t>
            </a:r>
            <a:r>
              <a:rPr lang="en-US" i="1" dirty="0" err="1" smtClean="0"/>
              <a:t>aureus</a:t>
            </a:r>
            <a:r>
              <a:rPr lang="en-US" i="1" dirty="0" smtClean="0"/>
              <a:t> </a:t>
            </a:r>
            <a:r>
              <a:rPr lang="en-US" dirty="0" smtClean="0"/>
              <a:t>, gam negative  infections  in wound</a:t>
            </a:r>
          </a:p>
          <a:p>
            <a:pPr lvl="1"/>
            <a:r>
              <a:rPr lang="en-US" dirty="0" smtClean="0"/>
              <a:t>Mucosal damage by instrumentation</a:t>
            </a:r>
          </a:p>
          <a:p>
            <a:pPr lvl="1"/>
            <a:r>
              <a:rPr lang="en-US" dirty="0" smtClean="0"/>
              <a:t>Devices such as catheters, prostheses, shunts, allow organisms to bypass defenses and enter sterile sites</a:t>
            </a:r>
          </a:p>
          <a:p>
            <a:pPr lvl="2"/>
            <a:r>
              <a:rPr lang="en-US" i="1" dirty="0" smtClean="0"/>
              <a:t>Staph </a:t>
            </a:r>
            <a:r>
              <a:rPr lang="en-US" i="1" dirty="0" err="1" smtClean="0"/>
              <a:t>epidermidis</a:t>
            </a:r>
            <a:r>
              <a:rPr lang="en-US" i="1" dirty="0" smtClean="0"/>
              <a:t> </a:t>
            </a:r>
            <a:r>
              <a:rPr lang="en-US" dirty="0" smtClean="0"/>
              <a:t>infection</a:t>
            </a:r>
          </a:p>
          <a:p>
            <a:r>
              <a:rPr lang="en-US" dirty="0" smtClean="0"/>
              <a:t>Defective phagocytic functions</a:t>
            </a:r>
          </a:p>
          <a:p>
            <a:pPr lvl="1"/>
            <a:r>
              <a:rPr lang="en-US" dirty="0" smtClean="0"/>
              <a:t>Diabetes mellitus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2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defects in adaptive immunity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Congenital B cell deficiencies</a:t>
            </a:r>
          </a:p>
          <a:p>
            <a:pPr lvl="1"/>
            <a:r>
              <a:rPr lang="en-US" dirty="0" err="1" smtClean="0"/>
              <a:t>Brutons</a:t>
            </a:r>
            <a:r>
              <a:rPr lang="en-US" dirty="0" smtClean="0"/>
              <a:t> disease</a:t>
            </a:r>
          </a:p>
          <a:p>
            <a:pPr lvl="2"/>
            <a:r>
              <a:rPr lang="en-US" dirty="0" smtClean="0"/>
              <a:t>Pyogenic infections</a:t>
            </a:r>
          </a:p>
          <a:p>
            <a:pPr lvl="1"/>
            <a:r>
              <a:rPr lang="en-US" dirty="0" smtClean="0"/>
              <a:t>IgA </a:t>
            </a:r>
            <a:r>
              <a:rPr lang="en-US" smtClean="0"/>
              <a:t>deficiency(failure of </a:t>
            </a:r>
            <a:r>
              <a:rPr lang="en-US" dirty="0" smtClean="0"/>
              <a:t>immunoglobulin switching) </a:t>
            </a:r>
          </a:p>
          <a:p>
            <a:pPr lvl="2"/>
            <a:r>
              <a:rPr lang="en-US" dirty="0" smtClean="0"/>
              <a:t>Sinus and lung infections</a:t>
            </a:r>
          </a:p>
          <a:p>
            <a:r>
              <a:rPr lang="en-US" dirty="0" smtClean="0"/>
              <a:t>Congenital T cell deficiency</a:t>
            </a:r>
          </a:p>
          <a:p>
            <a:pPr lvl="1"/>
            <a:r>
              <a:rPr lang="en-US" dirty="0" err="1" smtClean="0"/>
              <a:t>Thymic</a:t>
            </a:r>
            <a:r>
              <a:rPr lang="en-US" dirty="0" smtClean="0"/>
              <a:t> aplasia(Di </a:t>
            </a:r>
            <a:r>
              <a:rPr lang="en-US" dirty="0" err="1" smtClean="0"/>
              <a:t>george</a:t>
            </a:r>
            <a:r>
              <a:rPr lang="en-US" dirty="0" smtClean="0"/>
              <a:t> syndrome)</a:t>
            </a:r>
          </a:p>
          <a:p>
            <a:pPr lvl="2"/>
            <a:r>
              <a:rPr lang="en-US" dirty="0" smtClean="0"/>
              <a:t>Viral, fungal  and </a:t>
            </a:r>
            <a:r>
              <a:rPr lang="en-US" dirty="0" err="1" smtClean="0"/>
              <a:t>protozoal</a:t>
            </a:r>
            <a:r>
              <a:rPr lang="en-US" dirty="0" smtClean="0"/>
              <a:t> infections</a:t>
            </a:r>
          </a:p>
          <a:p>
            <a:pPr lvl="2"/>
            <a:r>
              <a:rPr lang="en-US" dirty="0" smtClean="0"/>
              <a:t>Failure of formation of pharyngeal pouch</a:t>
            </a:r>
          </a:p>
          <a:p>
            <a:pPr lvl="1"/>
            <a:r>
              <a:rPr lang="en-US" dirty="0" smtClean="0"/>
              <a:t>Chronic </a:t>
            </a:r>
            <a:r>
              <a:rPr lang="en-US" dirty="0" err="1" smtClean="0"/>
              <a:t>mucocutaneous</a:t>
            </a:r>
            <a:r>
              <a:rPr lang="en-US" dirty="0" smtClean="0"/>
              <a:t> candidiasis(failure of T cells to respond to candida)</a:t>
            </a:r>
          </a:p>
          <a:p>
            <a:pPr lvl="2"/>
            <a:r>
              <a:rPr lang="en-US" dirty="0" smtClean="0"/>
              <a:t>Widespread </a:t>
            </a:r>
            <a:r>
              <a:rPr lang="en-US" dirty="0" err="1" smtClean="0"/>
              <a:t>candidal</a:t>
            </a:r>
            <a:r>
              <a:rPr lang="en-US" dirty="0" smtClean="0"/>
              <a:t> infection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34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9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defects in adaptive immunity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Congenital B &amp; T cells deficiency</a:t>
            </a:r>
          </a:p>
          <a:p>
            <a:pPr lvl="1"/>
            <a:r>
              <a:rPr lang="en-US" dirty="0" smtClean="0"/>
              <a:t>Severe combined Immunodeficiency(SCID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Inherited defect of  Gene encoding  </a:t>
            </a:r>
            <a:r>
              <a:rPr lang="en-US" dirty="0"/>
              <a:t>interleukin-2 receptors </a:t>
            </a:r>
            <a:r>
              <a:rPr lang="en-US" dirty="0" smtClean="0"/>
              <a:t>.</a:t>
            </a:r>
            <a:r>
              <a:rPr lang="en-US" dirty="0"/>
              <a:t>  Without the receptors the T-cells and B-cells are unable to communicate with each other </a:t>
            </a:r>
            <a:endParaRPr lang="en-US" dirty="0" smtClean="0"/>
          </a:p>
          <a:p>
            <a:pPr lvl="2"/>
            <a:r>
              <a:rPr lang="en-US" dirty="0" smtClean="0"/>
              <a:t>Repeated  bacterial(pyogenic) , fungal, viral and </a:t>
            </a:r>
            <a:r>
              <a:rPr lang="en-US" dirty="0" err="1" smtClean="0"/>
              <a:t>protozoal</a:t>
            </a:r>
            <a:r>
              <a:rPr lang="en-US" dirty="0" smtClean="0"/>
              <a:t> infections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19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8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Secondary defects in adaptive immunity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Malnutrition(protein deficiency)</a:t>
            </a:r>
          </a:p>
          <a:p>
            <a:r>
              <a:rPr lang="en-US" dirty="0" smtClean="0"/>
              <a:t>Infections( e.g. HIV </a:t>
            </a:r>
            <a:r>
              <a:rPr lang="en-US" dirty="0" err="1" smtClean="0"/>
              <a:t>infection</a:t>
            </a:r>
            <a:r>
              <a:rPr lang="en-US" dirty="0" err="1" smtClean="0">
                <a:sym typeface="Wingdings" panose="05000000000000000000" pitchFamily="2" charset="2"/>
              </a:rPr>
              <a:t>loss</a:t>
            </a:r>
            <a:r>
              <a:rPr lang="en-US" dirty="0" smtClean="0">
                <a:sym typeface="Wingdings" panose="05000000000000000000" pitchFamily="2" charset="2"/>
              </a:rPr>
              <a:t> of helper T cells)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Neoplasia(nutritional competition btw normal and cancerous cells)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Medical treatment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Organ transplant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Immunosuppressant therapy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Radiotherapy affects proliferation of T cells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Splenectomy(impaired humoral responses)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Severe infections with capsulated bacteria</a:t>
            </a: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1"/>
            <a:ext cx="4038600" cy="4495800"/>
          </a:xfrm>
        </p:spPr>
      </p:pic>
    </p:spTree>
    <p:extLst>
      <p:ext uri="{BB962C8B-B14F-4D97-AF65-F5344CB8AC3E}">
        <p14:creationId xmlns:p14="http://schemas.microsoft.com/office/powerpoint/2010/main" val="32083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605</Words>
  <Application>Microsoft Office PowerPoint</Application>
  <PresentationFormat>عرض على الشاشة (3:4)‏</PresentationFormat>
  <Paragraphs>154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Office Theme</vt:lpstr>
      <vt:lpstr>Infections in immunocompromised host</vt:lpstr>
      <vt:lpstr>Objectives</vt:lpstr>
      <vt:lpstr>Compromised host</vt:lpstr>
      <vt:lpstr>Factors that make a host compromised</vt:lpstr>
      <vt:lpstr>Primary defects in innate immunity</vt:lpstr>
      <vt:lpstr>Secondary defects in innate immunity</vt:lpstr>
      <vt:lpstr>Primary defects in adaptive immunity</vt:lpstr>
      <vt:lpstr>Primary defects in adaptive immunity</vt:lpstr>
      <vt:lpstr>Secondary defects in adaptive immunity</vt:lpstr>
      <vt:lpstr>Oppertunistic infections</vt:lpstr>
      <vt:lpstr>Important opportunistic pathogens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Transmission of infection in immunocompromised host</vt:lpstr>
      <vt:lpstr>Laboratory diagnosis of infections in immunocompromised patients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Yousaf</dc:creator>
  <cp:lastModifiedBy>Saher Mustafa</cp:lastModifiedBy>
  <cp:revision>70</cp:revision>
  <dcterms:created xsi:type="dcterms:W3CDTF">2006-08-16T00:00:00Z</dcterms:created>
  <dcterms:modified xsi:type="dcterms:W3CDTF">2014-01-01T18:19:20Z</dcterms:modified>
</cp:coreProperties>
</file>