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96" r:id="rId3"/>
    <p:sldId id="300" r:id="rId4"/>
    <p:sldId id="299" r:id="rId5"/>
    <p:sldId id="279" r:id="rId6"/>
    <p:sldId id="281" r:id="rId7"/>
    <p:sldId id="280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9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7" r:id="rId24"/>
    <p:sldId id="301" r:id="rId25"/>
    <p:sldId id="305" r:id="rId26"/>
    <p:sldId id="304" r:id="rId27"/>
    <p:sldId id="278" r:id="rId28"/>
    <p:sldId id="302" r:id="rId2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3A2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8707-6C88-47BD-A919-73614088E417}" type="datetimeFigureOut">
              <a:rPr lang="ar-SA" smtClean="0"/>
              <a:pPr/>
              <a:t>06/01/36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8707-6C88-47BD-A919-73614088E417}" type="datetimeFigureOut">
              <a:rPr lang="ar-SA" smtClean="0"/>
              <a:pPr/>
              <a:t>06/01/36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8707-6C88-47BD-A919-73614088E417}" type="datetimeFigureOut">
              <a:rPr lang="ar-SA" smtClean="0"/>
              <a:pPr/>
              <a:t>06/01/36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8707-6C88-47BD-A919-73614088E417}" type="datetimeFigureOut">
              <a:rPr lang="ar-SA" smtClean="0"/>
              <a:pPr/>
              <a:t>06/01/36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8707-6C88-47BD-A919-73614088E417}" type="datetimeFigureOut">
              <a:rPr lang="ar-SA" smtClean="0"/>
              <a:pPr/>
              <a:t>06/01/36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8707-6C88-47BD-A919-73614088E417}" type="datetimeFigureOut">
              <a:rPr lang="ar-SA" smtClean="0"/>
              <a:pPr/>
              <a:t>06/01/36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8707-6C88-47BD-A919-73614088E417}" type="datetimeFigureOut">
              <a:rPr lang="ar-SA" smtClean="0"/>
              <a:pPr/>
              <a:t>06/01/36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8707-6C88-47BD-A919-73614088E417}" type="datetimeFigureOut">
              <a:rPr lang="ar-SA" smtClean="0"/>
              <a:pPr/>
              <a:t>06/01/36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8707-6C88-47BD-A919-73614088E417}" type="datetimeFigureOut">
              <a:rPr lang="ar-SA" smtClean="0"/>
              <a:pPr/>
              <a:t>06/01/36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8707-6C88-47BD-A919-73614088E417}" type="datetimeFigureOut">
              <a:rPr lang="ar-SA" smtClean="0"/>
              <a:pPr/>
              <a:t>06/01/36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A8707-6C88-47BD-A919-73614088E417}" type="datetimeFigureOut">
              <a:rPr lang="ar-SA" smtClean="0"/>
              <a:pPr/>
              <a:t>06/01/36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A8707-6C88-47BD-A919-73614088E417}" type="datetimeFigureOut">
              <a:rPr lang="ar-SA" smtClean="0"/>
              <a:pPr/>
              <a:t>06/01/36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B399D-043C-4B47-9580-F4EFE39A138D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isease" TargetMode="External"/><Relationship Id="rId2" Type="http://schemas.openxmlformats.org/officeDocument/2006/relationships/hyperlink" Target="http://en.wikipedia.org/wiki/Chronic_(medicine)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Artery" TargetMode="External"/><Relationship Id="rId4" Type="http://schemas.openxmlformats.org/officeDocument/2006/relationships/hyperlink" Target="http://en.wikipedia.org/wiki/Blood_pressur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Systemic Hypertension</a:t>
            </a:r>
            <a:endParaRPr lang="ar-SA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57290" y="4714884"/>
            <a:ext cx="7143800" cy="1752600"/>
          </a:xfrm>
        </p:spPr>
        <p:txBody>
          <a:bodyPr/>
          <a:lstStyle/>
          <a:p>
            <a:r>
              <a:rPr lang="en-US" sz="2200" dirty="0" smtClean="0"/>
              <a:t>Dr </a:t>
            </a:r>
            <a:r>
              <a:rPr lang="en-US" sz="2200" dirty="0" err="1" smtClean="0"/>
              <a:t>ahmed</a:t>
            </a:r>
            <a:r>
              <a:rPr lang="en-US" sz="2200" dirty="0" smtClean="0"/>
              <a:t> </a:t>
            </a:r>
            <a:r>
              <a:rPr lang="en-US" sz="2200" dirty="0" err="1" smtClean="0"/>
              <a:t>almutairi</a:t>
            </a:r>
            <a:r>
              <a:rPr lang="en-US" sz="2200" dirty="0" smtClean="0"/>
              <a:t> </a:t>
            </a:r>
          </a:p>
          <a:p>
            <a:r>
              <a:rPr lang="en-US" sz="2200" dirty="0" smtClean="0"/>
              <a:t>Assistant professor </a:t>
            </a:r>
          </a:p>
          <a:p>
            <a:r>
              <a:rPr lang="en-US" sz="2200" dirty="0" smtClean="0"/>
              <a:t>Internal medicin</a:t>
            </a:r>
            <a:r>
              <a:rPr lang="en-US" sz="2200" dirty="0" smtClean="0"/>
              <a:t>e dept </a:t>
            </a:r>
            <a:endParaRPr lang="ar-SA" sz="2200" dirty="0"/>
          </a:p>
        </p:txBody>
      </p:sp>
      <p:sp>
        <p:nvSpPr>
          <p:cNvPr id="4" name="مستطيل 3"/>
          <p:cNvSpPr/>
          <p:nvPr/>
        </p:nvSpPr>
        <p:spPr>
          <a:xfrm rot="20059009">
            <a:off x="2107027" y="1184877"/>
            <a:ext cx="1714512" cy="1015663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sz="3000" b="1" dirty="0" smtClean="0"/>
              <a:t>Approach </a:t>
            </a:r>
            <a:r>
              <a:rPr lang="en-US" sz="3000" dirty="0" smtClean="0"/>
              <a:t>to </a:t>
            </a:r>
            <a:endParaRPr lang="ar-SA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4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Etiology: type II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buNone/>
            </a:pPr>
            <a:endParaRPr lang="en-US" sz="1700" dirty="0" smtClean="0"/>
          </a:p>
          <a:p>
            <a:pPr algn="l">
              <a:buNone/>
            </a:pPr>
            <a:r>
              <a:rPr lang="en-US" sz="1700" b="1" dirty="0" smtClean="0">
                <a:solidFill>
                  <a:srgbClr val="FF0000"/>
                </a:solidFill>
              </a:rPr>
              <a:t>3- Primary hyperaldesteronism.</a:t>
            </a:r>
          </a:p>
          <a:p>
            <a:pPr algn="l">
              <a:buNone/>
            </a:pPr>
            <a:r>
              <a:rPr lang="en-US" sz="1700" dirty="0" smtClean="0"/>
              <a:t>_high aldesteron.</a:t>
            </a:r>
          </a:p>
          <a:p>
            <a:pPr algn="l">
              <a:buNone/>
            </a:pPr>
            <a:r>
              <a:rPr lang="en-US" sz="1700" dirty="0" smtClean="0"/>
              <a:t>_adrenal disease: adenoma/hyperplasia.</a:t>
            </a:r>
          </a:p>
          <a:p>
            <a:pPr algn="l">
              <a:buNone/>
            </a:pPr>
            <a:endParaRPr lang="en-US" sz="1700" dirty="0" smtClean="0"/>
          </a:p>
          <a:p>
            <a:pPr algn="l">
              <a:buNone/>
            </a:pPr>
            <a:r>
              <a:rPr lang="en-US" sz="1700" b="1" dirty="0" smtClean="0">
                <a:solidFill>
                  <a:srgbClr val="FF0000"/>
                </a:solidFill>
              </a:rPr>
              <a:t>4- Cushing Syndrome.</a:t>
            </a:r>
          </a:p>
          <a:p>
            <a:pPr algn="l">
              <a:buNone/>
            </a:pPr>
            <a:r>
              <a:rPr lang="en-US" sz="1700" dirty="0" smtClean="0"/>
              <a:t>_excess glucocorticoids.</a:t>
            </a:r>
          </a:p>
          <a:p>
            <a:pPr algn="l">
              <a:buNone/>
            </a:pPr>
            <a:r>
              <a:rPr lang="en-US" sz="1700" dirty="0" smtClean="0"/>
              <a:t>_mechanism: </a:t>
            </a:r>
          </a:p>
          <a:p>
            <a:pPr algn="ctr">
              <a:buNone/>
            </a:pPr>
            <a:r>
              <a:rPr lang="en-US" sz="1700" dirty="0" smtClean="0"/>
              <a:t>–direct effect of mineralocorticoid---salt &amp; water retention </a:t>
            </a:r>
          </a:p>
          <a:p>
            <a:pPr algn="ctr">
              <a:buNone/>
            </a:pPr>
            <a:r>
              <a:rPr lang="en-US" sz="1700" dirty="0" smtClean="0"/>
              <a:t>–increase secretions of angiotensinogen.</a:t>
            </a:r>
          </a:p>
          <a:p>
            <a:pPr algn="l">
              <a:buNone/>
            </a:pPr>
            <a:endParaRPr lang="en-US" sz="1700" dirty="0" smtClean="0"/>
          </a:p>
          <a:p>
            <a:pPr algn="l">
              <a:buNone/>
            </a:pPr>
            <a:r>
              <a:rPr lang="en-US" sz="1700" b="1" dirty="0" smtClean="0">
                <a:solidFill>
                  <a:srgbClr val="FF0000"/>
                </a:solidFill>
              </a:rPr>
              <a:t>5- Pheochromocytoma.</a:t>
            </a:r>
          </a:p>
          <a:p>
            <a:pPr algn="l">
              <a:buNone/>
            </a:pPr>
            <a:r>
              <a:rPr lang="en-US" sz="1700" dirty="0" smtClean="0"/>
              <a:t>_uncommon.</a:t>
            </a:r>
          </a:p>
          <a:p>
            <a:pPr algn="l">
              <a:buNone/>
            </a:pPr>
            <a:r>
              <a:rPr lang="en-US" sz="1700" dirty="0" smtClean="0"/>
              <a:t>_mechanism: excess catecholamine (–alpha-receptor mediated –beta-receptor mediated)</a:t>
            </a:r>
          </a:p>
          <a:p>
            <a:pPr algn="l">
              <a:buNone/>
            </a:pPr>
            <a:endParaRPr lang="en-US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Etiology: type II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>
              <a:buNone/>
            </a:pPr>
            <a:endParaRPr lang="ar-SA" sz="1700" dirty="0" smtClean="0"/>
          </a:p>
          <a:p>
            <a:pPr algn="l">
              <a:buNone/>
            </a:pPr>
            <a:r>
              <a:rPr lang="en-US" sz="1700" b="1" dirty="0" smtClean="0">
                <a:solidFill>
                  <a:srgbClr val="FF0000"/>
                </a:solidFill>
              </a:rPr>
              <a:t>6- Coarectation of Aorta.</a:t>
            </a:r>
          </a:p>
          <a:p>
            <a:pPr algn="l">
              <a:buNone/>
            </a:pPr>
            <a:r>
              <a:rPr lang="en-US" sz="1700" dirty="0" smtClean="0"/>
              <a:t>_ uncommon.</a:t>
            </a:r>
          </a:p>
          <a:p>
            <a:pPr algn="l">
              <a:buNone/>
            </a:pPr>
            <a:endParaRPr lang="en-US" sz="1700" dirty="0" smtClean="0"/>
          </a:p>
          <a:p>
            <a:pPr algn="l">
              <a:buNone/>
            </a:pPr>
            <a:r>
              <a:rPr lang="en-US" sz="1700" b="1" dirty="0" smtClean="0">
                <a:solidFill>
                  <a:srgbClr val="FF0000"/>
                </a:solidFill>
              </a:rPr>
              <a:t>7- HTN associated with pregnancy.</a:t>
            </a:r>
          </a:p>
          <a:p>
            <a:pPr algn="l">
              <a:buNone/>
            </a:pPr>
            <a:r>
              <a:rPr lang="en-US" sz="1700" dirty="0" smtClean="0"/>
              <a:t>_eclampsia/pre-eclampsia</a:t>
            </a:r>
          </a:p>
          <a:p>
            <a:pPr algn="l">
              <a:buNone/>
            </a:pPr>
            <a:endParaRPr lang="en-US" sz="1700" dirty="0" smtClean="0"/>
          </a:p>
          <a:p>
            <a:pPr algn="l">
              <a:buNone/>
            </a:pPr>
            <a:r>
              <a:rPr lang="en-US" sz="1700" b="1" dirty="0" smtClean="0">
                <a:solidFill>
                  <a:srgbClr val="FF0000"/>
                </a:solidFill>
              </a:rPr>
              <a:t>8- Estrogen use.</a:t>
            </a:r>
          </a:p>
          <a:p>
            <a:pPr algn="l">
              <a:buNone/>
            </a:pPr>
            <a:r>
              <a:rPr lang="en-US" sz="1700" dirty="0" smtClean="0"/>
              <a:t>_OCP</a:t>
            </a:r>
          </a:p>
          <a:p>
            <a:pPr algn="l">
              <a:buNone/>
            </a:pPr>
            <a:r>
              <a:rPr lang="en-US" sz="1700" dirty="0" smtClean="0"/>
              <a:t>_mechanism: increase rinin-angiotensin activity.</a:t>
            </a:r>
          </a:p>
          <a:p>
            <a:pPr algn="l">
              <a:buNone/>
            </a:pPr>
            <a:endParaRPr lang="en-US" sz="1700" dirty="0" smtClean="0"/>
          </a:p>
          <a:p>
            <a:pPr algn="l">
              <a:buNone/>
            </a:pPr>
            <a:r>
              <a:rPr lang="en-US" sz="1700" b="1" dirty="0" smtClean="0">
                <a:solidFill>
                  <a:srgbClr val="FF0000"/>
                </a:solidFill>
              </a:rPr>
              <a:t>9- Others.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dirty="0" smtClean="0"/>
              <a:t>_The expected complication are : </a:t>
            </a:r>
          </a:p>
          <a:p>
            <a:pPr algn="ctr">
              <a:buNone/>
            </a:pPr>
            <a:r>
              <a:rPr lang="en-US" sz="1800" dirty="0" smtClean="0"/>
              <a:t>–sustained elevated BP with consequent changes</a:t>
            </a:r>
          </a:p>
          <a:p>
            <a:pPr algn="ctr">
              <a:buNone/>
            </a:pPr>
            <a:r>
              <a:rPr lang="en-US" sz="1800" dirty="0" smtClean="0"/>
              <a:t> in the vasculature &amp; heart</a:t>
            </a:r>
          </a:p>
          <a:p>
            <a:pPr algn="ctr">
              <a:buNone/>
            </a:pPr>
            <a:r>
              <a:rPr lang="en-US" sz="1800" dirty="0" smtClean="0"/>
              <a:t> </a:t>
            </a:r>
            <a:r>
              <a:rPr lang="en-US" sz="1800" b="1" dirty="0" smtClean="0"/>
              <a:t>OR</a:t>
            </a:r>
            <a:r>
              <a:rPr lang="en-US" sz="1800" dirty="0" smtClean="0"/>
              <a:t> </a:t>
            </a:r>
          </a:p>
          <a:p>
            <a:pPr algn="ctr">
              <a:buNone/>
            </a:pPr>
            <a:r>
              <a:rPr lang="en-US" sz="1800" dirty="0" smtClean="0"/>
              <a:t>–atherosclerosis accelerated by long standing.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dirty="0" smtClean="0"/>
              <a:t>_The mortality &amp; morbidity related to HTN are linked to </a:t>
            </a:r>
            <a:r>
              <a:rPr lang="en-US" sz="1800" dirty="0" smtClean="0"/>
              <a:t>both systolic and diastolic </a:t>
            </a:r>
            <a:r>
              <a:rPr lang="en-US" sz="1800" b="1" dirty="0" smtClean="0"/>
              <a:t>BUT</a:t>
            </a:r>
            <a:r>
              <a:rPr lang="en-US" sz="1800" dirty="0" smtClean="0"/>
              <a:t> risk is approximately double with diastolic HTN.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u="sng" dirty="0" smtClean="0">
                <a:solidFill>
                  <a:srgbClr val="FF0000"/>
                </a:solidFill>
              </a:rPr>
              <a:t>Complication of HTN in details in next slides </a:t>
            </a:r>
            <a:r>
              <a:rPr lang="en-US" sz="1800" b="1" u="sng" dirty="0" smtClean="0">
                <a:solidFill>
                  <a:srgbClr val="FF0000"/>
                </a:solidFill>
                <a:sym typeface="Wingdings" pitchFamily="2" charset="2"/>
              </a:rPr>
              <a:t></a:t>
            </a:r>
            <a:endParaRPr lang="ar-SA" sz="18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1- HYPERTENSIVE CARDIOVASCULAR DISEASES.</a:t>
            </a:r>
          </a:p>
          <a:p>
            <a:pPr algn="l">
              <a:buNone/>
            </a:pPr>
            <a:r>
              <a:rPr lang="en-US" sz="1800" dirty="0" smtClean="0"/>
              <a:t>_is the major causes of morbidity &amp; mortality in primary HTN.</a:t>
            </a:r>
          </a:p>
          <a:p>
            <a:pPr algn="l">
              <a:buNone/>
            </a:pPr>
            <a:r>
              <a:rPr lang="en-US" sz="1800" dirty="0" smtClean="0"/>
              <a:t>_</a:t>
            </a:r>
            <a:r>
              <a:rPr lang="en-US" sz="1800" b="1" u="sng" dirty="0" smtClean="0">
                <a:solidFill>
                  <a:srgbClr val="AD3A23"/>
                </a:solidFill>
              </a:rPr>
              <a:t>HOW???    </a:t>
            </a:r>
            <a:r>
              <a:rPr lang="en-US" sz="1800" dirty="0" smtClean="0"/>
              <a:t>LVH   </a:t>
            </a:r>
            <a:r>
              <a:rPr lang="en-US" sz="1800" dirty="0" smtClean="0">
                <a:sym typeface="Wingdings" pitchFamily="2" charset="2"/>
              </a:rPr>
              <a:t> CHF, Ventricular Arrhythmia, MI, … even Sudden Death.</a:t>
            </a:r>
          </a:p>
          <a:p>
            <a:pPr algn="l">
              <a:buNone/>
            </a:pPr>
            <a:endParaRPr lang="en-US" sz="1800" dirty="0" smtClean="0">
              <a:sym typeface="Wingdings" pitchFamily="2" charset="2"/>
            </a:endParaRPr>
          </a:p>
          <a:p>
            <a:pPr algn="l">
              <a:buNone/>
            </a:pP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2- HYPERTENSIVE CEREBROVASCULAR DISEASES &amp; DEMENTIA.</a:t>
            </a:r>
          </a:p>
          <a:p>
            <a:pPr algn="l">
              <a:buNone/>
            </a:pPr>
            <a:r>
              <a:rPr lang="en-US" sz="1800" dirty="0" smtClean="0">
                <a:sym typeface="Wingdings" pitchFamily="2" charset="2"/>
              </a:rPr>
              <a:t>_HTN is the major risk factor of stroke /// intracerebral hemorrhage.</a:t>
            </a:r>
            <a:endParaRPr lang="en-US" sz="1800" dirty="0" smtClean="0"/>
          </a:p>
          <a:p>
            <a:pPr algn="l">
              <a:buNone/>
            </a:pPr>
            <a:r>
              <a:rPr lang="en-US" sz="1800" dirty="0" smtClean="0"/>
              <a:t>_mainly correlate with </a:t>
            </a:r>
            <a:r>
              <a:rPr lang="en-US" sz="1800" i="1" u="sng" dirty="0" smtClean="0"/>
              <a:t>systolic HTN</a:t>
            </a:r>
            <a:r>
              <a:rPr lang="en-US" sz="1800" dirty="0" smtClean="0"/>
              <a:t>.</a:t>
            </a:r>
          </a:p>
          <a:p>
            <a:pPr algn="l">
              <a:buNone/>
            </a:pPr>
            <a:r>
              <a:rPr lang="en-US" sz="1800" dirty="0" smtClean="0"/>
              <a:t>_high incidence of Dementia BOTH </a:t>
            </a:r>
            <a:r>
              <a:rPr lang="en-US" sz="1800" dirty="0" smtClean="0">
                <a:sym typeface="Wingdings" pitchFamily="2" charset="2"/>
              </a:rPr>
              <a:t> (</a:t>
            </a:r>
            <a:r>
              <a:rPr lang="en-US" sz="1800" i="1" u="sng" dirty="0" smtClean="0">
                <a:sym typeface="Wingdings" pitchFamily="2" charset="2"/>
              </a:rPr>
              <a:t>vascular</a:t>
            </a:r>
            <a:r>
              <a:rPr lang="en-US" sz="1800" dirty="0" smtClean="0">
                <a:sym typeface="Wingdings" pitchFamily="2" charset="2"/>
              </a:rPr>
              <a:t> &amp; </a:t>
            </a:r>
            <a:r>
              <a:rPr lang="en-US" sz="1800" i="1" u="sng" dirty="0" smtClean="0">
                <a:sym typeface="Wingdings" pitchFamily="2" charset="2"/>
              </a:rPr>
              <a:t>Alzheimer dementia</a:t>
            </a:r>
            <a:r>
              <a:rPr lang="en-US" sz="1800" dirty="0" smtClean="0">
                <a:sym typeface="Wingdings" pitchFamily="2" charset="2"/>
              </a:rPr>
              <a:t>).</a:t>
            </a:r>
          </a:p>
          <a:p>
            <a:pPr algn="l">
              <a:buNone/>
            </a:pPr>
            <a:r>
              <a:rPr lang="en-US" sz="1800" dirty="0" smtClean="0">
                <a:sym typeface="Wingdings" pitchFamily="2" charset="2"/>
              </a:rPr>
              <a:t>_effective control  modify </a:t>
            </a:r>
            <a:r>
              <a:rPr lang="en-US" sz="1800" b="1" i="1" u="sng" dirty="0" smtClean="0">
                <a:sym typeface="Wingdings" pitchFamily="2" charset="2"/>
              </a:rPr>
              <a:t>risk</a:t>
            </a:r>
            <a:r>
              <a:rPr lang="en-US" sz="1800" dirty="0" smtClean="0">
                <a:sym typeface="Wingdings" pitchFamily="2" charset="2"/>
              </a:rPr>
              <a:t> &amp; </a:t>
            </a:r>
            <a:r>
              <a:rPr lang="en-US" sz="1800" b="1" i="1" u="sng" dirty="0" smtClean="0">
                <a:sym typeface="Wingdings" pitchFamily="2" charset="2"/>
              </a:rPr>
              <a:t>rate</a:t>
            </a:r>
            <a:r>
              <a:rPr lang="en-US" sz="1800" dirty="0" smtClean="0">
                <a:sym typeface="Wingdings" pitchFamily="2" charset="2"/>
              </a:rPr>
              <a:t> of progression.</a:t>
            </a:r>
          </a:p>
          <a:p>
            <a:pPr algn="l">
              <a:buNone/>
            </a:pPr>
            <a:endParaRPr lang="en-US" sz="1800" dirty="0" smtClean="0">
              <a:sym typeface="Wingdings" pitchFamily="2" charset="2"/>
            </a:endParaRPr>
          </a:p>
          <a:p>
            <a:pPr algn="l">
              <a:buNone/>
            </a:pPr>
            <a:r>
              <a:rPr lang="en-US" sz="1800" b="1" dirty="0" smtClean="0">
                <a:solidFill>
                  <a:srgbClr val="FF0000"/>
                </a:solidFill>
                <a:sym typeface="Wingdings" pitchFamily="2" charset="2"/>
              </a:rPr>
              <a:t>3- HYPERTENSIVE RENAL DISEASES.</a:t>
            </a:r>
          </a:p>
          <a:p>
            <a:pPr algn="l">
              <a:buNone/>
            </a:pPr>
            <a:r>
              <a:rPr lang="en-US" sz="1800" dirty="0" smtClean="0">
                <a:sym typeface="Wingdings" pitchFamily="2" charset="2"/>
              </a:rPr>
              <a:t>_ Nephrosclerosis.</a:t>
            </a:r>
          </a:p>
          <a:p>
            <a:pPr algn="l">
              <a:buNone/>
            </a:pPr>
            <a:r>
              <a:rPr lang="en-US" sz="1800" dirty="0" smtClean="0">
                <a:sym typeface="Wingdings" pitchFamily="2" charset="2"/>
              </a:rPr>
              <a:t>_HTN can accelerate progression of other renal diseases.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4- AORITIC DISSECTION.</a:t>
            </a:r>
          </a:p>
          <a:p>
            <a:pPr algn="l">
              <a:buNone/>
            </a:pPr>
            <a:r>
              <a:rPr lang="en-US" sz="1800" dirty="0" smtClean="0"/>
              <a:t>_ Is a contributing factor.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5- ATHEROSCLEROSIS COMPLICATION.</a:t>
            </a:r>
            <a:endParaRPr lang="ar-SA" sz="1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ar-SA" dirty="0"/>
          </a:p>
        </p:txBody>
      </p:sp>
      <p:pic>
        <p:nvPicPr>
          <p:cNvPr id="5" name="عنصر نائب للمحتوى 4" descr="htn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264700"/>
            <a:ext cx="5500726" cy="51386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Clinical Finding</a:t>
            </a:r>
            <a:r>
              <a:rPr lang="en-US" dirty="0" smtClean="0"/>
              <a:t>;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dirty="0" smtClean="0"/>
              <a:t>_Mainly referable to involvement of the target organs (heart, brain, kidney, eyes, peripheral arteries).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u="sng" dirty="0" smtClean="0">
                <a:solidFill>
                  <a:srgbClr val="FF0000"/>
                </a:solidFill>
              </a:rPr>
              <a:t>SYMPTOMS: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dirty="0" smtClean="0"/>
              <a:t>_In mild/moderate primary (essential) HTN, </a:t>
            </a:r>
            <a:r>
              <a:rPr lang="en-US" sz="1800" dirty="0" smtClean="0">
                <a:sym typeface="Wingdings" pitchFamily="2" charset="2"/>
              </a:rPr>
              <a:t> usually asymptomatic for many years.</a:t>
            </a:r>
          </a:p>
          <a:p>
            <a:pPr algn="l">
              <a:buNone/>
            </a:pPr>
            <a:endParaRPr lang="en-US" sz="1800" dirty="0" smtClean="0">
              <a:sym typeface="Wingdings" pitchFamily="2" charset="2"/>
            </a:endParaRPr>
          </a:p>
          <a:p>
            <a:pPr algn="l">
              <a:buNone/>
            </a:pPr>
            <a:r>
              <a:rPr lang="en-US" sz="1800" dirty="0" smtClean="0">
                <a:sym typeface="Wingdings" pitchFamily="2" charset="2"/>
              </a:rPr>
              <a:t>_Most frequent symptoms; HEADACH; is also very non-specific.</a:t>
            </a:r>
          </a:p>
          <a:p>
            <a:pPr algn="l">
              <a:buNone/>
            </a:pPr>
            <a:endParaRPr lang="en-US" sz="1800" dirty="0" smtClean="0">
              <a:sym typeface="Wingdings" pitchFamily="2" charset="2"/>
            </a:endParaRPr>
          </a:p>
          <a:p>
            <a:pPr algn="l">
              <a:buNone/>
            </a:pPr>
            <a:r>
              <a:rPr lang="en-US" sz="1800" dirty="0" smtClean="0">
                <a:sym typeface="Wingdings" pitchFamily="2" charset="2"/>
              </a:rPr>
              <a:t>_Headache (sub-occipital, early morning); BUT any headache can occur.</a:t>
            </a:r>
          </a:p>
          <a:p>
            <a:pPr algn="l">
              <a:buNone/>
            </a:pPr>
            <a:endParaRPr lang="en-US" sz="1800" dirty="0" smtClean="0">
              <a:sym typeface="Wingdings" pitchFamily="2" charset="2"/>
            </a:endParaRPr>
          </a:p>
          <a:p>
            <a:pPr algn="l">
              <a:buNone/>
            </a:pPr>
            <a:r>
              <a:rPr lang="en-US" sz="1800" dirty="0" smtClean="0">
                <a:sym typeface="Wingdings" pitchFamily="2" charset="2"/>
              </a:rPr>
              <a:t>_Accelerated HTN associated with Somnolence, confusion, visual disturbance, nausea &amp; vomiting  (hypertensive encephalopathy).</a:t>
            </a:r>
          </a:p>
          <a:p>
            <a:pPr algn="l">
              <a:buNone/>
            </a:pPr>
            <a:endParaRPr lang="ar-SA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Clinical Finding</a:t>
            </a:r>
            <a:r>
              <a:rPr lang="en-US" dirty="0" smtClean="0"/>
              <a:t>;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u="sng" dirty="0" smtClean="0">
                <a:solidFill>
                  <a:srgbClr val="FF0000"/>
                </a:solidFill>
              </a:rPr>
              <a:t>SYMPTOMS:</a:t>
            </a:r>
          </a:p>
          <a:p>
            <a:pPr algn="l">
              <a:buNone/>
            </a:pPr>
            <a:r>
              <a:rPr lang="en-US" sz="1800" b="1" dirty="0" smtClean="0"/>
              <a:t>_Pt’s with pheochromocytomas ; </a:t>
            </a:r>
            <a:r>
              <a:rPr lang="en-US" sz="1800" dirty="0" smtClean="0"/>
              <a:t>may have </a:t>
            </a:r>
          </a:p>
          <a:p>
            <a:pPr algn="ctr">
              <a:buNone/>
            </a:pPr>
            <a:r>
              <a:rPr lang="en-US" sz="1800" dirty="0" smtClean="0"/>
              <a:t>episodic HTN; attacks of anxiety;</a:t>
            </a:r>
          </a:p>
          <a:p>
            <a:pPr algn="ctr">
              <a:buNone/>
            </a:pPr>
            <a:r>
              <a:rPr lang="en-US" sz="1800" dirty="0" smtClean="0"/>
              <a:t> palpitation; perfuse respiration;</a:t>
            </a:r>
          </a:p>
          <a:p>
            <a:pPr algn="ctr">
              <a:buNone/>
            </a:pPr>
            <a:r>
              <a:rPr lang="en-US" sz="1800" dirty="0" smtClean="0"/>
              <a:t> tremors; nausea &amp; vomiting.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dirty="0" smtClean="0"/>
              <a:t>_Pt’s with primary aldosteronism ; </a:t>
            </a:r>
          </a:p>
          <a:p>
            <a:pPr algn="ctr">
              <a:buNone/>
            </a:pPr>
            <a:r>
              <a:rPr lang="en-US" sz="1800" dirty="0" smtClean="0"/>
              <a:t>muscle weakness; polyuria; nocturia; …etc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dirty="0" smtClean="0"/>
              <a:t>_Pt’s with chronic HTN ; </a:t>
            </a:r>
            <a:r>
              <a:rPr lang="en-US" sz="1800" dirty="0" smtClean="0"/>
              <a:t>may presented with </a:t>
            </a:r>
          </a:p>
          <a:p>
            <a:pPr algn="ctr">
              <a:buNone/>
            </a:pPr>
            <a:r>
              <a:rPr lang="en-US" sz="1800" dirty="0" smtClean="0"/>
              <a:t>cardiac complications ; CHF; CAD/IHD; MI.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dirty="0" smtClean="0"/>
              <a:t>_In case of cerebral injuries; </a:t>
            </a:r>
          </a:p>
          <a:p>
            <a:pPr algn="l">
              <a:buNone/>
            </a:pPr>
            <a:r>
              <a:rPr lang="en-US" sz="1800" i="1" u="sng" dirty="0" smtClean="0"/>
              <a:t>stroke </a:t>
            </a:r>
            <a:r>
              <a:rPr lang="en-US" sz="1800" dirty="0" smtClean="0"/>
              <a:t> (ischemic or hemorrhagic) ; </a:t>
            </a:r>
            <a:r>
              <a:rPr lang="en-US" sz="1800" i="1" u="sng" dirty="0" smtClean="0"/>
              <a:t>hypertensive encephalopathy.</a:t>
            </a:r>
            <a:endParaRPr lang="ar-SA" sz="18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Clinical Finding</a:t>
            </a:r>
            <a:r>
              <a:rPr lang="en-US" dirty="0" smtClean="0"/>
              <a:t>;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endParaRPr lang="ar-SA" sz="1800" b="1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ar-SA" sz="1800" b="1" dirty="0" smtClean="0">
                <a:solidFill>
                  <a:srgbClr val="FF0000"/>
                </a:solidFill>
              </a:rPr>
              <a:t>SIGNS</a:t>
            </a:r>
            <a:r>
              <a:rPr lang="en-US" sz="1800" b="1" dirty="0" smtClean="0">
                <a:solidFill>
                  <a:srgbClr val="FF0000"/>
                </a:solidFill>
              </a:rPr>
              <a:t>:</a:t>
            </a:r>
          </a:p>
          <a:p>
            <a:pPr algn="l">
              <a:buNone/>
            </a:pPr>
            <a:r>
              <a:rPr lang="en-US" sz="1800" dirty="0" smtClean="0"/>
              <a:t>_The main goals on the physical examination are to evaluate for signs of end-organ damage and for evidence of a cause of secondary hypertension.</a:t>
            </a:r>
            <a:endParaRPr lang="ar-SA" sz="1800" dirty="0" smtClean="0"/>
          </a:p>
          <a:p>
            <a:pPr algn="l">
              <a:buNone/>
            </a:pPr>
            <a:r>
              <a:rPr lang="en-US" sz="1800" dirty="0" smtClean="0"/>
              <a:t>_ like symptoms; depends on the causes; duration; severity; organ involved.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dirty="0" smtClean="0"/>
              <a:t>- BLOOD PRESSURE:</a:t>
            </a:r>
          </a:p>
          <a:p>
            <a:pPr algn="l">
              <a:buNone/>
            </a:pPr>
            <a:r>
              <a:rPr lang="en-US" sz="1800" dirty="0" smtClean="0"/>
              <a:t>_should be taken in both arms +/- legs. (to exclude coarectation of aorta).</a:t>
            </a:r>
          </a:p>
          <a:p>
            <a:pPr algn="l">
              <a:buNone/>
            </a:pPr>
            <a:r>
              <a:rPr lang="en-US" sz="1800" dirty="0" smtClean="0"/>
              <a:t>_should be taken in different positions (orthostatic drop in Pheochromocytoma).</a:t>
            </a:r>
          </a:p>
          <a:p>
            <a:pPr algn="l">
              <a:buNone/>
            </a:pPr>
            <a:r>
              <a:rPr lang="en-US" sz="1800" dirty="0" smtClean="0"/>
              <a:t>_?? Think about pesudohypertension with elderly. (Osler's sign).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dirty="0" smtClean="0"/>
              <a:t>- RETINAS:</a:t>
            </a:r>
          </a:p>
          <a:p>
            <a:pPr algn="l">
              <a:buNone/>
            </a:pPr>
            <a:r>
              <a:rPr lang="en-US" sz="1800" dirty="0" smtClean="0"/>
              <a:t>_ do fundoscopy.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Clinical Finding</a:t>
            </a:r>
            <a:r>
              <a:rPr lang="en-US" dirty="0" smtClean="0"/>
              <a:t>;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endParaRPr lang="ar-SA" sz="1800" b="1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ar-SA" sz="1800" b="1" dirty="0" smtClean="0">
                <a:solidFill>
                  <a:srgbClr val="FF0000"/>
                </a:solidFill>
              </a:rPr>
              <a:t>SIGNS</a:t>
            </a:r>
            <a:r>
              <a:rPr lang="en-US" sz="1800" b="1" dirty="0" smtClean="0">
                <a:solidFill>
                  <a:srgbClr val="FF0000"/>
                </a:solidFill>
              </a:rPr>
              <a:t>: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dirty="0" smtClean="0"/>
              <a:t>- HEART &amp; ARTERIES: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dirty="0" smtClean="0"/>
              <a:t>_ Lf ventricular heave </a:t>
            </a:r>
            <a:r>
              <a:rPr lang="en-US" sz="1800" dirty="0" smtClean="0">
                <a:sym typeface="Wingdings" pitchFamily="2" charset="2"/>
              </a:rPr>
              <a:t> long standing HTN</a:t>
            </a:r>
          </a:p>
          <a:p>
            <a:pPr algn="l">
              <a:buNone/>
            </a:pPr>
            <a:r>
              <a:rPr lang="en-US" sz="1800" dirty="0" smtClean="0">
                <a:sym typeface="Wingdings" pitchFamily="2" charset="2"/>
              </a:rPr>
              <a:t>_CVS exam  signs of valvulars disease.</a:t>
            </a:r>
          </a:p>
          <a:p>
            <a:pPr algn="l">
              <a:buNone/>
            </a:pPr>
            <a:endParaRPr lang="en-US" sz="1800" dirty="0" smtClean="0">
              <a:sym typeface="Wingdings" pitchFamily="2" charset="2"/>
            </a:endParaRPr>
          </a:p>
          <a:p>
            <a:pPr algn="l">
              <a:buNone/>
            </a:pPr>
            <a:r>
              <a:rPr lang="en-US" sz="1800" b="1" dirty="0" smtClean="0">
                <a:sym typeface="Wingdings" pitchFamily="2" charset="2"/>
              </a:rPr>
              <a:t>- PULSES:</a:t>
            </a:r>
          </a:p>
          <a:p>
            <a:pPr algn="l">
              <a:buNone/>
            </a:pPr>
            <a:endParaRPr lang="en-US" sz="1800" dirty="0" smtClean="0">
              <a:sym typeface="Wingdings" pitchFamily="2" charset="2"/>
            </a:endParaRPr>
          </a:p>
          <a:p>
            <a:pPr algn="l">
              <a:buNone/>
            </a:pPr>
            <a:r>
              <a:rPr lang="en-US" sz="1800" dirty="0" smtClean="0">
                <a:sym typeface="Wingdings" pitchFamily="2" charset="2"/>
              </a:rPr>
              <a:t>_ check timing of upper &amp; lower limbs ( to exclude coarectation of aorta).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Continents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sz="1800" dirty="0" smtClean="0"/>
              <a:t>1- introduction</a:t>
            </a:r>
          </a:p>
          <a:p>
            <a:pPr algn="l">
              <a:buNone/>
            </a:pPr>
            <a:r>
              <a:rPr lang="en-US" sz="1800" dirty="0" smtClean="0"/>
              <a:t>2- classification/definition</a:t>
            </a:r>
          </a:p>
          <a:p>
            <a:pPr algn="l">
              <a:buNone/>
            </a:pPr>
            <a:r>
              <a:rPr lang="en-US" sz="1800" dirty="0" smtClean="0"/>
              <a:t>3- classification/etiology</a:t>
            </a:r>
          </a:p>
          <a:p>
            <a:pPr algn="l">
              <a:buNone/>
            </a:pPr>
            <a:r>
              <a:rPr lang="en-US" sz="1800" dirty="0" smtClean="0"/>
              <a:t>4-etiology in both categories</a:t>
            </a:r>
          </a:p>
          <a:p>
            <a:pPr algn="l">
              <a:buNone/>
            </a:pPr>
            <a:r>
              <a:rPr lang="en-US" sz="1800" dirty="0" smtClean="0"/>
              <a:t>5- complications</a:t>
            </a:r>
          </a:p>
          <a:p>
            <a:pPr algn="l">
              <a:buNone/>
            </a:pPr>
            <a:r>
              <a:rPr lang="en-US" sz="1800" dirty="0" smtClean="0"/>
              <a:t>6- clinical finding (symptoms &amp; signs).</a:t>
            </a:r>
          </a:p>
          <a:p>
            <a:pPr algn="l">
              <a:buNone/>
            </a:pPr>
            <a:r>
              <a:rPr lang="en-US" sz="1800" dirty="0" smtClean="0"/>
              <a:t>7- investigations.</a:t>
            </a:r>
          </a:p>
          <a:p>
            <a:pPr algn="l">
              <a:buNone/>
            </a:pPr>
            <a:r>
              <a:rPr lang="en-US" sz="1800" dirty="0" smtClean="0"/>
              <a:t>8- how to check blood pressure &amp;measurement strategies</a:t>
            </a:r>
          </a:p>
          <a:p>
            <a:pPr algn="l">
              <a:buNone/>
            </a:pPr>
            <a:r>
              <a:rPr lang="en-US" sz="1800" dirty="0" smtClean="0"/>
              <a:t>9-Management;</a:t>
            </a:r>
          </a:p>
          <a:p>
            <a:pPr algn="l">
              <a:buNone/>
            </a:pPr>
            <a:r>
              <a:rPr lang="en-US" sz="1800" dirty="0" smtClean="0"/>
              <a:t>10-</a:t>
            </a:r>
            <a:r>
              <a:rPr lang="en-US" sz="1800" b="1" u="sng" dirty="0" smtClean="0"/>
              <a:t>Hypertensive </a:t>
            </a:r>
            <a:r>
              <a:rPr lang="en-US" sz="1800" b="1" u="sng" dirty="0" smtClean="0">
                <a:solidFill>
                  <a:srgbClr val="00B050"/>
                </a:solidFill>
              </a:rPr>
              <a:t>emergencies</a:t>
            </a:r>
          </a:p>
          <a:p>
            <a:pPr algn="l">
              <a:buNone/>
            </a:pPr>
            <a:r>
              <a:rPr lang="en-US" sz="1800" dirty="0" smtClean="0"/>
              <a:t>11-</a:t>
            </a:r>
            <a:r>
              <a:rPr lang="en-US" sz="1800" b="1" u="sng" dirty="0" smtClean="0"/>
              <a:t>Hypertensive </a:t>
            </a:r>
            <a:r>
              <a:rPr lang="en-US" sz="1800" b="1" u="sng" dirty="0" smtClean="0">
                <a:solidFill>
                  <a:schemeClr val="accent6">
                    <a:lumMod val="75000"/>
                  </a:schemeClr>
                </a:solidFill>
              </a:rPr>
              <a:t>urgencies</a:t>
            </a:r>
            <a:endParaRPr lang="ar-SA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Lab test:</a:t>
            </a:r>
          </a:p>
          <a:p>
            <a:pPr algn="l">
              <a:buNone/>
            </a:pPr>
            <a:endParaRPr lang="en-US" sz="2000" dirty="0" smtClean="0"/>
          </a:p>
          <a:p>
            <a:pPr algn="l">
              <a:buNone/>
            </a:pPr>
            <a:r>
              <a:rPr lang="en-US" sz="2000" dirty="0" smtClean="0"/>
              <a:t>CBC, U&amp;E, urine chemistry &amp; microscopy</a:t>
            </a:r>
          </a:p>
          <a:p>
            <a:pPr algn="l">
              <a:buNone/>
            </a:pPr>
            <a:r>
              <a:rPr lang="en-US" sz="2000" dirty="0" smtClean="0"/>
              <a:t>Plasma aldestron , rinin levels </a:t>
            </a:r>
          </a:p>
          <a:p>
            <a:pPr algn="l">
              <a:buNone/>
            </a:pPr>
            <a:r>
              <a:rPr lang="en-US" sz="2000" dirty="0" smtClean="0"/>
              <a:t>Blood sugar</a:t>
            </a:r>
          </a:p>
          <a:p>
            <a:pPr algn="l">
              <a:buNone/>
            </a:pPr>
            <a:r>
              <a:rPr lang="en-US" sz="2000" dirty="0" smtClean="0"/>
              <a:t>Lipids profile</a:t>
            </a:r>
          </a:p>
          <a:p>
            <a:pPr algn="l">
              <a:buNone/>
            </a:pPr>
            <a:r>
              <a:rPr lang="en-US" sz="2000" dirty="0" smtClean="0"/>
              <a:t>U</a:t>
            </a:r>
            <a:r>
              <a:rPr lang="ar-SA" sz="2000" dirty="0" smtClean="0"/>
              <a:t>ric acid level</a:t>
            </a:r>
          </a:p>
          <a:p>
            <a:pPr algn="l">
              <a:buNone/>
            </a:pPr>
            <a:r>
              <a:rPr lang="en-US" sz="2000" dirty="0" smtClean="0"/>
              <a:t>24hrs urine collection for cortisone level</a:t>
            </a:r>
          </a:p>
          <a:p>
            <a:pPr algn="l">
              <a:buNone/>
            </a:pPr>
            <a:endParaRPr lang="en-US" sz="2000" dirty="0" smtClean="0"/>
          </a:p>
          <a:p>
            <a:pPr algn="l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ECG:</a:t>
            </a:r>
          </a:p>
          <a:p>
            <a:pPr algn="l">
              <a:buNone/>
            </a:pPr>
            <a:r>
              <a:rPr lang="en-US" sz="2000" dirty="0" smtClean="0"/>
              <a:t>_ highly specific but not very sensitive.</a:t>
            </a:r>
          </a:p>
          <a:p>
            <a:pPr algn="l">
              <a:buNone/>
            </a:pPr>
            <a:endParaRPr lang="en-US" sz="2000" dirty="0" smtClean="0"/>
          </a:p>
          <a:p>
            <a:pPr algn="l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Chest X-Ray:</a:t>
            </a:r>
          </a:p>
          <a:p>
            <a:pPr algn="l">
              <a:buNone/>
            </a:pPr>
            <a:r>
              <a:rPr lang="en-US" sz="2000" dirty="0" smtClean="0"/>
              <a:t>_not necessary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Echo :</a:t>
            </a:r>
          </a:p>
          <a:p>
            <a:pPr algn="l">
              <a:buNone/>
            </a:pPr>
            <a:r>
              <a:rPr lang="en-US" sz="2000" dirty="0" smtClean="0"/>
              <a:t>_only if cardiac diseases suspected.</a:t>
            </a:r>
          </a:p>
          <a:p>
            <a:pPr algn="l"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Other Radiological investigations:</a:t>
            </a:r>
          </a:p>
          <a:p>
            <a:pPr algn="l">
              <a:buNone/>
            </a:pPr>
            <a:r>
              <a:rPr lang="en-US" sz="2000" dirty="0" smtClean="0"/>
              <a:t>_ US</a:t>
            </a:r>
          </a:p>
          <a:p>
            <a:pPr algn="l">
              <a:buNone/>
            </a:pPr>
            <a:r>
              <a:rPr lang="en-US" sz="2000" dirty="0" smtClean="0"/>
              <a:t>_ CT</a:t>
            </a:r>
          </a:p>
          <a:p>
            <a:pPr algn="l">
              <a:buNone/>
            </a:pPr>
            <a:r>
              <a:rPr lang="en-US" sz="2000" dirty="0" smtClean="0"/>
              <a:t>_MRI</a:t>
            </a:r>
          </a:p>
          <a:p>
            <a:pPr algn="l"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sz="2000" b="1" dirty="0" smtClean="0"/>
              <a:t>SINCE MOST HTN CASES ARE PRIMARY (ESSINTIAL) HTN; few investigations are necessary to do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i="1" u="sng" dirty="0" smtClean="0">
                <a:solidFill>
                  <a:srgbClr val="FF0000"/>
                </a:solidFill>
              </a:rPr>
              <a:t>unless therapy is unsuccessful </a:t>
            </a:r>
            <a:r>
              <a:rPr lang="en-US" sz="2000" i="1" u="sng" dirty="0" smtClean="0"/>
              <a:t>OR</a:t>
            </a:r>
            <a:r>
              <a:rPr lang="en-US" sz="2000" i="1" u="sng" dirty="0" smtClean="0">
                <a:solidFill>
                  <a:srgbClr val="FF0000"/>
                </a:solidFill>
              </a:rPr>
              <a:t> there is a suspicion of 2ndry HTN , further investigations are required.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how to check blood pressure &amp;measurement strategies </a:t>
            </a:r>
            <a:endParaRPr lang="ar-SA" sz="36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endParaRPr lang="en-US" sz="1800" b="1" dirty="0" smtClean="0"/>
          </a:p>
          <a:p>
            <a:pPr algn="l">
              <a:buNone/>
            </a:pPr>
            <a:endParaRPr lang="en-US" sz="1800" b="1" dirty="0" smtClean="0"/>
          </a:p>
          <a:p>
            <a:pPr algn="l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_Three acceptable measurement strategies: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1</a:t>
            </a:r>
            <a:r>
              <a:rPr lang="en-US" sz="1800" dirty="0" smtClean="0"/>
              <a:t>-Ambulatory blood pressure monitoring (ABPM) 24-48 hrs. 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2</a:t>
            </a:r>
            <a:r>
              <a:rPr lang="en-US" sz="1800" dirty="0" smtClean="0"/>
              <a:t>-Home blood pressure monitoring (one week record)(12-14 times). 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dirty="0" smtClean="0">
                <a:solidFill>
                  <a:srgbClr val="FF0000"/>
                </a:solidFill>
              </a:rPr>
              <a:t>3</a:t>
            </a:r>
            <a:r>
              <a:rPr lang="en-US" sz="1800" dirty="0" smtClean="0"/>
              <a:t>-Office-based blood pressure measurements (at least </a:t>
            </a:r>
            <a:r>
              <a:rPr lang="en-US" sz="1800" b="1" dirty="0" smtClean="0"/>
              <a:t>three visits</a:t>
            </a:r>
            <a:r>
              <a:rPr lang="en-US" sz="1800" dirty="0" smtClean="0"/>
              <a:t>, spaced over a period of one week or more).</a:t>
            </a:r>
          </a:p>
          <a:p>
            <a:pPr algn="l">
              <a:buNone/>
            </a:pPr>
            <a:endParaRPr lang="en-US" sz="1800" b="1" dirty="0" smtClean="0"/>
          </a:p>
          <a:p>
            <a:pPr algn="l">
              <a:buNone/>
            </a:pPr>
            <a:r>
              <a:rPr lang="en-US" sz="1800" b="1" dirty="0" smtClean="0"/>
              <a:t>_ A patient with elevated office-based BP but normal 24-hour ambulatory BP is considered to have office hypertension or </a:t>
            </a:r>
            <a:r>
              <a:rPr lang="en-US" sz="1800" b="1" i="1" dirty="0" smtClean="0">
                <a:solidFill>
                  <a:srgbClr val="FF0000"/>
                </a:solidFill>
              </a:rPr>
              <a:t>"white coat" hypertension</a:t>
            </a:r>
            <a:r>
              <a:rPr lang="en-US" sz="1800" b="1" dirty="0" smtClean="0"/>
              <a:t>.</a:t>
            </a:r>
            <a:endParaRPr lang="ar-SA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how to check blood pressure &amp;measurement strategies </a:t>
            </a:r>
            <a:endParaRPr lang="ar-SA" sz="36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endParaRPr lang="en-US" sz="1800" b="1" dirty="0" smtClean="0"/>
          </a:p>
          <a:p>
            <a:pPr algn="l">
              <a:buNone/>
            </a:pPr>
            <a:r>
              <a:rPr lang="en-US" sz="1800" b="1" dirty="0" smtClean="0"/>
              <a:t>The proper measurement of office-based BP requires attention to all of the following: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dirty="0" smtClean="0"/>
              <a:t>_Time of measurement </a:t>
            </a:r>
          </a:p>
          <a:p>
            <a:pPr algn="l">
              <a:buNone/>
            </a:pPr>
            <a:r>
              <a:rPr lang="en-US" sz="1800" dirty="0" smtClean="0"/>
              <a:t>_Type of measurement device</a:t>
            </a:r>
          </a:p>
          <a:p>
            <a:pPr algn="l">
              <a:buNone/>
            </a:pPr>
            <a:r>
              <a:rPr lang="en-US" sz="1800" dirty="0" smtClean="0"/>
              <a:t>_Cuff size</a:t>
            </a:r>
          </a:p>
          <a:p>
            <a:pPr algn="l">
              <a:buNone/>
            </a:pPr>
            <a:r>
              <a:rPr lang="en-US" sz="1800" dirty="0" smtClean="0"/>
              <a:t>_Patient position</a:t>
            </a:r>
          </a:p>
          <a:p>
            <a:pPr algn="l">
              <a:buNone/>
            </a:pPr>
            <a:r>
              <a:rPr lang="en-US" sz="1800" dirty="0" smtClean="0"/>
              <a:t>_Cuff placement</a:t>
            </a:r>
          </a:p>
          <a:p>
            <a:pPr algn="l">
              <a:buNone/>
            </a:pPr>
            <a:r>
              <a:rPr lang="en-US" sz="1800" dirty="0" smtClean="0"/>
              <a:t>_Technique of measurement</a:t>
            </a:r>
          </a:p>
          <a:p>
            <a:pPr algn="l">
              <a:buNone/>
            </a:pPr>
            <a:r>
              <a:rPr lang="en-US" sz="1800" dirty="0" smtClean="0"/>
              <a:t>_Number of measurements</a:t>
            </a:r>
          </a:p>
          <a:p>
            <a:pPr algn="l">
              <a:buNone/>
            </a:pPr>
            <a:endParaRPr lang="ar-SA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Management;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dirty="0" smtClean="0"/>
              <a:t>1- Life style modification.</a:t>
            </a:r>
          </a:p>
          <a:p>
            <a:pPr algn="l">
              <a:buNone/>
            </a:pPr>
            <a:r>
              <a:rPr lang="en-US" sz="1800" dirty="0" smtClean="0"/>
              <a:t>_Diet rich in fibers, fruits, low lipids     _decrease weight </a:t>
            </a:r>
          </a:p>
          <a:p>
            <a:pPr algn="l">
              <a:buNone/>
            </a:pPr>
            <a:r>
              <a:rPr lang="en-US" sz="1800" dirty="0" smtClean="0"/>
              <a:t>_decrease alcohol consumptions  _ decrease salt intake </a:t>
            </a:r>
          </a:p>
          <a:p>
            <a:pPr algn="l">
              <a:buNone/>
            </a:pPr>
            <a:r>
              <a:rPr lang="en-US" sz="1800" dirty="0" smtClean="0"/>
              <a:t>_ encourage exercise _smoking cessation.</a:t>
            </a:r>
            <a:endParaRPr lang="en-US" sz="1800" b="1" dirty="0" smtClean="0"/>
          </a:p>
          <a:p>
            <a:pPr algn="l">
              <a:buNone/>
            </a:pPr>
            <a:r>
              <a:rPr lang="en-US" sz="1800" b="1" dirty="0" smtClean="0"/>
              <a:t>2- Drug therapy.</a:t>
            </a:r>
          </a:p>
          <a:p>
            <a:pPr algn="l">
              <a:buNone/>
            </a:pPr>
            <a:r>
              <a:rPr lang="en-US" sz="1800" dirty="0" smtClean="0"/>
              <a:t>_many classes approved</a:t>
            </a:r>
          </a:p>
          <a:p>
            <a:pPr algn="l">
              <a:buNone/>
            </a:pPr>
            <a:r>
              <a:rPr lang="en-US" sz="1800" dirty="0" smtClean="0"/>
              <a:t>_Diuretics</a:t>
            </a:r>
          </a:p>
          <a:p>
            <a:pPr algn="l">
              <a:buNone/>
            </a:pPr>
            <a:r>
              <a:rPr lang="en-US" sz="1800" dirty="0" smtClean="0"/>
              <a:t>_Ca channel blockers</a:t>
            </a:r>
          </a:p>
          <a:p>
            <a:pPr algn="l">
              <a:buNone/>
            </a:pPr>
            <a:r>
              <a:rPr lang="en-US" sz="1800" dirty="0" smtClean="0"/>
              <a:t>_B –blockers</a:t>
            </a:r>
          </a:p>
          <a:p>
            <a:pPr algn="l">
              <a:buNone/>
            </a:pPr>
            <a:r>
              <a:rPr lang="en-US" sz="1800" dirty="0" smtClean="0"/>
              <a:t>_ACE inhibitors</a:t>
            </a:r>
          </a:p>
          <a:p>
            <a:pPr algn="l">
              <a:buNone/>
            </a:pPr>
            <a:r>
              <a:rPr lang="en-US" sz="1800" dirty="0" smtClean="0"/>
              <a:t>_ARB</a:t>
            </a:r>
          </a:p>
          <a:p>
            <a:pPr algn="l">
              <a:buNone/>
            </a:pPr>
            <a:r>
              <a:rPr lang="en-US" sz="1800" dirty="0" smtClean="0"/>
              <a:t>_Others &gt;&gt;&gt;…</a:t>
            </a:r>
            <a:endParaRPr lang="en-US" sz="1800" b="1" dirty="0" smtClean="0"/>
          </a:p>
          <a:p>
            <a:pPr algn="l">
              <a:buNone/>
            </a:pPr>
            <a:r>
              <a:rPr lang="en-US" sz="1800" b="1" dirty="0" smtClean="0"/>
              <a:t>3- Treating primary cause if known &amp; possible.</a:t>
            </a:r>
            <a:endParaRPr lang="ar-SA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Hypertensive </a:t>
            </a:r>
            <a:r>
              <a:rPr lang="en-US" b="1" u="sng" dirty="0" smtClean="0">
                <a:solidFill>
                  <a:srgbClr val="00B050"/>
                </a:solidFill>
              </a:rPr>
              <a:t>emergencies</a:t>
            </a:r>
            <a:endParaRPr lang="ar-SA" b="1" u="sng" dirty="0">
              <a:solidFill>
                <a:srgbClr val="00B05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dirty="0" smtClean="0"/>
              <a:t>_are acute, life-threatening, and usually associated with marked increases in blood pressure (BP), generally </a:t>
            </a:r>
            <a:r>
              <a:rPr lang="en-US" sz="1800" dirty="0" smtClean="0">
                <a:solidFill>
                  <a:srgbClr val="FF0000"/>
                </a:solidFill>
              </a:rPr>
              <a:t>≥180/120 mmHg </a:t>
            </a:r>
            <a:r>
              <a:rPr lang="en-US" sz="1800" dirty="0" smtClean="0"/>
              <a:t>; </a:t>
            </a:r>
            <a:r>
              <a:rPr lang="en-US" sz="1800" b="1" i="1" u="sng" dirty="0" smtClean="0"/>
              <a:t>with end organ damage</a:t>
            </a:r>
            <a:r>
              <a:rPr lang="en-US" sz="1800" dirty="0" smtClean="0"/>
              <a:t>.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dirty="0" smtClean="0"/>
              <a:t>_There are two major clinical syndromes induced :</a:t>
            </a:r>
          </a:p>
          <a:p>
            <a:pPr algn="ctr">
              <a:buNone/>
            </a:pPr>
            <a:r>
              <a:rPr lang="en-US" sz="1800" dirty="0" smtClean="0"/>
              <a:t>_with eye involvement : </a:t>
            </a:r>
          </a:p>
          <a:p>
            <a:pPr>
              <a:buNone/>
            </a:pPr>
            <a:r>
              <a:rPr lang="en-US" sz="1800" dirty="0" smtClean="0"/>
              <a:t>retinal hemorrhages, exudates, or papilledema. </a:t>
            </a:r>
          </a:p>
          <a:p>
            <a:pPr algn="l">
              <a:buNone/>
            </a:pPr>
            <a:r>
              <a:rPr lang="en-US" sz="1800" dirty="0" smtClean="0"/>
              <a:t> </a:t>
            </a:r>
          </a:p>
          <a:p>
            <a:pPr algn="ctr">
              <a:buNone/>
            </a:pPr>
            <a:r>
              <a:rPr lang="en-US" sz="1800" dirty="0" smtClean="0"/>
              <a:t>_with brain involvement :</a:t>
            </a:r>
          </a:p>
          <a:p>
            <a:pPr>
              <a:buNone/>
            </a:pPr>
            <a:r>
              <a:rPr lang="en-US" sz="1800" dirty="0" smtClean="0"/>
              <a:t>Hypertensive encephalopathy (signs of cerebral edema)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571472" y="3286124"/>
            <a:ext cx="77867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b="1" u="sng" dirty="0" smtClean="0"/>
              <a:t>Management:</a:t>
            </a:r>
          </a:p>
          <a:p>
            <a:pPr algn="l">
              <a:buNone/>
            </a:pPr>
            <a:r>
              <a:rPr lang="en-US" dirty="0" smtClean="0"/>
              <a:t>_The aim of treatment is to lower the diastolic pressure to about 100 to 105 mmHg within 2-6hrs, with the maximum fall in BP over this period of time not exceeding 25 % of the original value; with I.V. anti-HTN Drugs. </a:t>
            </a:r>
          </a:p>
          <a:p>
            <a:pPr algn="l">
              <a:buNone/>
            </a:pPr>
            <a:r>
              <a:rPr lang="en-US" dirty="0" smtClean="0"/>
              <a:t>_Once the BP is controlled, switched to oral therapy, with the diastolic pressure being gradually reduced to 85 to 90 mmHg over two to three months.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Hypertensive 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urgencies</a:t>
            </a:r>
            <a:endParaRPr lang="ar-SA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dirty="0" smtClean="0"/>
              <a:t>_are acute, life-threatening, and usually associated with marked increases in blood pressure (BP), generally </a:t>
            </a:r>
            <a:r>
              <a:rPr lang="en-US" sz="1800" dirty="0" smtClean="0">
                <a:solidFill>
                  <a:srgbClr val="FF0000"/>
                </a:solidFill>
              </a:rPr>
              <a:t>≥180/120 mmHg </a:t>
            </a:r>
            <a:r>
              <a:rPr lang="en-US" sz="1800" dirty="0" smtClean="0"/>
              <a:t>; </a:t>
            </a:r>
            <a:r>
              <a:rPr lang="en-US" sz="1800" b="1" i="1" u="sng" dirty="0" smtClean="0"/>
              <a:t>relatively asymptomatic (</a:t>
            </a:r>
            <a:r>
              <a:rPr lang="en-US" sz="1800" i="1" u="sng" dirty="0" smtClean="0"/>
              <a:t>other than perhaps headache</a:t>
            </a:r>
            <a:r>
              <a:rPr lang="en-US" sz="1800" b="1" i="1" u="sng" dirty="0" smtClean="0"/>
              <a:t>) and have no acute signs of end-organ damage.</a:t>
            </a:r>
          </a:p>
          <a:p>
            <a:pPr algn="l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u="sng" dirty="0" smtClean="0"/>
              <a:t>Management:</a:t>
            </a:r>
          </a:p>
          <a:p>
            <a:pPr algn="l">
              <a:buNone/>
            </a:pPr>
            <a:r>
              <a:rPr lang="en-US" sz="1800" dirty="0" smtClean="0"/>
              <a:t>_ We suggest an initial goal of reducing the blood pressure to ≤160/100 mmHg over several hours to days with conventional oral therapy.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That’s enough</a:t>
            </a:r>
          </a:p>
          <a:p>
            <a:pPr algn="ctr">
              <a:buNone/>
            </a:pPr>
            <a:r>
              <a:rPr lang="en-US" dirty="0" smtClean="0"/>
              <a:t>Thanks for attention</a:t>
            </a:r>
          </a:p>
          <a:p>
            <a:pPr>
              <a:buNone/>
            </a:pPr>
            <a:r>
              <a:rPr lang="en-US" dirty="0" smtClean="0"/>
              <a:t>Have a nice day</a:t>
            </a:r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عنصر نائب للمحتوى 3" descr="صورة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003967"/>
            <a:ext cx="6354655" cy="53527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عنصر نائب للمحتوى 3" descr="صورة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1142984"/>
            <a:ext cx="6269221" cy="498317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sz="1800" dirty="0" smtClean="0"/>
              <a:t>As of 2000, nearly one billion people or ~26% of the adult population of the world had hypertension.</a:t>
            </a:r>
          </a:p>
          <a:p>
            <a:pPr algn="l" rtl="0">
              <a:buNone/>
            </a:pPr>
            <a:r>
              <a:rPr lang="en-US" sz="1800" dirty="0" smtClean="0"/>
              <a:t>Is a </a:t>
            </a:r>
            <a:r>
              <a:rPr lang="en-US" sz="1800" dirty="0" smtClean="0">
                <a:hlinkClick r:id="rId2" action="ppaction://hlinkfile" tooltip="Chronic (medicine)"/>
              </a:rPr>
              <a:t>chronic</a:t>
            </a:r>
            <a:r>
              <a:rPr lang="en-US" sz="1800" dirty="0" smtClean="0"/>
              <a:t> </a:t>
            </a:r>
            <a:r>
              <a:rPr lang="en-US" sz="1800" dirty="0" smtClean="0">
                <a:hlinkClick r:id="rId3" action="ppaction://hlinkfile" tooltip="Disease"/>
              </a:rPr>
              <a:t>medical condition</a:t>
            </a:r>
            <a:r>
              <a:rPr lang="en-US" sz="1800" dirty="0" smtClean="0"/>
              <a:t> in which the </a:t>
            </a:r>
            <a:r>
              <a:rPr lang="en-US" sz="1800" dirty="0" smtClean="0">
                <a:hlinkClick r:id="rId4" action="ppaction://hlinkfile" tooltip="Blood pressure"/>
              </a:rPr>
              <a:t>blood pressure</a:t>
            </a:r>
            <a:r>
              <a:rPr lang="en-US" sz="1800" dirty="0" smtClean="0"/>
              <a:t> in the </a:t>
            </a:r>
            <a:r>
              <a:rPr lang="en-US" sz="1800" dirty="0" smtClean="0">
                <a:hlinkClick r:id="rId5" action="ppaction://hlinkfile" tooltip="Artery"/>
              </a:rPr>
              <a:t>arteries</a:t>
            </a:r>
            <a:r>
              <a:rPr lang="en-US" sz="1800" dirty="0" smtClean="0"/>
              <a:t> is elevated.</a:t>
            </a:r>
            <a:r>
              <a:rPr lang="en-US" sz="1800" baseline="30000" dirty="0" smtClean="0">
                <a:hlinkClick r:id="" action="ppaction://hlinkfile"/>
              </a:rPr>
              <a:t>[1]</a:t>
            </a:r>
            <a:r>
              <a:rPr lang="en-US" sz="1800" dirty="0" smtClean="0"/>
              <a:t> </a:t>
            </a:r>
          </a:p>
          <a:p>
            <a:pPr algn="l" rtl="0">
              <a:buNone/>
            </a:pPr>
            <a:endParaRPr lang="en-US" sz="1800" dirty="0" smtClean="0"/>
          </a:p>
          <a:p>
            <a:pPr algn="l" rtl="0">
              <a:buNone/>
            </a:pPr>
            <a:r>
              <a:rPr lang="en-US" sz="1800" dirty="0" smtClean="0"/>
              <a:t>sometimes called </a:t>
            </a:r>
            <a:r>
              <a:rPr lang="en-US" sz="1800" b="1" dirty="0" smtClean="0"/>
              <a:t>arterial hypertension.</a:t>
            </a:r>
            <a:endParaRPr lang="en-US" sz="1800" dirty="0" smtClean="0"/>
          </a:p>
          <a:p>
            <a:pPr algn="l" rtl="0">
              <a:buNone/>
            </a:pPr>
            <a:endParaRPr lang="en-US" sz="1800" dirty="0" smtClean="0"/>
          </a:p>
          <a:p>
            <a:pPr algn="l" rtl="0">
              <a:buNone/>
            </a:pPr>
            <a:r>
              <a:rPr lang="en-US" sz="1800" dirty="0" smtClean="0"/>
              <a:t>This requires the heart to work harder than normal to circulate blood through the blood vessels. </a:t>
            </a:r>
          </a:p>
          <a:p>
            <a:pPr algn="l" rtl="0">
              <a:buNone/>
            </a:pPr>
            <a:endParaRPr lang="en-US" sz="1800" dirty="0" smtClean="0"/>
          </a:p>
          <a:p>
            <a:pPr algn="l" rtl="0">
              <a:buNone/>
            </a:pPr>
            <a:r>
              <a:rPr lang="en-US" sz="1800" dirty="0" smtClean="0"/>
              <a:t>Normal blood pressure at rest is within the range of 100-140mmHg systolic (top reading) and 60-90mmHg diastolic (bottom reading). </a:t>
            </a:r>
          </a:p>
          <a:p>
            <a:pPr algn="l" rtl="0">
              <a:buNone/>
            </a:pPr>
            <a:endParaRPr lang="en-US" sz="1800" dirty="0" smtClean="0"/>
          </a:p>
          <a:p>
            <a:pPr algn="l" rtl="0">
              <a:buNone/>
            </a:pPr>
            <a:r>
              <a:rPr lang="en-US" sz="1800" dirty="0" smtClean="0"/>
              <a:t>High blood pressure is said to be present if it is persistently at or above 140/90 mmHg.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Classification/Definition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8619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37238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Diastolic</a:t>
                      </a:r>
                      <a:r>
                        <a:rPr lang="en-US" baseline="0" dirty="0" smtClean="0"/>
                        <a:t> BP</a:t>
                      </a:r>
                    </a:p>
                    <a:p>
                      <a:pPr algn="l" rtl="1"/>
                      <a:r>
                        <a:rPr lang="en-US" baseline="0" dirty="0" smtClean="0"/>
                        <a:t>mmHg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Systolic BP</a:t>
                      </a:r>
                    </a:p>
                    <a:p>
                      <a:pPr algn="l" rtl="1"/>
                      <a:r>
                        <a:rPr lang="en-US" dirty="0" smtClean="0"/>
                        <a:t>mmHg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BP classification</a:t>
                      </a:r>
                      <a:endParaRPr lang="ar-SA" dirty="0"/>
                    </a:p>
                  </a:txBody>
                  <a:tcPr/>
                </a:tc>
              </a:tr>
              <a:tr h="737238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80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120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normal</a:t>
                      </a:r>
                      <a:endParaRPr lang="ar-SA" dirty="0"/>
                    </a:p>
                  </a:txBody>
                  <a:tcPr/>
                </a:tc>
              </a:tr>
              <a:tr h="737238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80-89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120-139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Pre-HTN</a:t>
                      </a:r>
                      <a:endParaRPr lang="ar-SA" dirty="0"/>
                    </a:p>
                  </a:txBody>
                  <a:tcPr/>
                </a:tc>
              </a:tr>
              <a:tr h="737238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90-99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140-159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Stage   I</a:t>
                      </a:r>
                      <a:endParaRPr lang="ar-SA" dirty="0"/>
                    </a:p>
                  </a:txBody>
                  <a:tcPr/>
                </a:tc>
              </a:tr>
              <a:tr h="737238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&gt;100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&gt;160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Stage   II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Classification/Etiology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endParaRPr lang="en-US" sz="1800" b="1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1- primary (essential) HTN.</a:t>
            </a:r>
          </a:p>
          <a:p>
            <a:pPr algn="ctr">
              <a:buNone/>
            </a:pPr>
            <a:r>
              <a:rPr lang="ar-SA" sz="1800" dirty="0" smtClean="0"/>
              <a:t>.</a:t>
            </a:r>
            <a:r>
              <a:rPr lang="en-US" sz="1800" dirty="0" smtClean="0"/>
              <a:t>accounting for 90–95%</a:t>
            </a:r>
          </a:p>
          <a:p>
            <a:pPr algn="ctr">
              <a:buNone/>
            </a:pPr>
            <a:r>
              <a:rPr lang="en-US" sz="1800" dirty="0" smtClean="0"/>
              <a:t>no cause can be identified.</a:t>
            </a:r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 smtClean="0"/>
          </a:p>
          <a:p>
            <a:pPr algn="l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2- secondary HTN.</a:t>
            </a:r>
          </a:p>
          <a:p>
            <a:pPr algn="ctr">
              <a:buNone/>
            </a:pPr>
            <a:r>
              <a:rPr lang="en-US" sz="1800" dirty="0" smtClean="0"/>
              <a:t>5–10% of cases.</a:t>
            </a:r>
          </a:p>
          <a:p>
            <a:pPr algn="ctr">
              <a:buNone/>
            </a:pPr>
            <a:r>
              <a:rPr lang="en-US" sz="1800" dirty="0" smtClean="0"/>
              <a:t>conditions that affect the </a:t>
            </a:r>
          </a:p>
          <a:p>
            <a:pPr algn="ctr">
              <a:buNone/>
            </a:pPr>
            <a:r>
              <a:rPr lang="en-US" sz="1800" u="sng" dirty="0" smtClean="0"/>
              <a:t>kidneys</a:t>
            </a:r>
            <a:r>
              <a:rPr lang="en-US" sz="1800" dirty="0" smtClean="0"/>
              <a:t>, </a:t>
            </a:r>
            <a:r>
              <a:rPr lang="en-US" sz="1800" u="sng" dirty="0" smtClean="0"/>
              <a:t>arteries</a:t>
            </a:r>
            <a:r>
              <a:rPr lang="en-US" sz="1800" dirty="0" smtClean="0"/>
              <a:t>, </a:t>
            </a:r>
            <a:r>
              <a:rPr lang="en-US" sz="1800" u="sng" dirty="0" smtClean="0"/>
              <a:t>heart</a:t>
            </a:r>
            <a:r>
              <a:rPr lang="en-US" sz="1800" dirty="0" smtClean="0"/>
              <a:t> or </a:t>
            </a:r>
            <a:r>
              <a:rPr lang="en-US" sz="1800" u="sng" dirty="0" smtClean="0"/>
              <a:t>endocrine</a:t>
            </a:r>
            <a:r>
              <a:rPr lang="en-US" sz="1800" dirty="0" smtClean="0"/>
              <a:t> system.</a:t>
            </a:r>
            <a:endParaRPr lang="ar-SA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Etiology: type I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l">
              <a:buNone/>
            </a:pPr>
            <a:r>
              <a:rPr lang="en-US" sz="1800" b="1" dirty="0" smtClean="0"/>
              <a:t>Onset usually : age (25-55yrs)</a:t>
            </a:r>
          </a:p>
          <a:p>
            <a:pPr marL="514350" indent="-514350" algn="l">
              <a:buNone/>
            </a:pPr>
            <a:endParaRPr lang="en-US" sz="1800" b="1" dirty="0" smtClean="0">
              <a:solidFill>
                <a:srgbClr val="FF0000"/>
              </a:solidFill>
            </a:endParaRPr>
          </a:p>
          <a:p>
            <a:pPr marL="514350" indent="-514350" algn="l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1- genetic.??</a:t>
            </a:r>
          </a:p>
          <a:p>
            <a:pPr marL="514350" indent="-514350" algn="l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2- environmental.??</a:t>
            </a:r>
          </a:p>
          <a:p>
            <a:pPr marL="514350" indent="-514350" algn="l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3- sympathetic nervous system hyperactivity.</a:t>
            </a:r>
          </a:p>
          <a:p>
            <a:pPr marL="514350" indent="-514350" algn="l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4- renin-angiotensin system.</a:t>
            </a:r>
          </a:p>
          <a:p>
            <a:pPr marL="514350" indent="-514350" algn="ctr">
              <a:buNone/>
            </a:pPr>
            <a:r>
              <a:rPr lang="en-US" sz="1800" dirty="0" smtClean="0"/>
              <a:t>Only 10% have high levels while 60% N level , 30% low level</a:t>
            </a:r>
          </a:p>
          <a:p>
            <a:pPr marL="514350" indent="-514350" algn="l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5- defect in natriuresis.</a:t>
            </a:r>
          </a:p>
          <a:p>
            <a:pPr marL="514350" indent="-514350" algn="ctr">
              <a:buNone/>
            </a:pPr>
            <a:r>
              <a:rPr lang="en-US" sz="1800" dirty="0" smtClean="0"/>
              <a:t>Usual response to high BP, Na/ volume load ----increase Na urine excretion</a:t>
            </a:r>
          </a:p>
          <a:p>
            <a:pPr marL="514350" indent="-514350" algn="l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6- intracellular Na, Ca.</a:t>
            </a:r>
          </a:p>
          <a:p>
            <a:pPr marL="514350" indent="-514350" algn="ctr">
              <a:buNone/>
            </a:pPr>
            <a:r>
              <a:rPr lang="en-US" sz="1800" dirty="0" smtClean="0"/>
              <a:t>? Na-K channel exchange &amp; other Na transport mechanism;</a:t>
            </a:r>
          </a:p>
          <a:p>
            <a:pPr marL="514350" indent="-514350" algn="ctr">
              <a:buNone/>
            </a:pPr>
            <a:r>
              <a:rPr lang="en-US" sz="1800" dirty="0" smtClean="0"/>
              <a:t>High Na --- high Ca --- high vascular smooth muscle tone ???</a:t>
            </a:r>
          </a:p>
          <a:p>
            <a:pPr marL="514350" indent="-514350" algn="l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>7- exacerbating factors:</a:t>
            </a:r>
          </a:p>
          <a:p>
            <a:pPr marL="514350" indent="-514350" algn="ctr">
              <a:buNone/>
            </a:pPr>
            <a:r>
              <a:rPr lang="en-US" sz="1800" dirty="0" smtClean="0"/>
              <a:t> – obesity – Na intake – alcohol </a:t>
            </a:r>
          </a:p>
          <a:p>
            <a:pPr marL="514350" indent="-514350" algn="ctr">
              <a:buNone/>
            </a:pPr>
            <a:r>
              <a:rPr lang="en-US" sz="1800" dirty="0" smtClean="0"/>
              <a:t>– smoking – low exercise </a:t>
            </a:r>
          </a:p>
          <a:p>
            <a:pPr marL="514350" indent="-514350" algn="ctr">
              <a:buNone/>
            </a:pPr>
            <a:r>
              <a:rPr lang="en-US" sz="1800" dirty="0" smtClean="0"/>
              <a:t>– hematological: polycythemia </a:t>
            </a:r>
          </a:p>
          <a:p>
            <a:pPr marL="514350" indent="-514350" algn="ctr">
              <a:buNone/>
            </a:pPr>
            <a:r>
              <a:rPr lang="en-US" sz="1800" dirty="0" smtClean="0"/>
              <a:t>– drugs: NSAID – low K.</a:t>
            </a:r>
            <a:endParaRPr lang="ar-SA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Etiology: type II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l">
              <a:buNone/>
            </a:pPr>
            <a:r>
              <a:rPr lang="en-US" sz="1700" b="1" dirty="0" smtClean="0"/>
              <a:t>Onset usually : age (&lt;25yrs  OR  &gt;55yrs)</a:t>
            </a:r>
          </a:p>
          <a:p>
            <a:pPr marL="514350" indent="-514350" algn="l">
              <a:buNone/>
            </a:pPr>
            <a:endParaRPr lang="en-US" sz="1700" b="1" dirty="0" smtClean="0">
              <a:solidFill>
                <a:srgbClr val="FF0000"/>
              </a:solidFill>
            </a:endParaRPr>
          </a:p>
          <a:p>
            <a:pPr marL="514350" indent="-514350" algn="l">
              <a:buNone/>
            </a:pPr>
            <a:r>
              <a:rPr lang="en-US" sz="1700" b="1" dirty="0" smtClean="0">
                <a:solidFill>
                  <a:srgbClr val="FF0000"/>
                </a:solidFill>
              </a:rPr>
              <a:t>1- Renal disease.</a:t>
            </a:r>
          </a:p>
          <a:p>
            <a:pPr marL="514350" indent="-514350" algn="l">
              <a:buNone/>
            </a:pPr>
            <a:r>
              <a:rPr lang="en-US" sz="1700" dirty="0" smtClean="0"/>
              <a:t>_Most common cause of 2</a:t>
            </a:r>
            <a:r>
              <a:rPr lang="en-US" sz="1700" baseline="30000" dirty="0" smtClean="0"/>
              <a:t>nd</a:t>
            </a:r>
            <a:r>
              <a:rPr lang="en-US" sz="1700" dirty="0" smtClean="0"/>
              <a:t> HTN</a:t>
            </a:r>
          </a:p>
          <a:p>
            <a:pPr marL="514350" indent="-514350" algn="l">
              <a:buNone/>
            </a:pPr>
            <a:r>
              <a:rPr lang="en-US" sz="1700" dirty="0" smtClean="0"/>
              <a:t>_May result from: – grumelular disease –tubulointerstitial disease – PCKD .</a:t>
            </a:r>
          </a:p>
          <a:p>
            <a:pPr marL="514350" indent="-514350" algn="l">
              <a:buNone/>
            </a:pPr>
            <a:r>
              <a:rPr lang="en-US" sz="1700" dirty="0" smtClean="0"/>
              <a:t>_mechanism: –fluid over load –rinin-angiotensin-aldosteron activity</a:t>
            </a:r>
          </a:p>
          <a:p>
            <a:pPr marL="514350" indent="-514350" algn="l">
              <a:buNone/>
            </a:pPr>
            <a:r>
              <a:rPr lang="en-US" sz="1700" dirty="0" smtClean="0"/>
              <a:t>_HTN may accelerate progression.</a:t>
            </a:r>
          </a:p>
          <a:p>
            <a:pPr marL="514350" indent="-514350" algn="l">
              <a:buNone/>
            </a:pPr>
            <a:endParaRPr lang="en-US" sz="1700" b="1" dirty="0" smtClean="0">
              <a:solidFill>
                <a:srgbClr val="FF0000"/>
              </a:solidFill>
            </a:endParaRPr>
          </a:p>
          <a:p>
            <a:pPr marL="514350" indent="-514350" algn="l">
              <a:buNone/>
            </a:pPr>
            <a:r>
              <a:rPr lang="en-US" sz="1700" b="1" dirty="0" smtClean="0">
                <a:solidFill>
                  <a:srgbClr val="FF0000"/>
                </a:solidFill>
              </a:rPr>
              <a:t>2- Renal Vascular HTN.</a:t>
            </a:r>
          </a:p>
          <a:p>
            <a:pPr marL="514350" indent="-514350" algn="ctr">
              <a:buNone/>
            </a:pPr>
            <a:r>
              <a:rPr lang="en-US" sz="1700" dirty="0" smtClean="0"/>
              <a:t>A. Renal Artery Stenosis.------ fibromascular hyperplasia.</a:t>
            </a:r>
          </a:p>
          <a:p>
            <a:pPr marL="514350" indent="-514350" algn="ctr">
              <a:buNone/>
            </a:pPr>
            <a:r>
              <a:rPr lang="en-US" sz="1700" dirty="0" smtClean="0"/>
              <a:t>B. Atherosclerotic Stenosis. ---------- proximal renal artery.</a:t>
            </a:r>
          </a:p>
          <a:p>
            <a:pPr marL="514350" indent="-514350" algn="l">
              <a:buNone/>
            </a:pPr>
            <a:r>
              <a:rPr lang="en-US" sz="1700" dirty="0" smtClean="0"/>
              <a:t>_It can be a single artery stenosis.</a:t>
            </a:r>
          </a:p>
          <a:p>
            <a:pPr marL="514350" indent="-514350" algn="l">
              <a:buNone/>
            </a:pPr>
            <a:endParaRPr lang="en-US" sz="17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1555</TotalTime>
  <Words>1548</Words>
  <Application>Microsoft Office PowerPoint</Application>
  <PresentationFormat>عرض على الشاشة (3:4)‏</PresentationFormat>
  <Paragraphs>291</Paragraphs>
  <Slides>28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28</vt:i4>
      </vt:variant>
    </vt:vector>
  </HeadingPairs>
  <TitlesOfParts>
    <vt:vector size="29" baseType="lpstr">
      <vt:lpstr>سمة Office</vt:lpstr>
      <vt:lpstr>Systemic Hypertension</vt:lpstr>
      <vt:lpstr>Continents </vt:lpstr>
      <vt:lpstr>الشريحة 3</vt:lpstr>
      <vt:lpstr>الشريحة 4</vt:lpstr>
      <vt:lpstr>introduction</vt:lpstr>
      <vt:lpstr> Classification/Definition</vt:lpstr>
      <vt:lpstr>Classification/Etiology</vt:lpstr>
      <vt:lpstr>Etiology: type I</vt:lpstr>
      <vt:lpstr>Etiology: type II</vt:lpstr>
      <vt:lpstr>Etiology: type II</vt:lpstr>
      <vt:lpstr>Etiology: type II</vt:lpstr>
      <vt:lpstr>Complications</vt:lpstr>
      <vt:lpstr>Complications</vt:lpstr>
      <vt:lpstr>Complications</vt:lpstr>
      <vt:lpstr>Complications</vt:lpstr>
      <vt:lpstr>Clinical Finding;</vt:lpstr>
      <vt:lpstr>Clinical Finding;</vt:lpstr>
      <vt:lpstr>Clinical Finding;</vt:lpstr>
      <vt:lpstr>Clinical Finding;</vt:lpstr>
      <vt:lpstr>Investigations</vt:lpstr>
      <vt:lpstr>Investigations</vt:lpstr>
      <vt:lpstr>how to check blood pressure &amp;measurement strategies </vt:lpstr>
      <vt:lpstr>how to check blood pressure &amp;measurement strategies </vt:lpstr>
      <vt:lpstr>Management;</vt:lpstr>
      <vt:lpstr>Hypertensive emergencies</vt:lpstr>
      <vt:lpstr>Hypertensive urgencies</vt:lpstr>
      <vt:lpstr>الشريحة 27</vt:lpstr>
      <vt:lpstr>الشريحة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TAKING AND EXAMINING THE GERIATRIC PATIENT</dc:title>
  <dc:creator>ahmed</dc:creator>
  <cp:lastModifiedBy>SONY</cp:lastModifiedBy>
  <cp:revision>28</cp:revision>
  <dcterms:created xsi:type="dcterms:W3CDTF">2013-09-04T20:55:37Z</dcterms:created>
  <dcterms:modified xsi:type="dcterms:W3CDTF">2014-10-29T18:20:45Z</dcterms:modified>
</cp:coreProperties>
</file>