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75204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176814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25588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279095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26338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7B7E757-FA5A-498D-B140-9B558690C7AA}" type="datetimeFigureOut">
              <a:rPr lang="ar-SA" smtClean="0"/>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140328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7B7E757-FA5A-498D-B140-9B558690C7AA}" type="datetimeFigureOut">
              <a:rPr lang="ar-SA" smtClean="0"/>
              <a:t>12/05/36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319211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7B7E757-FA5A-498D-B140-9B558690C7AA}" type="datetimeFigureOut">
              <a:rPr lang="ar-SA" smtClean="0"/>
              <a:t>12/05/36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264126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B7E757-FA5A-498D-B140-9B558690C7AA}" type="datetimeFigureOut">
              <a:rPr lang="ar-SA" smtClean="0"/>
              <a:t>12/05/36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68403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B7E757-FA5A-498D-B140-9B558690C7AA}" type="datetimeFigureOut">
              <a:rPr lang="ar-SA" smtClean="0"/>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423235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B7E757-FA5A-498D-B140-9B558690C7AA}" type="datetimeFigureOut">
              <a:rPr lang="ar-SA" smtClean="0"/>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1CE5D38-2E98-4FF4-A455-BB3C2E113B81}" type="slidenum">
              <a:rPr lang="ar-SA" smtClean="0"/>
              <a:t>‹#›</a:t>
            </a:fld>
            <a:endParaRPr lang="ar-SA"/>
          </a:p>
        </p:txBody>
      </p:sp>
    </p:spTree>
    <p:extLst>
      <p:ext uri="{BB962C8B-B14F-4D97-AF65-F5344CB8AC3E}">
        <p14:creationId xmlns:p14="http://schemas.microsoft.com/office/powerpoint/2010/main" val="326795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B7E757-FA5A-498D-B140-9B558690C7AA}" type="datetimeFigureOut">
              <a:rPr lang="ar-SA" smtClean="0"/>
              <a:t>12/05/36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CE5D38-2E98-4FF4-A455-BB3C2E113B81}" type="slidenum">
              <a:rPr lang="ar-SA" smtClean="0"/>
              <a:t>‹#›</a:t>
            </a:fld>
            <a:endParaRPr lang="ar-SA"/>
          </a:p>
        </p:txBody>
      </p:sp>
    </p:spTree>
    <p:extLst>
      <p:ext uri="{BB962C8B-B14F-4D97-AF65-F5344CB8AC3E}">
        <p14:creationId xmlns:p14="http://schemas.microsoft.com/office/powerpoint/2010/main" val="337511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8278688" cy="1656183"/>
          </a:xfrm>
        </p:spPr>
        <p:txBody>
          <a:bodyPr>
            <a:normAutofit fontScale="90000"/>
          </a:bodyPr>
          <a:lstStyle/>
          <a:p>
            <a:r>
              <a:rPr lang="ar-SA" dirty="0" smtClean="0"/>
              <a:t>                                                                                     </a:t>
            </a:r>
            <a:br>
              <a:rPr lang="ar-SA" dirty="0" smtClean="0"/>
            </a:br>
            <a:r>
              <a:rPr lang="ar-SA" dirty="0"/>
              <a:t/>
            </a:r>
            <a:br>
              <a:rPr lang="ar-SA" dirty="0"/>
            </a:br>
            <a:r>
              <a:rPr lang="ar-SA" dirty="0" smtClean="0"/>
              <a:t>استراتيجيات تدريس اللغة الإنجليزية  </a:t>
            </a:r>
            <a:br>
              <a:rPr lang="ar-SA" dirty="0" smtClean="0"/>
            </a:br>
            <a:r>
              <a:rPr lang="ar-SA" b="1" i="0" dirty="0" smtClean="0">
                <a:solidFill>
                  <a:srgbClr val="FF0000"/>
                </a:solidFill>
                <a:effectLst/>
                <a:latin typeface="tahoma"/>
              </a:rPr>
              <a:t> </a:t>
            </a:r>
            <a:r>
              <a:rPr lang="en-US" b="0" i="0" u="sng" dirty="0" smtClean="0">
                <a:solidFill>
                  <a:srgbClr val="0000D5"/>
                </a:solidFill>
                <a:effectLst/>
                <a:latin typeface="tahoma"/>
              </a:rPr>
              <a:t>English Language</a:t>
            </a:r>
            <a:r>
              <a:rPr lang="en-US" b="1" i="0" dirty="0" smtClean="0">
                <a:solidFill>
                  <a:srgbClr val="FF0000"/>
                </a:solidFill>
                <a:effectLst/>
                <a:latin typeface="tahoma"/>
              </a:rPr>
              <a:t> Teaching</a:t>
            </a:r>
            <a:r>
              <a:rPr lang="en-US" b="0" i="0" dirty="0" smtClean="0">
                <a:solidFill>
                  <a:srgbClr val="2E2E2E"/>
                </a:solidFill>
                <a:effectLst/>
                <a:latin typeface="Tahoma"/>
              </a:rPr>
              <a:t/>
            </a:r>
            <a:br>
              <a:rPr lang="en-US" b="0" i="0" dirty="0" smtClean="0">
                <a:solidFill>
                  <a:srgbClr val="2E2E2E"/>
                </a:solidFill>
                <a:effectLst/>
                <a:latin typeface="Tahoma"/>
              </a:rPr>
            </a:br>
            <a:r>
              <a:rPr lang="en-US" b="0" i="0" dirty="0" smtClean="0">
                <a:solidFill>
                  <a:srgbClr val="2E2E2E"/>
                </a:solidFill>
                <a:effectLst/>
                <a:latin typeface="tahoma"/>
              </a:rPr>
              <a:t> </a:t>
            </a:r>
            <a:r>
              <a:rPr lang="en-US" b="0" i="0" dirty="0" smtClean="0">
                <a:solidFill>
                  <a:srgbClr val="2E2E2E"/>
                </a:solidFill>
                <a:effectLst/>
                <a:latin typeface="Tahoma"/>
              </a:rPr>
              <a:t/>
            </a:r>
            <a:br>
              <a:rPr lang="en-US" b="0" i="0" dirty="0" smtClean="0">
                <a:solidFill>
                  <a:srgbClr val="2E2E2E"/>
                </a:solidFill>
                <a:effectLst/>
                <a:latin typeface="Tahoma"/>
              </a:rPr>
            </a:br>
            <a:endParaRPr lang="ar-SA" dirty="0"/>
          </a:p>
        </p:txBody>
      </p:sp>
      <p:sp>
        <p:nvSpPr>
          <p:cNvPr id="3" name="عنوان فرعي 2"/>
          <p:cNvSpPr>
            <a:spLocks noGrp="1"/>
          </p:cNvSpPr>
          <p:nvPr>
            <p:ph type="subTitle" idx="1"/>
          </p:nvPr>
        </p:nvSpPr>
        <p:spPr>
          <a:xfrm>
            <a:off x="251520" y="2276872"/>
            <a:ext cx="8496944" cy="4032448"/>
          </a:xfrm>
        </p:spPr>
        <p:txBody>
          <a:bodyPr>
            <a:normAutofit fontScale="77500" lnSpcReduction="20000"/>
          </a:bodyPr>
          <a:lstStyle/>
          <a:p>
            <a:pPr algn="r"/>
            <a:r>
              <a:rPr lang="ar-SA" b="1" i="0" dirty="0" smtClean="0">
                <a:solidFill>
                  <a:srgbClr val="FF6600"/>
                </a:solidFill>
                <a:effectLst/>
                <a:latin typeface="tahoma"/>
              </a:rPr>
              <a:t>مراحل تعلم اللغة: وفقا لما يمر به الإنسان حتى يتعلم اللغة الأم؛</a:t>
            </a:r>
            <a:endParaRPr lang="ar-SA" b="0" i="0" dirty="0" smtClean="0">
              <a:solidFill>
                <a:srgbClr val="2E2E2E"/>
              </a:solidFill>
              <a:effectLst/>
              <a:latin typeface="Tahoma"/>
            </a:endParaRPr>
          </a:p>
          <a:p>
            <a:pPr algn="r"/>
            <a:r>
              <a:rPr lang="ar-SA" b="0" i="0" dirty="0" smtClean="0">
                <a:solidFill>
                  <a:srgbClr val="2E2E2E"/>
                </a:solidFill>
                <a:effectLst/>
                <a:latin typeface="tahoma"/>
              </a:rPr>
              <a:t>أولاً؛ الاستماع + التحدث،                      ثانياً؛ الكتابة +القراءة.</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مستويات تعلم اللغة الإنجليزية </a:t>
            </a:r>
            <a:r>
              <a:rPr lang="en-US" b="0" i="0" dirty="0" smtClean="0">
                <a:solidFill>
                  <a:srgbClr val="2E2E2E"/>
                </a:solidFill>
                <a:effectLst/>
                <a:latin typeface="tahoma"/>
              </a:rPr>
              <a:t>General language courses: </a:t>
            </a:r>
            <a:endParaRPr lang="ar-SA" b="0" i="0" dirty="0" smtClean="0">
              <a:solidFill>
                <a:srgbClr val="2E2E2E"/>
              </a:solidFill>
              <a:effectLst/>
              <a:latin typeface="tahoma"/>
            </a:endParaRPr>
          </a:p>
          <a:p>
            <a:pPr algn="r"/>
            <a:r>
              <a:rPr lang="ar-SA" b="0" i="0" dirty="0" smtClean="0">
                <a:solidFill>
                  <a:srgbClr val="2E2E2E"/>
                </a:solidFill>
                <a:effectLst/>
                <a:latin typeface="tahoma"/>
              </a:rPr>
              <a:t>اللغة الإنجليزية العامة </a:t>
            </a:r>
            <a:r>
              <a:rPr lang="en-US" b="0" i="0" u="sng" dirty="0" smtClean="0">
                <a:solidFill>
                  <a:srgbClr val="0000D5"/>
                </a:solidFill>
                <a:effectLst/>
                <a:latin typeface="tahoma"/>
              </a:rPr>
              <a:t>General English</a:t>
            </a:r>
            <a:endParaRPr lang="en-US" dirty="0">
              <a:solidFill>
                <a:srgbClr val="2E2E2E"/>
              </a:solidFill>
              <a:latin typeface="tahoma"/>
            </a:endParaRPr>
          </a:p>
          <a:p>
            <a:pPr algn="r"/>
            <a:r>
              <a:rPr lang="ar-SA" b="0" i="0" dirty="0" smtClean="0">
                <a:solidFill>
                  <a:srgbClr val="2E2E2E"/>
                </a:solidFill>
                <a:effectLst/>
                <a:latin typeface="tahoma"/>
              </a:rPr>
              <a:t>اللغة الانجليزية الأكاديمية .</a:t>
            </a:r>
            <a:r>
              <a:rPr lang="en-US" b="0" i="0" u="sng" dirty="0" smtClean="0">
                <a:solidFill>
                  <a:srgbClr val="0000D5"/>
                </a:solidFill>
                <a:effectLst/>
                <a:latin typeface="tahoma"/>
              </a:rPr>
              <a:t>Academic English</a:t>
            </a:r>
            <a:endParaRPr lang="en-US" b="0" i="0" dirty="0" smtClean="0">
              <a:solidFill>
                <a:srgbClr val="2E2E2E"/>
              </a:solidFill>
              <a:effectLst/>
              <a:latin typeface="Tahoma"/>
            </a:endParaRPr>
          </a:p>
          <a:p>
            <a:pPr algn="r"/>
            <a:r>
              <a:rPr lang="ar-SA" b="1" i="0" dirty="0" smtClean="0">
                <a:solidFill>
                  <a:srgbClr val="FF6600"/>
                </a:solidFill>
                <a:effectLst/>
                <a:latin typeface="tahoma"/>
              </a:rPr>
              <a:t>أولاً؛ اللغة الإنجليزية العامة :</a:t>
            </a:r>
            <a:r>
              <a:rPr lang="en-US" b="1" i="0" dirty="0" smtClean="0">
                <a:solidFill>
                  <a:srgbClr val="FF6600"/>
                </a:solidFill>
                <a:effectLst/>
                <a:latin typeface="tahoma"/>
              </a:rPr>
              <a:t>General English </a:t>
            </a:r>
            <a:r>
              <a:rPr lang="en-US" b="0" i="0" dirty="0" smtClean="0">
                <a:solidFill>
                  <a:srgbClr val="2E2E2E"/>
                </a:solidFill>
                <a:effectLst/>
                <a:latin typeface="Tahoma"/>
              </a:rPr>
              <a:t/>
            </a:r>
            <a:br>
              <a:rPr lang="en-US" b="0" i="0" dirty="0" smtClean="0">
                <a:solidFill>
                  <a:srgbClr val="2E2E2E"/>
                </a:solidFill>
                <a:effectLst/>
                <a:latin typeface="Tahoma"/>
              </a:rPr>
            </a:br>
            <a:r>
              <a:rPr lang="ar-SA" b="0" i="0" dirty="0" smtClean="0">
                <a:solidFill>
                  <a:srgbClr val="2E2E2E"/>
                </a:solidFill>
                <a:effectLst/>
                <a:latin typeface="tahoma"/>
              </a:rPr>
              <a:t>اللغة الإنجليزية العامة تركز على تطوير اللغة والمهارات اللازمة للاتصال اليومي الفعال؛ من حيث بناء الثروة اللغوية و تطوير مهارات: القراءة و الكتابة، الاستماع و التحدث، عبر مجموعة واسعة من أساليب التدريس، و حالات مختلفة من السياقات التفاعلية؛ مواقف أسرية، داخل المدرسة، المستشفى، المتجر...الخ، على مراحل ومستويات كالتالي: </a:t>
            </a:r>
            <a:endParaRPr lang="ar-SA" b="0" i="0" dirty="0" smtClean="0">
              <a:solidFill>
                <a:srgbClr val="2E2E2E"/>
              </a:solidFill>
              <a:effectLst/>
              <a:latin typeface="Tahoma"/>
            </a:endParaRPr>
          </a:p>
          <a:p>
            <a:endParaRPr lang="ar-SA" dirty="0"/>
          </a:p>
        </p:txBody>
      </p:sp>
    </p:spTree>
    <p:extLst>
      <p:ext uri="{BB962C8B-B14F-4D97-AF65-F5344CB8AC3E}">
        <p14:creationId xmlns:p14="http://schemas.microsoft.com/office/powerpoint/2010/main" val="300648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الانغماس في اللغة :</a:t>
            </a:r>
            <a:r>
              <a:rPr lang="en-US" b="0" i="0" u="sng" dirty="0" smtClean="0">
                <a:solidFill>
                  <a:srgbClr val="0000D5"/>
                </a:solidFill>
                <a:effectLst/>
                <a:latin typeface="tahoma"/>
              </a:rPr>
              <a:t>Language immersion</a:t>
            </a:r>
            <a:r>
              <a:rPr lang="en-US" b="1" i="0" dirty="0" smtClean="0">
                <a:solidFill>
                  <a:srgbClr val="0000FF"/>
                </a:solidFill>
                <a:effectLst/>
                <a:latin typeface="tahoma"/>
              </a:rPr>
              <a:t> </a:t>
            </a:r>
            <a:endParaRPr lang="ar-SA" dirty="0"/>
          </a:p>
        </p:txBody>
      </p:sp>
      <p:sp>
        <p:nvSpPr>
          <p:cNvPr id="3" name="عنصر نائب للمحتوى 2"/>
          <p:cNvSpPr>
            <a:spLocks noGrp="1"/>
          </p:cNvSpPr>
          <p:nvPr>
            <p:ph idx="1"/>
          </p:nvPr>
        </p:nvSpPr>
        <p:spPr/>
        <p:txBody>
          <a:bodyPr/>
          <a:lstStyle/>
          <a:p>
            <a:r>
              <a:rPr lang="en-US" dirty="0" smtClean="0"/>
              <a:t/>
            </a:r>
            <a:br>
              <a:rPr lang="en-US" dirty="0" smtClean="0"/>
            </a:br>
            <a:r>
              <a:rPr lang="ar-SA" b="0" i="0" dirty="0" smtClean="0">
                <a:solidFill>
                  <a:srgbClr val="2E2E2E"/>
                </a:solidFill>
                <a:effectLst/>
                <a:latin typeface="tahoma"/>
              </a:rPr>
              <a:t>هذا النهج يرى : أن يتواجد  الطلاب في موقف  يجب فيه أن يستخدم لغة أجنبية، بخبرة سابقة أو بدونها، و هو أشبه بالمدخل الطبيعي  لتعلم اللغة ، ويترتب عليه خلق طلاقة في التحدث ، ولكن تنقصه الدقة في الاستخدام. </a:t>
            </a:r>
            <a:r>
              <a:rPr lang="ar-SA" dirty="0" smtClean="0"/>
              <a:t/>
            </a:r>
            <a:br>
              <a:rPr lang="ar-SA" dirty="0" smtClean="0"/>
            </a:br>
            <a:endParaRPr lang="ar-SA" dirty="0"/>
          </a:p>
        </p:txBody>
      </p:sp>
    </p:spTree>
    <p:extLst>
      <p:ext uri="{BB962C8B-B14F-4D97-AF65-F5344CB8AC3E}">
        <p14:creationId xmlns:p14="http://schemas.microsoft.com/office/powerpoint/2010/main" val="77074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الممارسة الموجهة </a:t>
            </a:r>
            <a:r>
              <a:rPr lang="en-US" b="1" i="0" dirty="0" smtClean="0">
                <a:solidFill>
                  <a:srgbClr val="0000FF"/>
                </a:solidFill>
                <a:effectLst/>
                <a:latin typeface="tahoma"/>
              </a:rPr>
              <a:t>Directed practice:</a:t>
            </a:r>
            <a:endParaRPr lang="ar-SA" dirty="0"/>
          </a:p>
        </p:txBody>
      </p:sp>
      <p:sp>
        <p:nvSpPr>
          <p:cNvPr id="3" name="عنصر نائب للمحتوى 2"/>
          <p:cNvSpPr>
            <a:spLocks noGrp="1"/>
          </p:cNvSpPr>
          <p:nvPr>
            <p:ph idx="1"/>
          </p:nvPr>
        </p:nvSpPr>
        <p:spPr/>
        <p:txBody>
          <a:bodyPr/>
          <a:lstStyle/>
          <a:p>
            <a:r>
              <a:rPr lang="en-US" dirty="0" smtClean="0"/>
              <a:t/>
            </a:r>
            <a:br>
              <a:rPr lang="en-US" dirty="0" smtClean="0"/>
            </a:br>
            <a:r>
              <a:rPr lang="ar-SA" b="0" i="0" dirty="0" smtClean="0">
                <a:solidFill>
                  <a:srgbClr val="2E2E2E"/>
                </a:solidFill>
                <a:effectLst/>
                <a:latin typeface="tahoma"/>
              </a:rPr>
              <a:t>أسلوب يعتمد على التكرارية لعبارات محددة،  وتستخدم هذه الطريقة في الدورات الدبلوماسية الأمريكية،  حيث يستخدم: "كتاب تفسير العبارات الشائعة للغة </a:t>
            </a:r>
            <a:r>
              <a:rPr lang="en-US" b="0" i="0" dirty="0" smtClean="0">
                <a:solidFill>
                  <a:srgbClr val="2E2E2E"/>
                </a:solidFill>
                <a:effectLst/>
                <a:latin typeface="tahoma"/>
              </a:rPr>
              <a:t>Phrasebook-type knowledge of the "language، </a:t>
            </a:r>
            <a:r>
              <a:rPr lang="ar-SA" b="0" i="0" dirty="0" smtClean="0">
                <a:solidFill>
                  <a:srgbClr val="2E2E2E"/>
                </a:solidFill>
                <a:effectLst/>
                <a:latin typeface="tahoma"/>
              </a:rPr>
              <a:t>فيتعلم الدارس العبارات بدقة، ولكنه مع ذلك، يفتقد مهارة التحدث السليمة.</a:t>
            </a:r>
            <a:endParaRPr lang="ar-SA" dirty="0"/>
          </a:p>
        </p:txBody>
      </p:sp>
    </p:spTree>
    <p:extLst>
      <p:ext uri="{BB962C8B-B14F-4D97-AF65-F5344CB8AC3E}">
        <p14:creationId xmlns:p14="http://schemas.microsoft.com/office/powerpoint/2010/main" val="349978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0" dirty="0" smtClean="0">
                <a:solidFill>
                  <a:srgbClr val="0000FF"/>
                </a:solidFill>
                <a:effectLst/>
                <a:latin typeface="tahoma"/>
              </a:rPr>
              <a:t>استراتيجيات لنجاح تعليم اللغة: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i="0" dirty="0" smtClean="0">
                <a:solidFill>
                  <a:srgbClr val="0000FF"/>
                </a:solidFill>
                <a:effectLst/>
                <a:latin typeface="tahoma"/>
              </a:rPr>
              <a:t> </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1-    ارتفاع دافعية المتعلم مع تفاعلية المعلم</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2-    تكرار الممارسة </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3-    إتاحة مصادر تعلم سمعية و بصرية متنوعة و ممتعة</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4-    التفكير و صياغة الأفكار باللغة الإنجليزية</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5-    التدريب على إجادة استخدام قاموس شامل يشرح المعاني     و مخارج الحروف</a:t>
            </a:r>
            <a:r>
              <a:rPr lang="ar-SA" b="0" i="0" dirty="0" smtClean="0">
                <a:solidFill>
                  <a:srgbClr val="2E2E2E"/>
                </a:solidFill>
                <a:effectLst/>
                <a:latin typeface="Tahoma"/>
              </a:rPr>
              <a:t/>
            </a:r>
            <a:br>
              <a:rPr lang="ar-SA" b="0" i="0" dirty="0" smtClean="0">
                <a:solidFill>
                  <a:srgbClr val="2E2E2E"/>
                </a:solidFill>
                <a:effectLst/>
                <a:latin typeface="Tahoma"/>
              </a:rPr>
            </a:br>
            <a:r>
              <a:rPr lang="ar-SA" b="0" i="0" dirty="0" smtClean="0">
                <a:solidFill>
                  <a:srgbClr val="2E2E2E"/>
                </a:solidFill>
                <a:effectLst/>
                <a:latin typeface="tahoma"/>
              </a:rPr>
              <a:t>6-    القياس المرحلي للمستوى عن طريق امتحانات تقييم لاستكشاف عناصر الضعف </a:t>
            </a:r>
            <a:r>
              <a:rPr lang="ar-SA" b="0" i="0" smtClean="0">
                <a:solidFill>
                  <a:srgbClr val="2E2E2E"/>
                </a:solidFill>
                <a:effectLst/>
                <a:latin typeface="tahoma"/>
              </a:rPr>
              <a:t>و علاجها</a:t>
            </a:r>
            <a:r>
              <a:rPr lang="ar-SA" b="0" i="0" dirty="0" smtClean="0">
                <a:solidFill>
                  <a:srgbClr val="2E2E2E"/>
                </a:solidFill>
                <a:effectLst/>
                <a:latin typeface="tahoma"/>
              </a:rPr>
              <a:t> </a:t>
            </a:r>
            <a:endParaRPr lang="ar-SA" b="0" i="0" dirty="0" smtClean="0">
              <a:solidFill>
                <a:srgbClr val="2E2E2E"/>
              </a:solidFill>
              <a:effectLst/>
              <a:latin typeface="Tahoma"/>
            </a:endParaRPr>
          </a:p>
          <a:p>
            <a:endParaRPr lang="ar-SA" dirty="0"/>
          </a:p>
        </p:txBody>
      </p:sp>
    </p:spTree>
    <p:extLst>
      <p:ext uri="{BB962C8B-B14F-4D97-AF65-F5344CB8AC3E}">
        <p14:creationId xmlns:p14="http://schemas.microsoft.com/office/powerpoint/2010/main" val="407116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دراسة وتعلم اللغة الانجليزية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0" i="0" dirty="0" smtClean="0">
                <a:solidFill>
                  <a:srgbClr val="2E2E2E"/>
                </a:solidFill>
                <a:effectLst/>
                <a:latin typeface="tahoma"/>
              </a:rPr>
              <a:t>المستوى ما قبل التأسيس </a:t>
            </a:r>
            <a:r>
              <a:rPr lang="en-US" b="0" i="0" dirty="0" smtClean="0">
                <a:solidFill>
                  <a:srgbClr val="2E2E2E"/>
                </a:solidFill>
                <a:effectLst/>
                <a:latin typeface="tahoma"/>
              </a:rPr>
              <a:t>Pre-Elementary؛</a:t>
            </a:r>
            <a:r>
              <a:rPr lang="en-US" dirty="0" smtClean="0"/>
              <a:t/>
            </a:r>
            <a:br>
              <a:rPr lang="en-US" dirty="0" smtClean="0"/>
            </a:br>
            <a:r>
              <a:rPr lang="ar-SA" b="0" i="0" dirty="0" smtClean="0">
                <a:solidFill>
                  <a:srgbClr val="2E2E2E"/>
                </a:solidFill>
                <a:effectLst/>
                <a:latin typeface="tahoma"/>
              </a:rPr>
              <a:t>المستوى التأسيسي </a:t>
            </a:r>
            <a:r>
              <a:rPr lang="en-US" b="0" i="0" dirty="0" smtClean="0">
                <a:solidFill>
                  <a:srgbClr val="2E2E2E"/>
                </a:solidFill>
                <a:effectLst/>
                <a:latin typeface="tahoma"/>
              </a:rPr>
              <a:t>Elementary ؛ </a:t>
            </a:r>
            <a:r>
              <a:rPr lang="en-US" dirty="0" smtClean="0"/>
              <a:t/>
            </a:r>
            <a:br>
              <a:rPr lang="en-US" dirty="0" smtClean="0"/>
            </a:br>
            <a:r>
              <a:rPr lang="ar-SA" b="0" i="0" dirty="0" smtClean="0">
                <a:solidFill>
                  <a:srgbClr val="2E2E2E"/>
                </a:solidFill>
                <a:effectLst/>
                <a:latin typeface="tahoma"/>
              </a:rPr>
              <a:t>المستوى ما قبل المتوسط </a:t>
            </a:r>
            <a:r>
              <a:rPr lang="en-US" b="0" i="0" dirty="0" smtClean="0">
                <a:solidFill>
                  <a:srgbClr val="2E2E2E"/>
                </a:solidFill>
                <a:effectLst/>
                <a:latin typeface="tahoma"/>
              </a:rPr>
              <a:t>Pre-Intermediate؛</a:t>
            </a:r>
            <a:r>
              <a:rPr lang="en-US" dirty="0" smtClean="0"/>
              <a:t/>
            </a:r>
            <a:br>
              <a:rPr lang="en-US" dirty="0" smtClean="0"/>
            </a:br>
            <a:r>
              <a:rPr lang="ar-SA" b="0" i="0" dirty="0" smtClean="0">
                <a:solidFill>
                  <a:srgbClr val="2E2E2E"/>
                </a:solidFill>
                <a:effectLst/>
                <a:latin typeface="tahoma"/>
              </a:rPr>
              <a:t>المستوى المتوسط </a:t>
            </a:r>
            <a:r>
              <a:rPr lang="en-US" b="0" i="0" dirty="0" smtClean="0">
                <a:solidFill>
                  <a:srgbClr val="2E2E2E"/>
                </a:solidFill>
                <a:effectLst/>
                <a:latin typeface="tahoma"/>
              </a:rPr>
              <a:t>Intermediate؛</a:t>
            </a:r>
            <a:r>
              <a:rPr lang="en-US" dirty="0" smtClean="0"/>
              <a:t/>
            </a:r>
            <a:br>
              <a:rPr lang="en-US" dirty="0" smtClean="0"/>
            </a:br>
            <a:r>
              <a:rPr lang="ar-SA" b="0" i="0" dirty="0" smtClean="0">
                <a:solidFill>
                  <a:srgbClr val="2E2E2E"/>
                </a:solidFill>
                <a:effectLst/>
                <a:latin typeface="tahoma"/>
              </a:rPr>
              <a:t>المستوى المتقدم من المرحلة المتوسطة </a:t>
            </a:r>
            <a:r>
              <a:rPr lang="en-US" b="0" i="0" dirty="0" smtClean="0">
                <a:solidFill>
                  <a:srgbClr val="2E2E2E"/>
                </a:solidFill>
                <a:effectLst/>
                <a:latin typeface="tahoma"/>
              </a:rPr>
              <a:t>Upper intermediate ؛</a:t>
            </a:r>
            <a:r>
              <a:rPr lang="en-US" dirty="0" smtClean="0"/>
              <a:t/>
            </a:r>
            <a:br>
              <a:rPr lang="en-US" dirty="0" smtClean="0"/>
            </a:br>
            <a:r>
              <a:rPr lang="ar-SA" b="0" i="0" dirty="0" smtClean="0">
                <a:solidFill>
                  <a:srgbClr val="2E2E2E"/>
                </a:solidFill>
                <a:effectLst/>
                <a:latin typeface="tahoma"/>
              </a:rPr>
              <a:t>المستوى قبل المتقدم </a:t>
            </a:r>
            <a:r>
              <a:rPr lang="en-US" b="0" i="0" dirty="0" smtClean="0">
                <a:solidFill>
                  <a:srgbClr val="2E2E2E"/>
                </a:solidFill>
                <a:effectLst/>
                <a:latin typeface="tahoma"/>
              </a:rPr>
              <a:t>Pre-Advanced؛</a:t>
            </a:r>
            <a:r>
              <a:rPr lang="en-US" dirty="0" smtClean="0"/>
              <a:t/>
            </a:r>
            <a:br>
              <a:rPr lang="en-US" dirty="0" smtClean="0"/>
            </a:br>
            <a:r>
              <a:rPr lang="ar-SA" b="0" i="0" dirty="0" smtClean="0">
                <a:solidFill>
                  <a:srgbClr val="2E2E2E"/>
                </a:solidFill>
                <a:effectLst/>
                <a:latin typeface="tahoma"/>
              </a:rPr>
              <a:t>المستوى المتقدم </a:t>
            </a:r>
            <a:r>
              <a:rPr lang="en-US" b="0" i="0" dirty="0" smtClean="0">
                <a:solidFill>
                  <a:srgbClr val="2E2E2E"/>
                </a:solidFill>
                <a:effectLst/>
                <a:latin typeface="tahoma"/>
              </a:rPr>
              <a:t>Advanced؛</a:t>
            </a:r>
            <a:r>
              <a:rPr lang="en-US" dirty="0" smtClean="0"/>
              <a:t/>
            </a:r>
            <a:br>
              <a:rPr lang="en-US" dirty="0" smtClean="0"/>
            </a:br>
            <a:r>
              <a:rPr lang="ar-SA" b="0" i="0" dirty="0" smtClean="0">
                <a:solidFill>
                  <a:srgbClr val="2E2E2E"/>
                </a:solidFill>
                <a:effectLst/>
                <a:latin typeface="tahoma"/>
              </a:rPr>
              <a:t>و يتم تقسيم كل مستوى إلى أربع مراحل تعليمية، بأهداف إجرائية محددة لدعم </a:t>
            </a:r>
            <a:r>
              <a:rPr lang="ar-SA" b="0" i="0" dirty="0" err="1" smtClean="0">
                <a:solidFill>
                  <a:srgbClr val="2E2E2E"/>
                </a:solidFill>
                <a:effectLst/>
                <a:latin typeface="tahoma"/>
              </a:rPr>
              <a:t>ماسبق</a:t>
            </a:r>
            <a:r>
              <a:rPr lang="ar-SA" b="0" i="0" dirty="0" smtClean="0">
                <a:solidFill>
                  <a:srgbClr val="2E2E2E"/>
                </a:solidFill>
                <a:effectLst/>
                <a:latin typeface="tahoma"/>
              </a:rPr>
              <a:t> تعلمه مع إضافة كل ما هو جديد.</a:t>
            </a:r>
            <a:endParaRPr lang="ar-SA" dirty="0"/>
          </a:p>
        </p:txBody>
      </p:sp>
    </p:spTree>
    <p:extLst>
      <p:ext uri="{BB962C8B-B14F-4D97-AF65-F5344CB8AC3E}">
        <p14:creationId xmlns:p14="http://schemas.microsoft.com/office/powerpoint/2010/main" val="182665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0" dirty="0" smtClean="0">
                <a:solidFill>
                  <a:srgbClr val="0000FF"/>
                </a:solidFill>
                <a:effectLst/>
                <a:latin typeface="tahoma"/>
              </a:rPr>
              <a:t>المحادثة: </a:t>
            </a:r>
            <a:r>
              <a:rPr lang="en-US" b="1" i="0" dirty="0" smtClean="0">
                <a:solidFill>
                  <a:srgbClr val="0000FF"/>
                </a:solidFill>
                <a:effectLst/>
                <a:latin typeface="tahoma"/>
              </a:rPr>
              <a:t>Conversation  </a:t>
            </a:r>
            <a:endParaRPr lang="ar-SA" dirty="0"/>
          </a:p>
        </p:txBody>
      </p:sp>
      <p:sp>
        <p:nvSpPr>
          <p:cNvPr id="3" name="عنصر نائب للمحتوى 2"/>
          <p:cNvSpPr>
            <a:spLocks noGrp="1"/>
          </p:cNvSpPr>
          <p:nvPr>
            <p:ph idx="1"/>
          </p:nvPr>
        </p:nvSpPr>
        <p:spPr/>
        <p:txBody>
          <a:bodyPr>
            <a:normAutofit fontScale="92500" lnSpcReduction="10000"/>
          </a:bodyPr>
          <a:lstStyle/>
          <a:p>
            <a:r>
              <a:rPr lang="en-US" dirty="0" smtClean="0"/>
              <a:t/>
            </a:r>
            <a:br>
              <a:rPr lang="en-US" dirty="0" smtClean="0"/>
            </a:br>
            <a:r>
              <a:rPr lang="ar-SA" b="0" i="0" dirty="0" smtClean="0">
                <a:solidFill>
                  <a:srgbClr val="2E2E2E"/>
                </a:solidFill>
                <a:effectLst/>
                <a:latin typeface="tahoma"/>
              </a:rPr>
              <a:t>عبارة عن ممارسة محادثات  قصيرة ترتبط بمستوى التعلم العام للغة الإنجليزية بهدف تحسين الثقة في مهارات الحديث.</a:t>
            </a:r>
            <a:r>
              <a:rPr lang="ar-SA" dirty="0" smtClean="0"/>
              <a:t/>
            </a:r>
            <a:br>
              <a:rPr lang="ar-SA" dirty="0" smtClean="0"/>
            </a:br>
            <a:r>
              <a:rPr lang="ar-SA" b="0" i="0" dirty="0" smtClean="0">
                <a:solidFill>
                  <a:srgbClr val="2E2E2E"/>
                </a:solidFill>
                <a:effectLst/>
                <a:latin typeface="tahoma"/>
              </a:rPr>
              <a:t>ويبدأ تقديمها في النطاقات المتقدمة من تعلم اللغة الإنجليزية العامة </a:t>
            </a:r>
            <a:r>
              <a:rPr lang="en-US" b="0" i="0" dirty="0" smtClean="0">
                <a:solidFill>
                  <a:srgbClr val="2E2E2E"/>
                </a:solidFill>
                <a:effectLst/>
                <a:latin typeface="tahoma"/>
              </a:rPr>
              <a:t>General English؛ </a:t>
            </a:r>
            <a:r>
              <a:rPr lang="ar-SA" b="0" i="0" dirty="0" smtClean="0">
                <a:solidFill>
                  <a:srgbClr val="2E2E2E"/>
                </a:solidFill>
                <a:effectLst/>
                <a:latin typeface="tahoma"/>
              </a:rPr>
              <a:t>من المستوى المتوسط  </a:t>
            </a:r>
            <a:r>
              <a:rPr lang="en-US" b="0" i="0" dirty="0" smtClean="0">
                <a:solidFill>
                  <a:srgbClr val="2E2E2E"/>
                </a:solidFill>
                <a:effectLst/>
                <a:latin typeface="tahoma"/>
              </a:rPr>
              <a:t>Intermediate </a:t>
            </a:r>
            <a:r>
              <a:rPr lang="ar-SA" b="0" i="0" dirty="0" smtClean="0">
                <a:solidFill>
                  <a:srgbClr val="2E2E2E"/>
                </a:solidFill>
                <a:effectLst/>
                <a:latin typeface="tahoma"/>
              </a:rPr>
              <a:t>إلى المستوى قبل المتقدم </a:t>
            </a:r>
            <a:r>
              <a:rPr lang="en-US" b="0" i="0" dirty="0" smtClean="0">
                <a:solidFill>
                  <a:srgbClr val="2E2E2E"/>
                </a:solidFill>
                <a:effectLst/>
                <a:latin typeface="tahoma"/>
              </a:rPr>
              <a:t>Pre-Advanced </a:t>
            </a:r>
            <a:r>
              <a:rPr lang="ar-SA" b="0" i="0" dirty="0" smtClean="0">
                <a:solidFill>
                  <a:srgbClr val="2E2E2E"/>
                </a:solidFill>
                <a:effectLst/>
                <a:latin typeface="tahoma"/>
              </a:rPr>
              <a:t>  و تدعم دورات المحادثة استكمال برنامج اللغة الإنجليزية العامة من خلال توفير الدروس التي تقوم بالتركيز على مهارات الاتصال الشفوي بشكل خاص. </a:t>
            </a:r>
            <a:r>
              <a:rPr lang="ar-SA" dirty="0" smtClean="0"/>
              <a:t/>
            </a:r>
            <a:br>
              <a:rPr lang="ar-SA" dirty="0" smtClean="0"/>
            </a:br>
            <a:endParaRPr lang="ar-SA" dirty="0"/>
          </a:p>
        </p:txBody>
      </p:sp>
    </p:spTree>
    <p:extLst>
      <p:ext uri="{BB962C8B-B14F-4D97-AF65-F5344CB8AC3E}">
        <p14:creationId xmlns:p14="http://schemas.microsoft.com/office/powerpoint/2010/main" val="45583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ثانياً؛ اللغة الانجليزية الأكاديمية </a:t>
            </a:r>
            <a:r>
              <a:rPr lang="en-US" b="1" i="0" dirty="0" smtClean="0">
                <a:solidFill>
                  <a:srgbClr val="0000FF"/>
                </a:solidFill>
                <a:effectLst/>
                <a:latin typeface="tahoma"/>
              </a:rPr>
              <a:t>Academic English:</a:t>
            </a:r>
            <a:endParaRPr lang="ar-SA" dirty="0"/>
          </a:p>
        </p:txBody>
      </p:sp>
      <p:sp>
        <p:nvSpPr>
          <p:cNvPr id="3" name="عنصر نائب للمحتوى 2"/>
          <p:cNvSpPr>
            <a:spLocks noGrp="1"/>
          </p:cNvSpPr>
          <p:nvPr>
            <p:ph idx="1"/>
          </p:nvPr>
        </p:nvSpPr>
        <p:spPr/>
        <p:txBody>
          <a:bodyPr>
            <a:normAutofit/>
          </a:bodyPr>
          <a:lstStyle/>
          <a:p>
            <a:r>
              <a:rPr lang="en-US" dirty="0" smtClean="0"/>
              <a:t/>
            </a:r>
            <a:br>
              <a:rPr lang="en-US" dirty="0" smtClean="0"/>
            </a:br>
            <a:r>
              <a:rPr lang="ar-SA" b="0" i="0" dirty="0" smtClean="0">
                <a:solidFill>
                  <a:srgbClr val="2E2E2E"/>
                </a:solidFill>
                <a:effectLst/>
                <a:latin typeface="tahoma"/>
              </a:rPr>
              <a:t>أو اللغة الإنجليزية التخصصية؛ حيث يتم التركيز على اللغة الأكاديمية الدقيقة لمجال التخصص المهني؛ الطب، الهندسة، التجارة...الخ، و تستخدم الإنجليزية على مستوى علمي دقيق و متخصص، و لابد للدارس الأكاديمي أن يبرع في هذا المجال، من خلال القراءات المتنوعة لموضوعات علمية مختلفة؛ ليكتسب و ينمي مهارات: تفهم المحاضرات العلمية، التفكير الناقد، التفكير التحليلي، التعبير الدقيق تحدثا و كتابة.</a:t>
            </a:r>
            <a:r>
              <a:rPr lang="ar-SA" dirty="0" smtClean="0"/>
              <a:t/>
            </a:r>
            <a:br>
              <a:rPr lang="ar-SA" dirty="0" smtClean="0"/>
            </a:br>
            <a:endParaRPr lang="ar-SA" dirty="0"/>
          </a:p>
        </p:txBody>
      </p:sp>
    </p:spTree>
    <p:extLst>
      <p:ext uri="{BB962C8B-B14F-4D97-AF65-F5344CB8AC3E}">
        <p14:creationId xmlns:p14="http://schemas.microsoft.com/office/powerpoint/2010/main" val="189587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0" dirty="0" smtClean="0">
                <a:solidFill>
                  <a:srgbClr val="0000FF"/>
                </a:solidFill>
                <a:effectLst/>
                <a:latin typeface="tahoma"/>
              </a:rPr>
              <a:t>أساليب تدريس اللغات الأجنبية: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
            </a:r>
            <a:br>
              <a:rPr lang="ar-SA" dirty="0" smtClean="0"/>
            </a:br>
            <a:r>
              <a:rPr lang="ar-SA" b="0" i="0" dirty="0" smtClean="0">
                <a:solidFill>
                  <a:srgbClr val="2E2E2E"/>
                </a:solidFill>
                <a:effectLst/>
                <a:latin typeface="tahoma"/>
              </a:rPr>
              <a:t>هناك العديد من أساليب تعليم اللغات؛ تتباين أساليب تدريس اللغة تبعا لاتجاهات الكلاسيكية و الحداثة المختلفة، و قد اشتهر بعضها، و بلغ قمة المجد ثم اندثر بسبب الغموض النسبي،         و بعضها يستخدم على نطاق واسع الآن، كما لا تزال بعض الأساليب تمثل مدارس حديثة في تعلم اللغة، و لها من يناهضها أو يتفق معها، كما توجد محاولات و تعديلات لخلق نوع من الخلط بين الطرق التدريسية؛ كما سيلي توضيحه:</a:t>
            </a:r>
            <a:r>
              <a:rPr lang="ar-SA" dirty="0" smtClean="0"/>
              <a:t/>
            </a:r>
            <a:br>
              <a:rPr lang="ar-SA" dirty="0" smtClean="0"/>
            </a:br>
            <a:endParaRPr lang="ar-SA" dirty="0"/>
          </a:p>
        </p:txBody>
      </p:sp>
    </p:spTree>
    <p:extLst>
      <p:ext uri="{BB962C8B-B14F-4D97-AF65-F5344CB8AC3E}">
        <p14:creationId xmlns:p14="http://schemas.microsoft.com/office/powerpoint/2010/main" val="408757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طريقة الترجمة النحوية (الحرفية) </a:t>
            </a:r>
            <a:r>
              <a:rPr lang="en-US" b="1" i="0" dirty="0" smtClean="0">
                <a:solidFill>
                  <a:srgbClr val="0000FF"/>
                </a:solidFill>
                <a:effectLst/>
                <a:latin typeface="tahoma"/>
              </a:rPr>
              <a:t>The grammar translation method:</a:t>
            </a:r>
            <a:endParaRPr lang="ar-SA" dirty="0"/>
          </a:p>
        </p:txBody>
      </p:sp>
      <p:sp>
        <p:nvSpPr>
          <p:cNvPr id="3" name="عنصر نائب للمحتوى 2"/>
          <p:cNvSpPr>
            <a:spLocks noGrp="1"/>
          </p:cNvSpPr>
          <p:nvPr>
            <p:ph idx="1"/>
          </p:nvPr>
        </p:nvSpPr>
        <p:spPr/>
        <p:txBody>
          <a:bodyPr>
            <a:normAutofit fontScale="85000" lnSpcReduction="20000"/>
          </a:bodyPr>
          <a:lstStyle/>
          <a:p>
            <a:r>
              <a:rPr lang="en-US" dirty="0" smtClean="0"/>
              <a:t/>
            </a:r>
            <a:br>
              <a:rPr lang="en-US" dirty="0" smtClean="0"/>
            </a:br>
            <a:r>
              <a:rPr lang="ar-SA" b="0" i="0" dirty="0" smtClean="0">
                <a:solidFill>
                  <a:srgbClr val="2E2E2E"/>
                </a:solidFill>
                <a:effectLst/>
                <a:latin typeface="tahoma"/>
              </a:rPr>
              <a:t>الطريقة التقليدية في تعليم اللغة؛ حيث يتم تعريف الطلاب بالقواعد والمفردات اللغوية،  مع ترجمة مباشرة، ويكلف الطالب بالحفظ            والاستظهار، وكان هذا هو الأسلوب السائد في أوروبا في القرن التاسع عشر، والآن هو الأكثر شيوعا في التعليم التقليدي للغات الكلاسيكية،     ومعظم المتخصصين الآن  يعترفون أن هذه الطريقة غير فعالة  كهدف و أسلوب تدريسي في  حد ذاته؛ لأنه يوجه الدارس إلى التعامل مع اللغة كمادة دراسية صماء، سيؤدي فيها الامتحان و تنتهي علاقته بها، كما أن هذا الأسلوب يغفل مهارات هامة في اللغة مثل مهارات التحدث           والاستماع، و هي المشكلة التي تقابل الطالب العربي عندما يسافر إلى بلد متحدث بالإنجليزية؛ حيث يجد نفسه في مأزق "عدم القدرة على التواصل السمعي الشفهي" رغم حفظه للكثير من المفردات اللغوية!</a:t>
            </a:r>
            <a:endParaRPr lang="ar-SA" dirty="0"/>
          </a:p>
        </p:txBody>
      </p:sp>
    </p:spTree>
    <p:extLst>
      <p:ext uri="{BB962C8B-B14F-4D97-AF65-F5344CB8AC3E}">
        <p14:creationId xmlns:p14="http://schemas.microsoft.com/office/powerpoint/2010/main" val="137233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طريقة التعلم المباشر </a:t>
            </a:r>
            <a:r>
              <a:rPr lang="en-US" b="1" i="0" dirty="0" smtClean="0">
                <a:solidFill>
                  <a:srgbClr val="0000FF"/>
                </a:solidFill>
                <a:effectLst/>
                <a:latin typeface="tahoma"/>
              </a:rPr>
              <a:t>The direct method:</a:t>
            </a:r>
            <a:endParaRPr lang="ar-SA" dirty="0"/>
          </a:p>
        </p:txBody>
      </p:sp>
      <p:sp>
        <p:nvSpPr>
          <p:cNvPr id="3" name="عنصر نائب للمحتوى 2"/>
          <p:cNvSpPr>
            <a:spLocks noGrp="1"/>
          </p:cNvSpPr>
          <p:nvPr>
            <p:ph idx="1"/>
          </p:nvPr>
        </p:nvSpPr>
        <p:spPr/>
        <p:txBody>
          <a:bodyPr>
            <a:normAutofit fontScale="62500" lnSpcReduction="20000"/>
          </a:bodyPr>
          <a:lstStyle/>
          <a:p>
            <a:r>
              <a:rPr lang="en-US" dirty="0" smtClean="0"/>
              <a:t/>
            </a:r>
            <a:br>
              <a:rPr lang="en-US" dirty="0" smtClean="0"/>
            </a:br>
            <a:r>
              <a:rPr lang="ar-SA" b="0" i="0" dirty="0" smtClean="0">
                <a:solidFill>
                  <a:srgbClr val="2E2E2E"/>
                </a:solidFill>
                <a:effectLst/>
                <a:latin typeface="tahoma"/>
              </a:rPr>
              <a:t>وتسمى أحيانا الطريقة الطبيعية؛ حيث وسيلة التعلم أن يُمتنع عن استخدام اللغة الأم للمتعلم، وتُستخدم فقط اللغة الهدف.</a:t>
            </a:r>
            <a:r>
              <a:rPr lang="ar-SA" dirty="0" smtClean="0"/>
              <a:t/>
            </a:r>
            <a:br>
              <a:rPr lang="ar-SA" dirty="0" smtClean="0"/>
            </a:br>
            <a:r>
              <a:rPr lang="ar-SA" b="0" i="0" dirty="0" smtClean="0">
                <a:solidFill>
                  <a:srgbClr val="2E2E2E"/>
                </a:solidFill>
                <a:effectLst/>
                <a:latin typeface="tahoma"/>
              </a:rPr>
              <a:t> تم تأسيس هذه الطريقة  في ألمانيا وفرنسا حوالي عام 1900، و تعمل الطريقة المباشرة على فكرة أن تعلم اللغة  الثانية يجب أن يكون تقليدا للكيفية التي يتعلم بها  الإنسان اللغة الأولى؛ فالطفل عندما يبدأ تعلم الكلام، يعتمد على تقليد  مخارج الألفاظ و التدريب عليها و تكرارها ثم يستخدم هذه الألفاظ في التعبير عن نفسه و تكوين الجمل، وهذه هي الطريقة الطبيعية للبشر لتعلم أي لغة – فالطفل لا يعتمد أبدا على لغة أخرى لتعلم لغته الأولى، وبالتالي فاللغة الأم ليست ضرورية لتعلم لغة أجنبية، و في هذا الأسلوب،  منذ البداية، يكون </a:t>
            </a:r>
            <a:r>
              <a:rPr lang="ar-SA" b="0" i="0" dirty="0" err="1" smtClean="0">
                <a:solidFill>
                  <a:srgbClr val="2E2E2E"/>
                </a:solidFill>
                <a:effectLst/>
                <a:latin typeface="tahoma"/>
              </a:rPr>
              <a:t>الإعتماد</a:t>
            </a:r>
            <a:r>
              <a:rPr lang="ar-SA" b="0" i="0" dirty="0" smtClean="0">
                <a:solidFill>
                  <a:srgbClr val="2E2E2E"/>
                </a:solidFill>
                <a:effectLst/>
                <a:latin typeface="tahoma"/>
              </a:rPr>
              <a:t> الأكبر على النطق الصحيح      والمحاكاة لأسلوب اللغة الهدف؛ حيث  ينادي بتدريس المهارات الشفوية على حساب كل الأهداف التقليدية التدريس اللغات.</a:t>
            </a:r>
            <a:r>
              <a:rPr lang="ar-SA" dirty="0" smtClean="0"/>
              <a:t/>
            </a:r>
            <a:br>
              <a:rPr lang="ar-SA" dirty="0" smtClean="0"/>
            </a:br>
            <a:r>
              <a:rPr lang="ar-SA" b="0" i="0" dirty="0" smtClean="0">
                <a:solidFill>
                  <a:srgbClr val="2E2E2E"/>
                </a:solidFill>
                <a:effectLst/>
                <a:latin typeface="tahoma"/>
              </a:rPr>
              <a:t>و وفقا لهذا الأسلوب، يجب أن يبقى تعلم اللغة، قراءة و كتابة، مرحلة متأخرة نوعا لأطول فترة ممكنة، تماما كما حدث أثناء تعلم اللغة الأولى؛ فالمتعلم لم  يستخدم الكلمة المطبوعة حتى وصل لمرحلة، تكون فيها لديه، فهم جيد للحديث المسموع المنطوق، و أصبح قادرا على التعبير عن نفسه تماما باستخدام اللغة.</a:t>
            </a:r>
            <a:r>
              <a:rPr lang="ar-SA" dirty="0" smtClean="0"/>
              <a:t/>
            </a:r>
            <a:br>
              <a:rPr lang="ar-SA" dirty="0" smtClean="0"/>
            </a:br>
            <a:endParaRPr lang="ar-SA" dirty="0"/>
          </a:p>
        </p:txBody>
      </p:sp>
    </p:spTree>
    <p:extLst>
      <p:ext uri="{BB962C8B-B14F-4D97-AF65-F5344CB8AC3E}">
        <p14:creationId xmlns:p14="http://schemas.microsoft.com/office/powerpoint/2010/main" val="335523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0" dirty="0" smtClean="0">
                <a:solidFill>
                  <a:srgbClr val="0000FF"/>
                </a:solidFill>
                <a:effectLst/>
                <a:latin typeface="tahoma"/>
              </a:rPr>
              <a:t>الطريقة السمعية - اللغوية </a:t>
            </a:r>
            <a:r>
              <a:rPr lang="en-US" b="1" i="0" dirty="0" smtClean="0">
                <a:solidFill>
                  <a:srgbClr val="0000FF"/>
                </a:solidFill>
                <a:effectLst/>
                <a:latin typeface="tahoma"/>
              </a:rPr>
              <a:t>The audio-lingual method </a:t>
            </a:r>
            <a:endParaRPr lang="ar-SA" dirty="0"/>
          </a:p>
        </p:txBody>
      </p:sp>
      <p:sp>
        <p:nvSpPr>
          <p:cNvPr id="3" name="عنصر نائب للمحتوى 2"/>
          <p:cNvSpPr>
            <a:spLocks noGrp="1"/>
          </p:cNvSpPr>
          <p:nvPr>
            <p:ph idx="1"/>
          </p:nvPr>
        </p:nvSpPr>
        <p:spPr/>
        <p:txBody>
          <a:bodyPr>
            <a:normAutofit fontScale="85000" lnSpcReduction="10000"/>
          </a:bodyPr>
          <a:lstStyle/>
          <a:p>
            <a:r>
              <a:rPr lang="en-US" dirty="0" smtClean="0"/>
              <a:t/>
            </a:r>
            <a:br>
              <a:rPr lang="en-US" dirty="0" smtClean="0"/>
            </a:br>
            <a:r>
              <a:rPr lang="ar-SA" b="0" i="0" dirty="0" smtClean="0">
                <a:solidFill>
                  <a:srgbClr val="2E2E2E"/>
                </a:solidFill>
                <a:effectLst/>
                <a:latin typeface="tahoma"/>
              </a:rPr>
              <a:t>يقوم الطلاب  بالاستماع  إلى/ أو مشاهدة تسجيلات لنماذج مواقف مختلفة لمتحدثي اللغة الثانية، و يمارس الطلاب مجموعة متنوعة من التدريبات، و يؤكد المدرب على استخدام اللغة الهدف في جميع الأوقات.</a:t>
            </a:r>
            <a:r>
              <a:rPr lang="ar-SA" dirty="0" smtClean="0"/>
              <a:t/>
            </a:r>
            <a:br>
              <a:rPr lang="ar-SA" dirty="0" smtClean="0"/>
            </a:br>
            <a:r>
              <a:rPr lang="ar-SA" b="0" i="0" dirty="0" smtClean="0">
                <a:solidFill>
                  <a:srgbClr val="2E2E2E"/>
                </a:solidFill>
                <a:effectLst/>
                <a:latin typeface="tahoma"/>
              </a:rPr>
              <a:t> تم استخدام هذا الأسلوب من قبل جيش الولايات المتحدة؛ لتعليم الجنود لغات أجنبية  تستخدم في حالة توجيه التعليمات أثناء الحرب أو وقوع حوادث معينة، و كان ذلك خلال الحرب العالمية الثانية، و بسبب الضعف في الأداء و المردود العلمي  لهذا الأسلوب، فنادرا ما يكون الوسيلة الرئيسية لتعليم اللغة الثانية، ولكن يستخدم كوسيلة مساعدة للتعليم و للتدريب على الأنماط </a:t>
            </a:r>
            <a:r>
              <a:rPr lang="ar-SA" b="0" i="0" dirty="0" err="1" smtClean="0">
                <a:solidFill>
                  <a:srgbClr val="2E2E2E"/>
                </a:solidFill>
                <a:effectLst/>
                <a:latin typeface="tahoma"/>
              </a:rPr>
              <a:t>الامتحانية</a:t>
            </a:r>
            <a:r>
              <a:rPr lang="ar-SA" b="0" i="0" dirty="0" smtClean="0">
                <a:solidFill>
                  <a:srgbClr val="2E2E2E"/>
                </a:solidFill>
                <a:effectLst/>
                <a:latin typeface="tahoma"/>
              </a:rPr>
              <a:t>  في امتحانات اللغة الدولية. </a:t>
            </a:r>
            <a:r>
              <a:rPr lang="ar-SA" dirty="0" smtClean="0"/>
              <a:t/>
            </a:r>
            <a:br>
              <a:rPr lang="ar-SA" dirty="0" smtClean="0"/>
            </a:br>
            <a:endParaRPr lang="ar-SA" dirty="0"/>
          </a:p>
        </p:txBody>
      </p:sp>
    </p:spTree>
    <p:extLst>
      <p:ext uri="{BB962C8B-B14F-4D97-AF65-F5344CB8AC3E}">
        <p14:creationId xmlns:p14="http://schemas.microsoft.com/office/powerpoint/2010/main" val="382324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Autofit/>
          </a:bodyPr>
          <a:lstStyle/>
          <a:p>
            <a:r>
              <a:rPr lang="ar-SA" sz="2800" b="1" i="0" dirty="0" smtClean="0">
                <a:solidFill>
                  <a:srgbClr val="0000FF"/>
                </a:solidFill>
                <a:effectLst/>
                <a:latin typeface="tahoma"/>
              </a:rPr>
              <a:t>تدريس اللغة التواصلية </a:t>
            </a:r>
            <a:r>
              <a:rPr lang="en-US" sz="2000" b="1" i="0" dirty="0" smtClean="0">
                <a:solidFill>
                  <a:srgbClr val="0000FF"/>
                </a:solidFill>
                <a:effectLst/>
                <a:latin typeface="tahoma"/>
              </a:rPr>
              <a:t>Communicative :language teaching</a:t>
            </a:r>
            <a:endParaRPr lang="ar-SA" sz="2000" dirty="0"/>
          </a:p>
        </p:txBody>
      </p:sp>
      <p:sp>
        <p:nvSpPr>
          <p:cNvPr id="3" name="عنصر نائب للمحتوى 2"/>
          <p:cNvSpPr>
            <a:spLocks noGrp="1"/>
          </p:cNvSpPr>
          <p:nvPr>
            <p:ph idx="1"/>
          </p:nvPr>
        </p:nvSpPr>
        <p:spPr>
          <a:xfrm>
            <a:off x="457200" y="980728"/>
            <a:ext cx="8229600" cy="5544616"/>
          </a:xfrm>
        </p:spPr>
        <p:txBody>
          <a:bodyPr>
            <a:noAutofit/>
          </a:bodyPr>
          <a:lstStyle/>
          <a:p>
            <a:r>
              <a:rPr lang="en-US" sz="2400" b="0" i="0" dirty="0" smtClean="0">
                <a:solidFill>
                  <a:srgbClr val="2E2E2E"/>
                </a:solidFill>
                <a:effectLst/>
                <a:latin typeface="tahoma"/>
              </a:rPr>
              <a:t>"</a:t>
            </a:r>
            <a:r>
              <a:rPr lang="ar-SA" sz="2200" b="0" i="0" dirty="0" smtClean="0">
                <a:solidFill>
                  <a:srgbClr val="2E2E2E"/>
                </a:solidFill>
                <a:effectLst/>
                <a:latin typeface="tahoma"/>
              </a:rPr>
              <a:t>تعليم اللغة التواصلية </a:t>
            </a:r>
            <a:r>
              <a:rPr lang="en-US" sz="2200" b="0" i="0" dirty="0" smtClean="0">
                <a:solidFill>
                  <a:srgbClr val="2E2E2E"/>
                </a:solidFill>
                <a:effectLst/>
                <a:latin typeface="tahoma"/>
              </a:rPr>
              <a:t>CLT"؛ </a:t>
            </a:r>
            <a:r>
              <a:rPr lang="ar-SA" sz="2200" b="0" i="0" dirty="0" smtClean="0">
                <a:solidFill>
                  <a:srgbClr val="2E2E2E"/>
                </a:solidFill>
                <a:effectLst/>
                <a:latin typeface="tahoma"/>
              </a:rPr>
              <a:t>هو نهج </a:t>
            </a:r>
            <a:r>
              <a:rPr lang="en-US" sz="2200" b="0" i="0" dirty="0" smtClean="0">
                <a:solidFill>
                  <a:srgbClr val="2E2E2E"/>
                </a:solidFill>
                <a:effectLst/>
                <a:latin typeface="tahoma"/>
              </a:rPr>
              <a:t>Approach </a:t>
            </a:r>
            <a:r>
              <a:rPr lang="ar-SA" sz="2200" b="0" i="0" dirty="0" smtClean="0">
                <a:solidFill>
                  <a:srgbClr val="2E2E2E"/>
                </a:solidFill>
                <a:effectLst/>
                <a:latin typeface="tahoma"/>
              </a:rPr>
              <a:t>لتعليم اللغة، مع التأكيد على وسائل التفاعل البشري على حد سواء؛ حيث أن الهدف النهائي من تعلم اللغة، هو تحقيق التواصل الناجح.  و  رغم وجود العديد من الانتقادات لهذا النهج، فإنه لا يزال يحظى بشعبية، لا سيما في أوروبا؛ حيث وجهات النظر البنائية</a:t>
            </a:r>
            <a:r>
              <a:rPr lang="en-US" sz="2200" b="0" i="0" dirty="0" smtClean="0">
                <a:solidFill>
                  <a:srgbClr val="2E2E2E"/>
                </a:solidFill>
                <a:effectLst/>
                <a:latin typeface="tahoma"/>
              </a:rPr>
              <a:t>Constructivist views ؛ </a:t>
            </a:r>
            <a:r>
              <a:rPr lang="ar-SA" sz="2200" b="0" i="0" dirty="0" smtClean="0">
                <a:solidFill>
                  <a:srgbClr val="2E2E2E"/>
                </a:solidFill>
                <a:effectLst/>
                <a:latin typeface="tahoma"/>
              </a:rPr>
              <a:t>حيث  ترى هذه  النظرية: إن خلق معنى للعالم و الوجود، يكون من خلال سلسلة من التركيبات الفردية، وتعليم اللغة والتعليم بشكل عام، أفضل أسلوب للسيطرة على الخطاب الأكاديمي  </a:t>
            </a:r>
            <a:r>
              <a:rPr lang="en-US" sz="2200" b="0" i="0" dirty="0" smtClean="0">
                <a:solidFill>
                  <a:srgbClr val="2E2E2E"/>
                </a:solidFill>
                <a:effectLst/>
                <a:latin typeface="tahoma"/>
              </a:rPr>
              <a:t>Academic discourse.</a:t>
            </a:r>
            <a:r>
              <a:rPr lang="en-US" sz="2200" dirty="0" smtClean="0"/>
              <a:t/>
            </a:r>
            <a:br>
              <a:rPr lang="en-US" sz="2200" dirty="0" smtClean="0"/>
            </a:br>
            <a:r>
              <a:rPr lang="ar-SA" sz="2200" b="0" i="0" dirty="0" smtClean="0">
                <a:solidFill>
                  <a:srgbClr val="2E2E2E"/>
                </a:solidFill>
                <a:effectLst/>
                <a:latin typeface="tahoma"/>
              </a:rPr>
              <a:t>و ظهرت في السنوات الأخيرة أنماط  تعليمية تسير على نفس هذا النهج؛ مثل: </a:t>
            </a:r>
            <a:r>
              <a:rPr lang="ar-SA" sz="2200" dirty="0" smtClean="0"/>
              <a:t/>
            </a:r>
            <a:br>
              <a:rPr lang="ar-SA" sz="2200" dirty="0" smtClean="0"/>
            </a:br>
            <a:r>
              <a:rPr lang="ar-SA" sz="2200" b="0" i="0" dirty="0" smtClean="0">
                <a:solidFill>
                  <a:srgbClr val="2E2E2E"/>
                </a:solidFill>
                <a:effectLst/>
                <a:latin typeface="tahoma"/>
              </a:rPr>
              <a:t>أ- "المجهود القائم على تعلم اللغة (</a:t>
            </a:r>
            <a:r>
              <a:rPr lang="en-US" sz="2200" b="0" i="0" dirty="0" smtClean="0">
                <a:solidFill>
                  <a:srgbClr val="2E2E2E"/>
                </a:solidFill>
                <a:effectLst/>
                <a:latin typeface="tahoma"/>
              </a:rPr>
              <a:t>TBLL) "Task-based language learning </a:t>
            </a:r>
            <a:r>
              <a:rPr lang="en-US" sz="2200" dirty="0" smtClean="0"/>
              <a:t/>
            </a:r>
            <a:br>
              <a:rPr lang="en-US" sz="2200" dirty="0" smtClean="0"/>
            </a:br>
            <a:r>
              <a:rPr lang="ar-SA" sz="2200" b="0" i="0" dirty="0" smtClean="0">
                <a:solidFill>
                  <a:srgbClr val="2E2E2E"/>
                </a:solidFill>
                <a:effectLst/>
                <a:latin typeface="tahoma"/>
              </a:rPr>
              <a:t>ب- و يعرف أيضا باسم: "المجهود القائم على تدريس اللغة </a:t>
            </a:r>
            <a:r>
              <a:rPr lang="en-US" sz="2200" b="0" i="0" dirty="0" smtClean="0">
                <a:solidFill>
                  <a:srgbClr val="2E2E2E"/>
                </a:solidFill>
                <a:effectLst/>
                <a:latin typeface="tahoma"/>
              </a:rPr>
              <a:t>Task-based language teaching (TBLT)"؛</a:t>
            </a:r>
            <a:r>
              <a:rPr lang="en-US" sz="2200" dirty="0" smtClean="0"/>
              <a:t/>
            </a:r>
            <a:br>
              <a:rPr lang="en-US" sz="2200" dirty="0" smtClean="0"/>
            </a:br>
            <a:r>
              <a:rPr lang="ar-SA" sz="2200" b="0" i="0" dirty="0" smtClean="0">
                <a:solidFill>
                  <a:srgbClr val="2E2E2E"/>
                </a:solidFill>
                <a:effectLst/>
                <a:latin typeface="tahoma"/>
              </a:rPr>
              <a:t>ج-  أو "المجهود القائم على تعليمات المهام "</a:t>
            </a:r>
            <a:r>
              <a:rPr lang="en-US" sz="2200" b="0" i="0" dirty="0" smtClean="0">
                <a:solidFill>
                  <a:srgbClr val="2E2E2E"/>
                </a:solidFill>
                <a:effectLst/>
                <a:latin typeface="tahoma"/>
              </a:rPr>
              <a:t>Task-based instruction (TBI)؛</a:t>
            </a:r>
            <a:r>
              <a:rPr lang="en-US" sz="2200" dirty="0" smtClean="0"/>
              <a:t/>
            </a:r>
            <a:br>
              <a:rPr lang="en-US" sz="2200" dirty="0" smtClean="0"/>
            </a:br>
            <a:r>
              <a:rPr lang="en-US" sz="2200" b="0" i="0" dirty="0" smtClean="0">
                <a:solidFill>
                  <a:srgbClr val="2E2E2E"/>
                </a:solidFill>
                <a:effectLst/>
                <a:latin typeface="tahoma"/>
              </a:rPr>
              <a:t> </a:t>
            </a:r>
            <a:r>
              <a:rPr lang="ar-SA" sz="2200" b="0" i="0" dirty="0" smtClean="0">
                <a:solidFill>
                  <a:srgbClr val="2E2E2E"/>
                </a:solidFill>
                <a:effectLst/>
                <a:latin typeface="tahoma"/>
              </a:rPr>
              <a:t>و قد نما بشكل مطرد شعبية برنامج "المجهود القائم على تعلم اللغة (</a:t>
            </a:r>
            <a:r>
              <a:rPr lang="en-US" sz="2200" b="0" i="0" dirty="0" smtClean="0">
                <a:solidFill>
                  <a:srgbClr val="2E2E2E"/>
                </a:solidFill>
                <a:effectLst/>
                <a:latin typeface="tahoma"/>
              </a:rPr>
              <a:t>TBLL) "Task-based language learning </a:t>
            </a:r>
            <a:r>
              <a:rPr lang="ar-SA" sz="2200" b="0" i="0" dirty="0" smtClean="0">
                <a:solidFill>
                  <a:srgbClr val="2E2E2E"/>
                </a:solidFill>
                <a:effectLst/>
                <a:latin typeface="tahoma"/>
              </a:rPr>
              <a:t>فهو مزيد من الصقل لنهج "تعليم اللغة التواصلية </a:t>
            </a:r>
            <a:r>
              <a:rPr lang="en-US" sz="2200" b="0" i="0" dirty="0" smtClean="0">
                <a:solidFill>
                  <a:srgbClr val="2E2E2E"/>
                </a:solidFill>
                <a:effectLst/>
                <a:latin typeface="tahoma"/>
              </a:rPr>
              <a:t>CLT"، </a:t>
            </a:r>
            <a:r>
              <a:rPr lang="ar-SA" sz="2200" b="0" i="0" dirty="0" smtClean="0">
                <a:solidFill>
                  <a:srgbClr val="2E2E2E"/>
                </a:solidFill>
                <a:effectLst/>
                <a:latin typeface="tahoma"/>
              </a:rPr>
              <a:t>مع التشديد على ضرورة الانتهاء بنجاح من المهام سواء على مستوى الممارسة للبرنامج كتنظيم، أو تقييم تعليم اللغة.</a:t>
            </a:r>
            <a:r>
              <a:rPr lang="ar-SA" sz="2200" dirty="0" smtClean="0"/>
              <a:t/>
            </a:r>
            <a:br>
              <a:rPr lang="ar-SA" sz="2200" dirty="0" smtClean="0"/>
            </a:br>
            <a:endParaRPr lang="ar-SA" sz="2200" dirty="0"/>
          </a:p>
        </p:txBody>
      </p:sp>
    </p:spTree>
    <p:extLst>
      <p:ext uri="{BB962C8B-B14F-4D97-AF65-F5344CB8AC3E}">
        <p14:creationId xmlns:p14="http://schemas.microsoft.com/office/powerpoint/2010/main" val="41520240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131</Words>
  <Application>Microsoft Office PowerPoint</Application>
  <PresentationFormat>عرض على الشاشة (3:4)‏</PresentationFormat>
  <Paragraphs>28</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tahoma</vt:lpstr>
      <vt:lpstr>tahoma</vt:lpstr>
      <vt:lpstr>Times New Roman</vt:lpstr>
      <vt:lpstr>نسق Office</vt:lpstr>
      <vt:lpstr>                                                                                       استراتيجيات تدريس اللغة الإنجليزية    English Language Teaching   </vt:lpstr>
      <vt:lpstr>مستويات دراسة وتعلم اللغة الانجليزية</vt:lpstr>
      <vt:lpstr>المحادثة: Conversation  </vt:lpstr>
      <vt:lpstr>ثانياً؛ اللغة الانجليزية الأكاديمية Academic English:</vt:lpstr>
      <vt:lpstr>أساليب تدريس اللغات الأجنبية:</vt:lpstr>
      <vt:lpstr>طريقة الترجمة النحوية (الحرفية) The grammar translation method:</vt:lpstr>
      <vt:lpstr>طريقة التعلم المباشر The direct method:</vt:lpstr>
      <vt:lpstr>الطريقة السمعية - اللغوية The audio-lingual method </vt:lpstr>
      <vt:lpstr>تدريس اللغة التواصلية Communicative :language teaching</vt:lpstr>
      <vt:lpstr>الانغماس في اللغة :Language immersion </vt:lpstr>
      <vt:lpstr>الممارسة الموجهة Directed practice:</vt:lpstr>
      <vt:lpstr>استراتيجيات لنجاح تعليم اللغة: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تدريس اللغة الإنجليزية</dc:title>
  <dc:creator>user</dc:creator>
  <cp:lastModifiedBy>د. عادل المغذوي</cp:lastModifiedBy>
  <cp:revision>6</cp:revision>
  <dcterms:created xsi:type="dcterms:W3CDTF">2014-10-17T23:21:22Z</dcterms:created>
  <dcterms:modified xsi:type="dcterms:W3CDTF">2015-03-02T19:42:56Z</dcterms:modified>
</cp:coreProperties>
</file>