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636C7-42DF-49F4-B81C-382C203BE05C}" type="datetimeFigureOut">
              <a:rPr lang="ar-SA" smtClean="0"/>
              <a:t>22/05/36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41BB-668C-4BC7-9500-4B55B324E855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636C7-42DF-49F4-B81C-382C203BE05C}" type="datetimeFigureOut">
              <a:rPr lang="ar-SA" smtClean="0"/>
              <a:t>22/05/36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41BB-668C-4BC7-9500-4B55B324E85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636C7-42DF-49F4-B81C-382C203BE05C}" type="datetimeFigureOut">
              <a:rPr lang="ar-SA" smtClean="0"/>
              <a:t>22/05/36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41BB-668C-4BC7-9500-4B55B324E85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636C7-42DF-49F4-B81C-382C203BE05C}" type="datetimeFigureOut">
              <a:rPr lang="ar-SA" smtClean="0"/>
              <a:t>22/05/36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41BB-668C-4BC7-9500-4B55B324E85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636C7-42DF-49F4-B81C-382C203BE05C}" type="datetimeFigureOut">
              <a:rPr lang="ar-SA" smtClean="0"/>
              <a:t>22/05/36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41BB-668C-4BC7-9500-4B55B324E855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636C7-42DF-49F4-B81C-382C203BE05C}" type="datetimeFigureOut">
              <a:rPr lang="ar-SA" smtClean="0"/>
              <a:t>22/05/36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41BB-668C-4BC7-9500-4B55B324E85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636C7-42DF-49F4-B81C-382C203BE05C}" type="datetimeFigureOut">
              <a:rPr lang="ar-SA" smtClean="0"/>
              <a:t>22/05/36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41BB-668C-4BC7-9500-4B55B324E85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636C7-42DF-49F4-B81C-382C203BE05C}" type="datetimeFigureOut">
              <a:rPr lang="ar-SA" smtClean="0"/>
              <a:t>22/05/36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41BB-668C-4BC7-9500-4B55B324E85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636C7-42DF-49F4-B81C-382C203BE05C}" type="datetimeFigureOut">
              <a:rPr lang="ar-SA" smtClean="0"/>
              <a:t>22/05/36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41BB-668C-4BC7-9500-4B55B324E85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636C7-42DF-49F4-B81C-382C203BE05C}" type="datetimeFigureOut">
              <a:rPr lang="ar-SA" smtClean="0"/>
              <a:t>22/05/36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D41BB-668C-4BC7-9500-4B55B324E85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636C7-42DF-49F4-B81C-382C203BE05C}" type="datetimeFigureOut">
              <a:rPr lang="ar-SA" smtClean="0"/>
              <a:t>22/05/36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9D41BB-668C-4BC7-9500-4B55B324E855}" type="slidenum">
              <a:rPr lang="ar-SA" smtClean="0"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2636C7-42DF-49F4-B81C-382C203BE05C}" type="datetimeFigureOut">
              <a:rPr lang="ar-SA" smtClean="0"/>
              <a:t>22/05/36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9D41BB-668C-4BC7-9500-4B55B324E855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تاريخ تطور التوجيه والإرشاد</a:t>
            </a:r>
            <a:endParaRPr lang="ar-SA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854696" cy="5029200"/>
          </a:xfrm>
        </p:spPr>
        <p:txBody>
          <a:bodyPr>
            <a:normAutofit fontScale="85000" lnSpcReduction="20000"/>
          </a:bodyPr>
          <a:lstStyle/>
          <a:p>
            <a:r>
              <a:rPr lang="ar-SA" b="1" dirty="0" smtClean="0">
                <a:solidFill>
                  <a:srgbClr val="FFFFFF"/>
                </a:solidFill>
              </a:rPr>
              <a:t>الإرشاد النفسي بمفهومه العام الواسع قديم قدم العلاقات الإنسانية ، فمن طبيعة الإنسان عندما تواجهه مشكلة شخصية أن يحكي إلى أصدقائه أو والديه أو أقاربه ، فيلقى مشاركة وجدانية وتقبلا </a:t>
            </a:r>
            <a:r>
              <a:rPr lang="ar-SA" b="1" dirty="0" err="1" smtClean="0">
                <a:solidFill>
                  <a:srgbClr val="FFFFFF"/>
                </a:solidFill>
              </a:rPr>
              <a:t>ً</a:t>
            </a:r>
            <a:r>
              <a:rPr lang="ar-SA" b="1" dirty="0" smtClean="0">
                <a:solidFill>
                  <a:srgbClr val="FFFFFF"/>
                </a:solidFill>
              </a:rPr>
              <a:t> واحتراما </a:t>
            </a:r>
            <a:r>
              <a:rPr lang="ar-SA" b="1" dirty="0" err="1" smtClean="0">
                <a:solidFill>
                  <a:srgbClr val="FFFFFF"/>
                </a:solidFill>
              </a:rPr>
              <a:t>ً</a:t>
            </a:r>
            <a:r>
              <a:rPr lang="ar-SA" b="1" dirty="0" smtClean="0">
                <a:solidFill>
                  <a:srgbClr val="FFFFFF"/>
                </a:solidFill>
              </a:rPr>
              <a:t> لبعض الحلول لهذه المشكلات . إلا أن أصول هذا العلم يمتد إلى القرن التاسع عشر، إلى عام 1850 م أو 1880 م ، أو قد يعود هذا العلم إلى </a:t>
            </a:r>
            <a:r>
              <a:rPr lang="ar-SA" b="1" dirty="0" err="1" smtClean="0">
                <a:solidFill>
                  <a:srgbClr val="FFFFFF"/>
                </a:solidFill>
              </a:rPr>
              <a:t>ماقبل</a:t>
            </a:r>
            <a:r>
              <a:rPr lang="ar-SA" b="1" dirty="0" smtClean="0">
                <a:solidFill>
                  <a:srgbClr val="FFFFFF"/>
                </a:solidFill>
              </a:rPr>
              <a:t> هذين التاريخين</a:t>
            </a:r>
            <a:r>
              <a:rPr lang="en-US" b="1" dirty="0" smtClean="0">
                <a:solidFill>
                  <a:srgbClr val="FFFFFF"/>
                </a:solidFill>
              </a:rPr>
              <a:t> .</a:t>
            </a:r>
            <a:endParaRPr lang="ar-SA" b="1" dirty="0" smtClean="0">
              <a:solidFill>
                <a:srgbClr val="FFFFFF"/>
              </a:solidFill>
            </a:endParaRPr>
          </a:p>
          <a:p>
            <a:pPr algn="ctr"/>
            <a:r>
              <a:rPr lang="ar-SA" sz="4800" b="1" dirty="0" smtClean="0">
                <a:solidFill>
                  <a:srgbClr val="002060"/>
                </a:solidFill>
              </a:rPr>
              <a:t>عبداللطيف  بن محمد العبداللطيف</a:t>
            </a:r>
          </a:p>
          <a:p>
            <a:pPr algn="ctr"/>
            <a:r>
              <a:rPr lang="ar-SA" sz="4800" b="1" dirty="0" smtClean="0">
                <a:solidFill>
                  <a:srgbClr val="002060"/>
                </a:solidFill>
              </a:rPr>
              <a:t>محمد بن سليمان الجبر</a:t>
            </a:r>
          </a:p>
          <a:p>
            <a:pPr algn="ctr"/>
            <a:r>
              <a:rPr lang="ar-SA" sz="4800" b="1" dirty="0" smtClean="0">
                <a:solidFill>
                  <a:srgbClr val="002060"/>
                </a:solidFill>
              </a:rPr>
              <a:t>عطاالله بن محمد </a:t>
            </a:r>
            <a:r>
              <a:rPr lang="ar-SA" sz="4800" b="1" dirty="0" err="1" smtClean="0">
                <a:solidFill>
                  <a:srgbClr val="002060"/>
                </a:solidFill>
              </a:rPr>
              <a:t>العطاالله</a:t>
            </a:r>
            <a:endParaRPr lang="ar-SA" sz="4800" dirty="0" smtClean="0">
              <a:solidFill>
                <a:srgbClr val="002060"/>
              </a:solidFill>
            </a:endParaRPr>
          </a:p>
          <a:p>
            <a:pPr algn="ctr"/>
            <a:r>
              <a:rPr lang="ar-SA" sz="4800" b="1" dirty="0" smtClean="0">
                <a:solidFill>
                  <a:srgbClr val="002060"/>
                </a:solidFill>
              </a:rPr>
              <a:t>عبدالرحمن المتعب</a:t>
            </a:r>
          </a:p>
          <a:p>
            <a:pPr algn="ctr"/>
            <a:r>
              <a:rPr lang="ar-SA" sz="4800" b="1" dirty="0" smtClean="0">
                <a:solidFill>
                  <a:srgbClr val="002060"/>
                </a:solidFill>
              </a:rPr>
              <a:t>عبدالكريم بن محمد العبداللطيف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pPr algn="ctr"/>
            <a:r>
              <a:rPr lang="ar-SA" b="1" dirty="0" smtClean="0"/>
              <a:t>ظهور الإرشاد النفسي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· </a:t>
            </a:r>
            <a:r>
              <a:rPr lang="ar-SA" b="1" dirty="0" smtClean="0"/>
              <a:t>فقد كان ظهور الإرشاد النفسي استجابة للظروف الاقتصادية والاجتماعية ، </a:t>
            </a:r>
            <a:r>
              <a:rPr lang="ar-SA" b="1" dirty="0" err="1" smtClean="0"/>
              <a:t>وماترتب</a:t>
            </a:r>
            <a:r>
              <a:rPr lang="ar-SA" b="1" dirty="0" smtClean="0"/>
              <a:t> عليها من مشكلات ، فقد أدت الثورة الصناعية </a:t>
            </a:r>
            <a:r>
              <a:rPr lang="ar-SA" b="1" dirty="0" err="1" smtClean="0"/>
              <a:t>وماترتب</a:t>
            </a:r>
            <a:r>
              <a:rPr lang="ar-SA" b="1" dirty="0" smtClean="0"/>
              <a:t> عليها من إحلال </a:t>
            </a:r>
            <a:r>
              <a:rPr lang="ar-SA" b="1" dirty="0" err="1" smtClean="0"/>
              <a:t>الآله</a:t>
            </a:r>
            <a:r>
              <a:rPr lang="ar-SA" b="1" dirty="0" smtClean="0"/>
              <a:t> محل العامل ، إلى استغلال أصحاب الأعمال للعمال ، وإلى عدم المساواة </a:t>
            </a:r>
            <a:r>
              <a:rPr lang="ar-SA" b="1" dirty="0" err="1" smtClean="0"/>
              <a:t>الإجتماعية</a:t>
            </a:r>
            <a:r>
              <a:rPr lang="ar-SA" b="1" dirty="0" smtClean="0"/>
              <a:t> </a:t>
            </a:r>
            <a:r>
              <a:rPr lang="ar-SA" b="1" dirty="0" err="1" smtClean="0"/>
              <a:t>والإقتصادية</a:t>
            </a:r>
            <a:r>
              <a:rPr lang="ar-SA" b="1" dirty="0" smtClean="0"/>
              <a:t> ، بالإضافة إلى مظاهر الفقر والظلم والفساد ،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ar-SA" b="1" dirty="0" smtClean="0"/>
              <a:t>مما </a:t>
            </a:r>
            <a:r>
              <a:rPr lang="ar-SA" b="1" dirty="0" err="1" smtClean="0"/>
              <a:t>دعى</a:t>
            </a:r>
            <a:r>
              <a:rPr lang="ar-SA" b="1" dirty="0" smtClean="0"/>
              <a:t> المعنيين بالأمر إلى البحث عن علاج العيوب </a:t>
            </a:r>
            <a:r>
              <a:rPr lang="ar-SA" b="1" dirty="0" err="1" smtClean="0"/>
              <a:t>الإجتماعية</a:t>
            </a:r>
            <a:r>
              <a:rPr lang="ar-SA" b="1" dirty="0" smtClean="0"/>
              <a:t> التي نتجت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ar-SA" b="1" dirty="0" smtClean="0"/>
              <a:t>عن هذا التحول الصناعي ، ونادوا بضرورة استئصال الأسباب الحقيقية للفقر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ar-SA" b="1" dirty="0" smtClean="0"/>
              <a:t>والجهل والجريمة</a:t>
            </a:r>
            <a:r>
              <a:rPr lang="en-US" b="1" dirty="0" smtClean="0"/>
              <a:t> .</a:t>
            </a:r>
            <a:endParaRPr lang="ar-SA" b="1" dirty="0" smtClean="0"/>
          </a:p>
          <a:p>
            <a:r>
              <a:rPr lang="ar-SA" b="1" dirty="0" smtClean="0"/>
              <a:t>وكان هذا المناخ الذي أوجدته حركة الإصلاح </a:t>
            </a:r>
            <a:r>
              <a:rPr lang="ar-SA" b="1" dirty="0" err="1" smtClean="0"/>
              <a:t>الإجتماعي</a:t>
            </a:r>
            <a:r>
              <a:rPr lang="ar-SA" b="1" dirty="0" smtClean="0"/>
              <a:t> قد عمل على نشأة الإرشاد النفسي ، وتيسير نموه</a:t>
            </a:r>
            <a:r>
              <a:rPr lang="en-US" b="1" dirty="0" smtClean="0"/>
              <a:t> 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08888"/>
          </a:xfrm>
        </p:spPr>
        <p:txBody>
          <a:bodyPr>
            <a:normAutofit fontScale="90000"/>
          </a:bodyPr>
          <a:lstStyle/>
          <a:p>
            <a:pPr algn="ctr"/>
            <a:r>
              <a:rPr lang="ar-SA" b="1" dirty="0" smtClean="0"/>
              <a:t>ويذكر الباحثون أن هناك عوامل عديدة تعد الأسس التي قام عليها الإرشاد النفسي ، وهي</a:t>
            </a:r>
            <a:r>
              <a:rPr lang="en-US" b="1" dirty="0" smtClean="0"/>
              <a:t> :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ar-SA" b="1" dirty="0" smtClean="0"/>
              <a:t>ويذكر الباحثون أن هناك عوامل عديدة تعد الأسس التي قام عليها الإرشاد النفسي ، وهي</a:t>
            </a:r>
            <a:r>
              <a:rPr lang="en-US" b="1" dirty="0" smtClean="0"/>
              <a:t>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- </a:t>
            </a:r>
            <a:r>
              <a:rPr lang="ar-SA" b="1" dirty="0" smtClean="0"/>
              <a:t>التوجيه المهني ؛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- </a:t>
            </a:r>
            <a:r>
              <a:rPr lang="ar-SA" b="1" dirty="0" smtClean="0"/>
              <a:t>حركة القياس النفسي ؛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- </a:t>
            </a:r>
            <a:r>
              <a:rPr lang="ar-SA" b="1" dirty="0" smtClean="0"/>
              <a:t>التأكيد على العوامل المعرفية والدافعية للسلوك</a:t>
            </a:r>
            <a:r>
              <a:rPr lang="en-US" b="1" dirty="0" smtClean="0"/>
              <a:t> .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ar-SA" b="1" dirty="0" smtClean="0"/>
              <a:t>وهذه هي أصول علم النفس الإرشادي التي ذكرتها لجنة التعريف في قسم علم النفس التابعة لرابطة علم النفس الأمريكية</a:t>
            </a:r>
            <a:r>
              <a:rPr lang="en-US" b="1" dirty="0" smtClean="0"/>
              <a:t> ( </a:t>
            </a:r>
            <a:r>
              <a:rPr lang="en-US" b="1" dirty="0" err="1" smtClean="0"/>
              <a:t>apa</a:t>
            </a:r>
            <a:r>
              <a:rPr lang="en-US" b="1" dirty="0" smtClean="0"/>
              <a:t> ) .</a:t>
            </a:r>
            <a:br>
              <a:rPr lang="en-US" b="1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4112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· </a:t>
            </a:r>
            <a:r>
              <a:rPr lang="ar-SA" b="1" dirty="0" smtClean="0"/>
              <a:t>أما في القرن العشرين ، فقد ظهر الإرشاد النفسي مرتبطا </a:t>
            </a:r>
            <a:r>
              <a:rPr lang="ar-SA" b="1" dirty="0" err="1" smtClean="0"/>
              <a:t>ً</a:t>
            </a:r>
            <a:r>
              <a:rPr lang="ar-SA" b="1" dirty="0" smtClean="0"/>
              <a:t> بحركة التوجيه المهني على يد فرانك </a:t>
            </a:r>
            <a:r>
              <a:rPr lang="ar-SA" b="1" dirty="0" err="1" smtClean="0"/>
              <a:t>بارسونز</a:t>
            </a:r>
            <a:r>
              <a:rPr lang="ar-SA" b="1" dirty="0" smtClean="0"/>
              <a:t> ، الذي أسس في عام 1908 </a:t>
            </a:r>
            <a:r>
              <a:rPr lang="ar-SA" b="1" dirty="0" err="1" smtClean="0"/>
              <a:t>م</a:t>
            </a:r>
            <a:r>
              <a:rPr lang="ar-SA" b="1" dirty="0" smtClean="0"/>
              <a:t> ، </a:t>
            </a:r>
            <a:r>
              <a:rPr lang="ar-SA" b="1" dirty="0" err="1" smtClean="0"/>
              <a:t>م</a:t>
            </a:r>
            <a:r>
              <a:rPr lang="ar-SA" b="1" dirty="0" smtClean="0"/>
              <a:t>كتب التوجيه المهني في بوسطن بأمريكا ، وقد كتب </a:t>
            </a:r>
            <a:r>
              <a:rPr lang="ar-SA" b="1" dirty="0" err="1" smtClean="0"/>
              <a:t>بارسونز</a:t>
            </a:r>
            <a:r>
              <a:rPr lang="ar-SA" b="1" dirty="0" smtClean="0"/>
              <a:t> 1909 </a:t>
            </a:r>
            <a:r>
              <a:rPr lang="ar-SA" b="1" dirty="0" err="1" smtClean="0"/>
              <a:t>م</a:t>
            </a:r>
            <a:r>
              <a:rPr lang="ar-SA" b="1" dirty="0" smtClean="0"/>
              <a:t> كتابا </a:t>
            </a:r>
            <a:r>
              <a:rPr lang="ar-SA" b="1" dirty="0" err="1" smtClean="0"/>
              <a:t>ً</a:t>
            </a:r>
            <a:r>
              <a:rPr lang="ar-SA" b="1" dirty="0" smtClean="0"/>
              <a:t> أسماه " </a:t>
            </a:r>
            <a:r>
              <a:rPr lang="ar-SA" b="1" dirty="0" err="1" smtClean="0"/>
              <a:t>إختيار</a:t>
            </a:r>
            <a:r>
              <a:rPr lang="ar-SA" b="1" dirty="0" smtClean="0"/>
              <a:t> مهنة " ، وكانت مهمته إيجاد وسائل يمكن </a:t>
            </a:r>
            <a:r>
              <a:rPr lang="ar-SA" b="1" dirty="0" err="1" smtClean="0"/>
              <a:t>بها</a:t>
            </a:r>
            <a:r>
              <a:rPr lang="ar-SA" b="1" dirty="0" smtClean="0"/>
              <a:t> وضع الشخص المناسب في المكان المناسب ، وكانت مهمة الإرشاد جمع المعلومات عن الفرد وعن المهنة والتوافق بينهما</a:t>
            </a:r>
            <a:r>
              <a:rPr lang="en-US" b="1" dirty="0" smtClean="0"/>
              <a:t> .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· </a:t>
            </a:r>
            <a:r>
              <a:rPr lang="ar-SA" b="1" dirty="0" smtClean="0"/>
              <a:t>وفيما يلي من أعوام تطور هذا العلم ، حيث</a:t>
            </a:r>
            <a:r>
              <a:rPr lang="en-US" b="1" dirty="0" smtClean="0"/>
              <a:t> :</a:t>
            </a:r>
            <a:br>
              <a:rPr lang="en-US" b="1" dirty="0" smtClean="0"/>
            </a:br>
            <a:r>
              <a:rPr lang="en-US" b="1" dirty="0" smtClean="0"/>
              <a:t>- </a:t>
            </a:r>
            <a:r>
              <a:rPr lang="ar-SA" b="1" dirty="0" smtClean="0"/>
              <a:t>صدرت في عام 1910 </a:t>
            </a:r>
            <a:r>
              <a:rPr lang="ar-SA" b="1" dirty="0" err="1" smtClean="0"/>
              <a:t>م</a:t>
            </a:r>
            <a:r>
              <a:rPr lang="ar-SA" b="1" dirty="0" smtClean="0"/>
              <a:t> أول مجلة للتوجيه المهني ؛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- </a:t>
            </a:r>
            <a:r>
              <a:rPr lang="ar-SA" b="1" dirty="0" smtClean="0"/>
              <a:t>وفي العام 1913م أسست أول جمعية للإرشاد النفسي ؛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- </a:t>
            </a:r>
            <a:r>
              <a:rPr lang="ar-SA" b="1" dirty="0" smtClean="0"/>
              <a:t>وفي الثلاثينات من القرن الماضي بدأ الإرشاد العلاجي يتمايز عن كل </a:t>
            </a:r>
            <a:r>
              <a:rPr lang="ar-SA" b="1" dirty="0" err="1" smtClean="0"/>
              <a:t>ٍ</a:t>
            </a:r>
            <a:r>
              <a:rPr lang="ar-SA" b="1" dirty="0" smtClean="0"/>
              <a:t> من الإرشاد المهني والإرشاد التربوي ، حيث أخذ يركز على المشكلات الشخصية ، وأصبح يعرف </a:t>
            </a:r>
            <a:r>
              <a:rPr lang="ar-SA" b="1" dirty="0" err="1" smtClean="0"/>
              <a:t>بإسم</a:t>
            </a:r>
            <a:r>
              <a:rPr lang="ar-SA" b="1" dirty="0" smtClean="0"/>
              <a:t> الإرشاد الشخصي</a:t>
            </a:r>
            <a:r>
              <a:rPr lang="en-US" b="1" dirty="0" smtClean="0"/>
              <a:t> .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10800000" flipV="1">
            <a:off x="457200" y="658368"/>
            <a:ext cx="8229600" cy="45719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r>
              <a:rPr lang="en-US" b="1" dirty="0" smtClean="0"/>
              <a:t>· </a:t>
            </a:r>
            <a:r>
              <a:rPr lang="ar-SA" b="1" dirty="0" smtClean="0"/>
              <a:t>وكانت البداية الحقيقية لنشأة الإرشاد النفسي ، على يد </a:t>
            </a:r>
            <a:r>
              <a:rPr lang="ar-SA" b="1" dirty="0" err="1" smtClean="0"/>
              <a:t>سيموندز</a:t>
            </a:r>
            <a:r>
              <a:rPr lang="ar-SA" b="1" dirty="0" smtClean="0"/>
              <a:t> في كتابة</a:t>
            </a:r>
            <a:r>
              <a:rPr lang="en-US" b="1" dirty="0" smtClean="0"/>
              <a:t>: </a:t>
            </a:r>
            <a:br>
              <a:rPr lang="en-US" b="1" dirty="0" smtClean="0"/>
            </a:br>
            <a:r>
              <a:rPr lang="en-US" b="1" dirty="0" smtClean="0"/>
              <a:t>" </a:t>
            </a:r>
            <a:r>
              <a:rPr lang="ar-SA" b="1" dirty="0" smtClean="0"/>
              <a:t>تشخيص الشخصية والسلوك " ، وعلى يد </a:t>
            </a:r>
            <a:r>
              <a:rPr lang="ar-SA" b="1" dirty="0" err="1" smtClean="0"/>
              <a:t>ويليامسون</a:t>
            </a:r>
            <a:r>
              <a:rPr lang="ar-SA" b="1" dirty="0" smtClean="0"/>
              <a:t> في كتابة : " كيف نرشد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ar-SA" b="1" dirty="0" smtClean="0"/>
              <a:t>الطلبة " ، دخل الإرشاد النفسي إلى المدارس من أوسع </a:t>
            </a:r>
            <a:r>
              <a:rPr lang="ar-SA" b="1" dirty="0" err="1" smtClean="0"/>
              <a:t>أوابها</a:t>
            </a:r>
            <a:r>
              <a:rPr lang="ar-SA" b="1" dirty="0" smtClean="0"/>
              <a:t> ، وأصبح ينظر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ar-SA" b="1" dirty="0" smtClean="0"/>
              <a:t>إليه على أنه سلسلة من النشاطات والأفعال تسري من خلاله كل النشاطات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ar-SA" b="1" dirty="0" smtClean="0"/>
              <a:t>التربوية ، وبذلك دخل الإرشاد النفسي إلى التربية على أساس أن كل شخص له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ar-SA" b="1" dirty="0" smtClean="0"/>
              <a:t>فرديته ، ومن حقه تلقي التعليم الذي يتفق وتلك الفردية</a:t>
            </a:r>
            <a:r>
              <a:rPr lang="en-US" b="1" dirty="0" smtClean="0"/>
              <a:t> . </a:t>
            </a:r>
            <a:br>
              <a:rPr lang="en-US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4112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r>
              <a:rPr lang="en-US" b="1" dirty="0" smtClean="0"/>
              <a:t>· </a:t>
            </a:r>
            <a:r>
              <a:rPr lang="ar-SA" b="1" dirty="0" smtClean="0"/>
              <a:t>وكانت البداية الحقيقية لنشأة الإرشاد النفسي ، على يد </a:t>
            </a:r>
            <a:r>
              <a:rPr lang="ar-SA" b="1" dirty="0" err="1" smtClean="0"/>
              <a:t>سيموندز</a:t>
            </a:r>
            <a:r>
              <a:rPr lang="ar-SA" b="1" dirty="0" smtClean="0"/>
              <a:t> في كتابة</a:t>
            </a:r>
            <a:r>
              <a:rPr lang="en-US" b="1" dirty="0" smtClean="0"/>
              <a:t>: </a:t>
            </a:r>
            <a:br>
              <a:rPr lang="en-US" b="1" dirty="0" smtClean="0"/>
            </a:br>
            <a:r>
              <a:rPr lang="en-US" b="1" dirty="0" smtClean="0"/>
              <a:t>" </a:t>
            </a:r>
            <a:r>
              <a:rPr lang="ar-SA" b="1" dirty="0" smtClean="0"/>
              <a:t>تشخيص الشخصية والسلوك " ، وعلى يد </a:t>
            </a:r>
            <a:r>
              <a:rPr lang="ar-SA" b="1" dirty="0" err="1" smtClean="0"/>
              <a:t>ويليامسون</a:t>
            </a:r>
            <a:r>
              <a:rPr lang="ar-SA" b="1" dirty="0" smtClean="0"/>
              <a:t> في كتابة : " كيف نرشد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ar-SA" b="1" dirty="0" smtClean="0"/>
              <a:t>الطلبة " ، دخل الإرشاد النفسي إلى المدارس من أوسع </a:t>
            </a:r>
            <a:r>
              <a:rPr lang="ar-SA" b="1" dirty="0" err="1" smtClean="0"/>
              <a:t>أوابها</a:t>
            </a:r>
            <a:r>
              <a:rPr lang="ar-SA" b="1" dirty="0" smtClean="0"/>
              <a:t> ، وأصبح ينظر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ar-SA" b="1" dirty="0" smtClean="0"/>
              <a:t>إليه على أنه سلسلة من النشاطات والأفعال تسري من خلاله كل النشاطات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ar-SA" b="1" dirty="0" smtClean="0"/>
              <a:t>التربوية ، وبذلك دخل الإرشاد النفسي إلى التربية على أساس أن كل شخص له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ar-SA" b="1" dirty="0" smtClean="0"/>
              <a:t>فرديته ، ومن حقه تلقي التعليم الذي يتفق وتلك الفردية</a:t>
            </a:r>
            <a:r>
              <a:rPr lang="en-US" b="1" dirty="0" smtClean="0"/>
              <a:t> . </a:t>
            </a:r>
            <a:br>
              <a:rPr lang="en-US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86512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ذ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b="1" dirty="0" smtClean="0"/>
              <a:t>· </a:t>
            </a:r>
            <a:r>
              <a:rPr lang="ar-SA" b="1" dirty="0" smtClean="0"/>
              <a:t>وتعد مرحلة الأربعينات والخمسينات من القرن العشرين، مرحلة الولادة والنمو السريع للإرشاد النفسي ، حيث أصبح هذا العلم أكثر تخصصا </a:t>
            </a:r>
            <a:r>
              <a:rPr lang="ar-SA" b="1" dirty="0" err="1" smtClean="0"/>
              <a:t>ً</a:t>
            </a:r>
            <a:r>
              <a:rPr lang="ar-SA" b="1" dirty="0" smtClean="0"/>
              <a:t> ، وله وسائله المتعددة ومراكزه الخاصة ، كما أصبح للإرشاد النفسي خدمات ذات برنامج مخطط بعد أن كان مجرد خدمات محددة ، وأصبح متمركزا </a:t>
            </a:r>
            <a:r>
              <a:rPr lang="ar-SA" b="1" dirty="0" err="1" smtClean="0"/>
              <a:t>ً</a:t>
            </a:r>
            <a:r>
              <a:rPr lang="ar-SA" b="1" dirty="0" smtClean="0"/>
              <a:t> حول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ar-SA" b="1" dirty="0" smtClean="0"/>
              <a:t>المرشد أكثر من تمركزه حول المشكلات</a:t>
            </a:r>
            <a:r>
              <a:rPr lang="en-US" b="1" dirty="0" smtClean="0"/>
              <a:t> .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· </a:t>
            </a:r>
            <a:r>
              <a:rPr lang="ar-SA" b="1" dirty="0" smtClean="0"/>
              <a:t>واستمر </a:t>
            </a:r>
            <a:r>
              <a:rPr lang="ar-SA" b="1" dirty="0" err="1" smtClean="0"/>
              <a:t>الإهتمام</a:t>
            </a:r>
            <a:r>
              <a:rPr lang="ar-SA" b="1" dirty="0" smtClean="0"/>
              <a:t> بالإرشاد النفسي بشكل واضح ، وذلك من خلال ازدياد عدد المرشدين ، </a:t>
            </a:r>
            <a:r>
              <a:rPr lang="ar-SA" b="1" dirty="0" err="1" smtClean="0"/>
              <a:t>وإزدياد</a:t>
            </a:r>
            <a:r>
              <a:rPr lang="ar-SA" b="1" dirty="0" smtClean="0"/>
              <a:t> فرص </a:t>
            </a:r>
            <a:r>
              <a:rPr lang="ar-SA" b="1" dirty="0" err="1" smtClean="0"/>
              <a:t>تاهيلهم</a:t>
            </a:r>
            <a:r>
              <a:rPr lang="ar-SA" b="1" dirty="0" smtClean="0"/>
              <a:t> ، حيث مكنهم ذلك من شغل المراكز الهامة في حقل الإرشاد ، كما </a:t>
            </a:r>
            <a:r>
              <a:rPr lang="ar-SA" b="1" dirty="0" err="1" smtClean="0"/>
              <a:t>إزداد</a:t>
            </a:r>
            <a:r>
              <a:rPr lang="ar-SA" b="1" dirty="0" smtClean="0"/>
              <a:t> عدد الدوريات والكتب والدراسات في هذا المجال </a:t>
            </a:r>
            <a:r>
              <a:rPr lang="ar-SA" b="1" dirty="0" err="1" smtClean="0"/>
              <a:t>وماتقدمه</a:t>
            </a:r>
            <a:r>
              <a:rPr lang="ar-SA" b="1" dirty="0" smtClean="0"/>
              <a:t> من خدمات ، وهكذا استمر الحال بهذا العلم بالتقدم والتطور</a:t>
            </a:r>
            <a:r>
              <a:rPr lang="en-US" b="1" dirty="0" smtClean="0"/>
              <a:t> .</a:t>
            </a:r>
            <a:endParaRPr lang="ar-S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262</Words>
  <Application>Microsoft Office PowerPoint</Application>
  <PresentationFormat>عرض على الشاشة (3:4)‏</PresentationFormat>
  <Paragraphs>17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تدفق</vt:lpstr>
      <vt:lpstr>تاريخ تطور التوجيه والإرشاد</vt:lpstr>
      <vt:lpstr>ظهور الإرشاد النفسي </vt:lpstr>
      <vt:lpstr>ويذكر الباحثون أن هناك عوامل عديدة تعد الأسس التي قام عليها الإرشاد النفسي ، وهي :  ويذكر الباحثون أن هناك عوامل عديدة تعد الأسس التي قام عليها الإرشاد النفسي ، وهي :</vt:lpstr>
      <vt:lpstr>عرض تقديمي في PowerPoint</vt:lpstr>
      <vt:lpstr>عرض تقديمي في PowerPoint</vt:lpstr>
      <vt:lpstr>عرض تقديمي في PowerPoint</vt:lpstr>
      <vt:lpstr>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تاريخ تطور التوجيه والإرشاد</dc:title>
  <dc:creator>hp</dc:creator>
  <cp:lastModifiedBy>MAX</cp:lastModifiedBy>
  <cp:revision>5</cp:revision>
  <dcterms:created xsi:type="dcterms:W3CDTF">2012-10-12T11:54:27Z</dcterms:created>
  <dcterms:modified xsi:type="dcterms:W3CDTF">2015-03-12T10:32:57Z</dcterms:modified>
</cp:coreProperties>
</file>