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m.ahmed@mu.edu.sa" TargetMode="External"/><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 Id="rId4" Type="http://schemas.openxmlformats.org/officeDocument/2006/relationships/hyperlink" Target="mailto:hi.idriss@mu.edu.s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5909310"/>
          </a:xfrm>
          <a:prstGeom prst="rect">
            <a:avLst/>
          </a:prstGeom>
        </p:spPr>
        <p:txBody>
          <a:bodyPr wrap="square">
            <a:spAutoFit/>
          </a:bodyPr>
          <a:lstStyle/>
          <a:p>
            <a:pPr fontAlgn="base"/>
            <a:r>
              <a:rPr lang="en-US" sz="1200" b="1" dirty="0" smtClean="0"/>
              <a:t>Unit of Plans and  Study Programs  </a:t>
            </a:r>
          </a:p>
          <a:p>
            <a:pPr fontAlgn="base"/>
            <a:r>
              <a:rPr lang="en-US" sz="1200" b="1" dirty="0" smtClean="0"/>
              <a:t> </a:t>
            </a:r>
          </a:p>
          <a:p>
            <a:pPr fontAlgn="base"/>
            <a:r>
              <a:rPr lang="en-US" sz="1200" b="1" dirty="0" smtClean="0"/>
              <a:t>Coordinator (male student section):</a:t>
            </a:r>
          </a:p>
          <a:p>
            <a:pPr fontAlgn="base"/>
            <a:r>
              <a:rPr lang="en-US" sz="1200" b="1" dirty="0" smtClean="0"/>
              <a:t>Dr. </a:t>
            </a:r>
            <a:r>
              <a:rPr lang="en-US" sz="1200" b="1" dirty="0" err="1" smtClean="0"/>
              <a:t>Tajuddin</a:t>
            </a:r>
            <a:r>
              <a:rPr lang="en-US" sz="1200" b="1" dirty="0" smtClean="0"/>
              <a:t> Ahmed Mohammed. Email: </a:t>
            </a:r>
            <a:r>
              <a:rPr lang="en-US" sz="1200" b="1" u="sng" dirty="0" smtClean="0">
                <a:hlinkClick r:id="rId3"/>
              </a:rPr>
              <a:t>tm.ahmed@mu.edu.sa</a:t>
            </a:r>
            <a:r>
              <a:rPr lang="en-US" sz="1200" b="1" dirty="0" smtClean="0"/>
              <a:t> Ext:</a:t>
            </a:r>
          </a:p>
          <a:p>
            <a:pPr fontAlgn="base"/>
            <a:r>
              <a:rPr lang="en-US" sz="1200" b="1" dirty="0" smtClean="0"/>
              <a:t>Unit Coordinator (female student section):</a:t>
            </a:r>
          </a:p>
          <a:p>
            <a:pPr fontAlgn="base"/>
            <a:r>
              <a:rPr lang="en-US" sz="1200" b="1" dirty="0" smtClean="0"/>
              <a:t>Dr. </a:t>
            </a:r>
            <a:r>
              <a:rPr lang="en-US" sz="1200" b="1" dirty="0" err="1" smtClean="0"/>
              <a:t>Huwaida</a:t>
            </a:r>
            <a:r>
              <a:rPr lang="en-US" sz="1200" b="1" dirty="0" smtClean="0"/>
              <a:t> Ibrahim </a:t>
            </a:r>
            <a:r>
              <a:rPr lang="en-US" sz="1200" b="1" dirty="0" err="1" smtClean="0"/>
              <a:t>Idris</a:t>
            </a:r>
            <a:r>
              <a:rPr lang="en-US" sz="1200" b="1" dirty="0" smtClean="0"/>
              <a:t>. Email: </a:t>
            </a:r>
            <a:r>
              <a:rPr lang="en-US" sz="1200" b="1" u="sng" dirty="0" smtClean="0">
                <a:hlinkClick r:id="rId4"/>
              </a:rPr>
              <a:t>hi.idriss@mu.edu.sa</a:t>
            </a:r>
            <a:r>
              <a:rPr lang="en-US" sz="1200" b="1" dirty="0" smtClean="0"/>
              <a:t> Ext:</a:t>
            </a:r>
          </a:p>
          <a:p>
            <a:pPr fontAlgn="base"/>
            <a:r>
              <a:rPr lang="en-US" sz="1200" b="1" dirty="0" smtClean="0"/>
              <a:t> </a:t>
            </a:r>
          </a:p>
          <a:p>
            <a:pPr fontAlgn="base"/>
            <a:r>
              <a:rPr lang="en-US" sz="1200" b="1" dirty="0" smtClean="0"/>
              <a:t>About the Unit:</a:t>
            </a:r>
          </a:p>
          <a:p>
            <a:pPr fontAlgn="base"/>
            <a:r>
              <a:rPr lang="en-US" sz="1200" b="1" dirty="0" smtClean="0"/>
              <a:t>The Unit of Study Plans and Programs is responsible for preparing and developing study plans to improve educational outcomes in order to achieve compliance with academic accreditation standards. This is due to its positive impact on keeping pace with the development plans and meeting the needs of the labor market.</a:t>
            </a:r>
          </a:p>
          <a:p>
            <a:pPr fontAlgn="base"/>
            <a:r>
              <a:rPr lang="en-US" sz="1200" b="1" dirty="0" smtClean="0"/>
              <a:t> </a:t>
            </a:r>
          </a:p>
          <a:p>
            <a:pPr fontAlgn="base"/>
            <a:r>
              <a:rPr lang="en-US" sz="1200" b="1" dirty="0" smtClean="0"/>
              <a:t>Tasks:</a:t>
            </a:r>
          </a:p>
          <a:p>
            <a:pPr fontAlgn="base"/>
            <a:r>
              <a:rPr lang="en-US" sz="1200" b="1" dirty="0" smtClean="0"/>
              <a:t>1- Setting the specifications and standards necessary for the preparation of plans and study programs in accordance with the National Commission for Assessment and Accreditation standards.</a:t>
            </a:r>
          </a:p>
          <a:p>
            <a:pPr fontAlgn="base"/>
            <a:r>
              <a:rPr lang="en-US" sz="1200" b="1" dirty="0" smtClean="0"/>
              <a:t>2- Reviewing College study plans and evaluate them according to the adopted standards, regulations and mechanisms, and recommend them for adoption.</a:t>
            </a:r>
          </a:p>
          <a:p>
            <a:pPr fontAlgn="base"/>
            <a:r>
              <a:rPr lang="en-US" sz="1200" b="1" dirty="0" smtClean="0"/>
              <a:t>3- Developing study plans and programs, and supporting the academic departments in order to accomplish study plans with high quality.</a:t>
            </a:r>
          </a:p>
          <a:p>
            <a:pPr fontAlgn="base"/>
            <a:r>
              <a:rPr lang="en-US" sz="1200" b="1" dirty="0" smtClean="0"/>
              <a:t>4- Academic cooperation with the corresponding departments in various universities locally, regionally and globally within a certified and official mechanism, in order to achieve quality in constructing plans and academic programs.</a:t>
            </a:r>
          </a:p>
          <a:p>
            <a:pPr fontAlgn="base"/>
            <a:r>
              <a:rPr lang="en-US" sz="1200" b="1" dirty="0" smtClean="0"/>
              <a:t>5- Raising the efficiency of workers in the field of study plans and programs.</a:t>
            </a:r>
          </a:p>
          <a:p>
            <a:pPr fontAlgn="base"/>
            <a:r>
              <a:rPr lang="en-US" sz="1200" b="1" dirty="0" smtClean="0"/>
              <a:t>6- Continuous follow-up on the work and activities of study plans committees in the departments; for the purposes of evaluation and improvement, and provide the necessary means and equipment for them by coordinating with the Vice </a:t>
            </a:r>
            <a:r>
              <a:rPr lang="en-US" sz="1200" b="1" dirty="0" err="1" smtClean="0"/>
              <a:t>Rectorate</a:t>
            </a:r>
            <a:r>
              <a:rPr lang="en-US" sz="1200" b="1" dirty="0" smtClean="0"/>
              <a:t> for Academic Affairs (Permanent Committee of Study Plan).</a:t>
            </a:r>
          </a:p>
          <a:p>
            <a:pPr fontAlgn="base"/>
            <a:r>
              <a:rPr lang="en-US" sz="1200" b="1" dirty="0" smtClean="0"/>
              <a:t>7- To follow-up the development of study plans and programs on the local and foreign universities level.</a:t>
            </a:r>
          </a:p>
          <a:p>
            <a:pPr fontAlgn="base"/>
            <a:r>
              <a:rPr lang="en-US" sz="1200" b="1" dirty="0" smtClean="0"/>
              <a:t>8- Coordinating with the relevant authorities to organize workshops and training sessions in the field of study plans and programs.</a:t>
            </a:r>
          </a:p>
          <a:p>
            <a:pPr fontAlgn="base"/>
            <a:r>
              <a:rPr lang="en-US" sz="1200" b="1" dirty="0" smtClean="0"/>
              <a:t>9- Preparing the Unit meetings and minutes.</a:t>
            </a:r>
          </a:p>
          <a:p>
            <a:pPr fontAlgn="base"/>
            <a:r>
              <a:rPr lang="en-US" sz="1200" b="1" dirty="0" smtClean="0"/>
              <a:t>10- Organizing survey questionnaires, and disseminating relevant prints.</a:t>
            </a:r>
          </a:p>
          <a:p>
            <a:pPr fontAlgn="base"/>
            <a:r>
              <a:rPr lang="en-US" sz="1200" b="1" dirty="0" smtClean="0"/>
              <a:t>11- Collaborating with specialized editors for linguistic and technical review of the plans, and unifying the general layout of the study plans</a:t>
            </a:r>
          </a:p>
          <a:p>
            <a:pPr rtl="1" fontAlgn="base"/>
            <a:r>
              <a:rPr lang="en-US" sz="1200" b="1" smtClean="0"/>
              <a:t> </a:t>
            </a:r>
          </a:p>
          <a:p>
            <a:pPr fontAlgn="base"/>
            <a:endParaRPr lang="fr-FR"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5861</TotalTime>
  <Words>4</Words>
  <Application>Microsoft Office PowerPoint</Application>
  <PresentationFormat>Affichage à l'écran (4:3)</PresentationFormat>
  <Paragraphs>28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114</cp:revision>
  <dcterms:created xsi:type="dcterms:W3CDTF">2015-04-10T09:16:03Z</dcterms:created>
  <dcterms:modified xsi:type="dcterms:W3CDTF">2015-04-18T20:04:35Z</dcterms:modified>
</cp:coreProperties>
</file>