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70" y="292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6522D7-1C07-4266-AFA2-5AA3AFDFD606}" type="datetimeFigureOut">
              <a:rPr lang="fr-FR" smtClean="0"/>
              <a:pPr/>
              <a:t>17/04/2015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A17B73-C50A-43BB-B366-F92C45895AF1}"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mu.edu.sa/sites/default/files/content-files/slm101_1.docx"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3" name="Rectangle 9"/>
          <p:cNvSpPr>
            <a:spLocks noChangeArrowheads="1"/>
          </p:cNvSpPr>
          <p:nvPr/>
        </p:nvSpPr>
        <p:spPr bwMode="auto">
          <a:xfrm>
            <a:off x="251520" y="2917975"/>
            <a:ext cx="8604448"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t"/>
            <a:endParaRPr lang="fr-FR" sz="1200" dirty="0" smtClean="0"/>
          </a:p>
          <a:p>
            <a:pPr fontAlgn="t"/>
            <a:r>
              <a:rPr lang="fr-FR" sz="1200" dirty="0" smtClean="0"/>
              <a:t> </a:t>
            </a:r>
          </a:p>
          <a:p>
            <a:pPr fontAlgn="t"/>
            <a:r>
              <a:rPr lang="fr-FR" sz="1200" b="1" dirty="0" smtClean="0"/>
              <a:t> </a:t>
            </a:r>
          </a:p>
          <a:p>
            <a:pPr rtl="1"/>
            <a:r>
              <a:rPr lang="en-US" sz="1200" dirty="0" smtClean="0"/>
              <a:t> </a:t>
            </a:r>
            <a:endParaRPr lang="fr-FR" sz="1200" dirty="0"/>
          </a:p>
        </p:txBody>
      </p:sp>
      <p:sp>
        <p:nvSpPr>
          <p:cNvPr id="1038" name="Rectangle 14"/>
          <p:cNvSpPr>
            <a:spLocks noChangeArrowheads="1"/>
          </p:cNvSpPr>
          <p:nvPr/>
        </p:nvSpPr>
        <p:spPr bwMode="auto">
          <a:xfrm>
            <a:off x="1259632" y="3000817"/>
            <a:ext cx="7381328"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r>
              <a:rPr lang="fr-FR" sz="1200" b="1" dirty="0" smtClean="0">
                <a:hlinkClick r:id="rId2"/>
              </a:rPr>
              <a:t/>
            </a:r>
            <a:br>
              <a:rPr lang="fr-FR" sz="1200" b="1" dirty="0" smtClean="0">
                <a:hlinkClick r:id="rId2"/>
              </a:rPr>
            </a:br>
            <a:r>
              <a:rPr lang="fr-FR" sz="1200" b="1" dirty="0" smtClean="0">
                <a:hlinkClick r:id="rId2"/>
              </a:rPr>
              <a:t/>
            </a:r>
            <a:br>
              <a:rPr lang="fr-FR" sz="1200" b="1" dirty="0" smtClean="0">
                <a:hlinkClick r:id="rId2"/>
              </a:rPr>
            </a:br>
            <a:endParaRPr lang="fr-FR" sz="1200" dirty="0"/>
          </a:p>
        </p:txBody>
      </p:sp>
      <p:sp>
        <p:nvSpPr>
          <p:cNvPr id="5" name="Rectangle 4"/>
          <p:cNvSpPr/>
          <p:nvPr/>
        </p:nvSpPr>
        <p:spPr>
          <a:xfrm>
            <a:off x="0" y="0"/>
            <a:ext cx="9144000" cy="14496276"/>
          </a:xfrm>
          <a:prstGeom prst="rect">
            <a:avLst/>
          </a:prstGeom>
        </p:spPr>
        <p:txBody>
          <a:bodyPr wrap="square">
            <a:spAutoFit/>
          </a:bodyPr>
          <a:lstStyle/>
          <a:p>
            <a:pPr fontAlgn="base"/>
            <a:r>
              <a:rPr lang="en-US" sz="1200" b="1" dirty="0" smtClean="0"/>
              <a:t>Unit of Measurement and Evaluation</a:t>
            </a:r>
            <a:endParaRPr lang="fr-FR" sz="1200" dirty="0" smtClean="0"/>
          </a:p>
          <a:p>
            <a:pPr fontAlgn="base"/>
            <a:r>
              <a:rPr lang="en-US" sz="1200" dirty="0" smtClean="0"/>
              <a:t> </a:t>
            </a:r>
            <a:endParaRPr lang="fr-FR" sz="1200" dirty="0" smtClean="0"/>
          </a:p>
          <a:p>
            <a:pPr fontAlgn="base"/>
            <a:r>
              <a:rPr lang="en-US" sz="1200" dirty="0" smtClean="0"/>
              <a:t> </a:t>
            </a:r>
            <a:endParaRPr lang="fr-FR" sz="1200" dirty="0" smtClean="0"/>
          </a:p>
          <a:p>
            <a:pPr fontAlgn="base"/>
            <a:r>
              <a:rPr lang="en-US" sz="1200" b="1" dirty="0" smtClean="0"/>
              <a:t>Coordinator of Student section:</a:t>
            </a:r>
            <a:endParaRPr lang="fr-FR" sz="1200" dirty="0" smtClean="0"/>
          </a:p>
          <a:p>
            <a:pPr fontAlgn="base"/>
            <a:r>
              <a:rPr lang="en-US" sz="1200" dirty="0" smtClean="0"/>
              <a:t>D. </a:t>
            </a:r>
            <a:r>
              <a:rPr lang="en-US" sz="1200" dirty="0" err="1" smtClean="0"/>
              <a:t>Tawfiq</a:t>
            </a:r>
            <a:r>
              <a:rPr lang="en-US" sz="1200" dirty="0" smtClean="0"/>
              <a:t> </a:t>
            </a:r>
            <a:r>
              <a:rPr lang="en-US" sz="1200" dirty="0" err="1" smtClean="0"/>
              <a:t>Younes</a:t>
            </a:r>
            <a:r>
              <a:rPr lang="en-US" sz="1200" dirty="0" smtClean="0"/>
              <a:t> Egyptian E-mail: t.almasry@mu.edu.sa       Ext: 4592</a:t>
            </a:r>
            <a:endParaRPr lang="fr-FR" sz="1200" dirty="0" smtClean="0"/>
          </a:p>
          <a:p>
            <a:pPr fontAlgn="base"/>
            <a:r>
              <a:rPr lang="en-US" sz="1200" dirty="0" smtClean="0"/>
              <a:t> </a:t>
            </a:r>
            <a:endParaRPr lang="fr-FR" sz="1200" dirty="0" smtClean="0"/>
          </a:p>
          <a:p>
            <a:pPr fontAlgn="base"/>
            <a:r>
              <a:rPr lang="en-US" sz="1200" b="1" dirty="0" smtClean="0"/>
              <a:t>Coordinator of the students section:</a:t>
            </a:r>
            <a:endParaRPr lang="fr-FR" sz="1200" dirty="0" smtClean="0"/>
          </a:p>
          <a:p>
            <a:pPr fontAlgn="base"/>
            <a:r>
              <a:rPr lang="en-US" sz="1200" dirty="0" smtClean="0"/>
              <a:t>D. </a:t>
            </a:r>
            <a:r>
              <a:rPr lang="en-US" sz="1200" dirty="0" err="1" smtClean="0"/>
              <a:t>Samia</a:t>
            </a:r>
            <a:r>
              <a:rPr lang="en-US" sz="1200" dirty="0" smtClean="0"/>
              <a:t> Ahmed </a:t>
            </a:r>
            <a:r>
              <a:rPr lang="en-US" sz="1200" dirty="0" err="1" smtClean="0"/>
              <a:t>Obaid</a:t>
            </a:r>
            <a:r>
              <a:rPr lang="en-US" sz="1200" dirty="0" smtClean="0"/>
              <a:t> email: sa.ali@mu.edu.sa                    Ext: 4592</a:t>
            </a:r>
            <a:endParaRPr lang="fr-FR" sz="1200" dirty="0" smtClean="0"/>
          </a:p>
          <a:p>
            <a:pPr fontAlgn="base"/>
            <a:r>
              <a:rPr lang="en-US" sz="1200" dirty="0" smtClean="0"/>
              <a:t> </a:t>
            </a:r>
            <a:endParaRPr lang="fr-FR" sz="1200" dirty="0" smtClean="0"/>
          </a:p>
          <a:p>
            <a:pPr fontAlgn="base"/>
            <a:r>
              <a:rPr lang="en-US" sz="1200" dirty="0" smtClean="0"/>
              <a:t> </a:t>
            </a:r>
            <a:endParaRPr lang="fr-FR" sz="1200" dirty="0" smtClean="0"/>
          </a:p>
          <a:p>
            <a:pPr fontAlgn="base"/>
            <a:r>
              <a:rPr lang="en-US" sz="1200" b="1" dirty="0" smtClean="0"/>
              <a:t>Unit Vision :</a:t>
            </a:r>
            <a:endParaRPr lang="fr-FR" sz="1200" dirty="0" smtClean="0"/>
          </a:p>
          <a:p>
            <a:pPr fontAlgn="base"/>
            <a:r>
              <a:rPr lang="en-US" sz="1200" dirty="0" smtClean="0"/>
              <a:t>Unity strives to be a model in the input and procedures to achieve qualitative and distinguished performance in output in the context of the tasks and roles under the misleading measurement of academic calendar for students and courses in university study plans and related programs, in line with the vision of the university based on excellence.</a:t>
            </a:r>
            <a:endParaRPr lang="fr-FR" sz="1200" dirty="0" smtClean="0"/>
          </a:p>
          <a:p>
            <a:pPr fontAlgn="base"/>
            <a:r>
              <a:rPr lang="en-US" sz="1200" dirty="0" smtClean="0"/>
              <a:t> </a:t>
            </a:r>
            <a:endParaRPr lang="fr-FR" sz="1200" dirty="0" smtClean="0"/>
          </a:p>
          <a:p>
            <a:pPr fontAlgn="base"/>
            <a:r>
              <a:rPr lang="en-US" sz="1200" dirty="0" smtClean="0"/>
              <a:t> </a:t>
            </a:r>
            <a:endParaRPr lang="fr-FR" sz="1200" dirty="0" smtClean="0"/>
          </a:p>
          <a:p>
            <a:pPr fontAlgn="base"/>
            <a:r>
              <a:rPr lang="en-US" sz="1200" b="1" dirty="0" smtClean="0"/>
              <a:t>Unit message:</a:t>
            </a:r>
            <a:endParaRPr lang="fr-FR" sz="1200" dirty="0" smtClean="0"/>
          </a:p>
          <a:p>
            <a:pPr fontAlgn="base"/>
            <a:r>
              <a:rPr lang="en-US" sz="1200" dirty="0" smtClean="0"/>
              <a:t>Activation measurement roles and Educational Evaluation based on clarity of vision, and the development of practices based on procedural definitions for these roles, in accordance with the system of values ​​that the measurement and evaluation in general and academic university in particular control, to achieve improvement and development and make decisions based on the quantity of reliable and qualitative data requirements.</a:t>
            </a:r>
            <a:endParaRPr lang="fr-FR" sz="1200" dirty="0" smtClean="0"/>
          </a:p>
          <a:p>
            <a:pPr fontAlgn="base"/>
            <a:r>
              <a:rPr lang="en-US" sz="1200" dirty="0" smtClean="0"/>
              <a:t> </a:t>
            </a:r>
            <a:endParaRPr lang="fr-FR" sz="1200" dirty="0" smtClean="0"/>
          </a:p>
          <a:p>
            <a:pPr fontAlgn="base"/>
            <a:r>
              <a:rPr lang="en-US" sz="1200" dirty="0" smtClean="0"/>
              <a:t> </a:t>
            </a:r>
            <a:endParaRPr lang="fr-FR" sz="1200" dirty="0" smtClean="0"/>
          </a:p>
          <a:p>
            <a:pPr fontAlgn="base"/>
            <a:r>
              <a:rPr lang="en-US" sz="1200" b="1" dirty="0" smtClean="0"/>
              <a:t>Unit Aims:</a:t>
            </a:r>
            <a:endParaRPr lang="fr-FR" sz="1200" dirty="0" smtClean="0"/>
          </a:p>
          <a:p>
            <a:pPr fontAlgn="base"/>
            <a:r>
              <a:rPr lang="en-US" sz="1200" dirty="0" smtClean="0"/>
              <a:t>The main objective which the college is seeking the unit of measurement and evaluation of university to achieve is to solve problems or aspects of scientific and educational existing deficiencies and improve real-time performance, and the foundation to draw with goals and strategies of progress and clear plans for the future and this is achieved the main goal through the following objectives:</a:t>
            </a:r>
            <a:endParaRPr lang="fr-FR" sz="1200" dirty="0" smtClean="0"/>
          </a:p>
          <a:p>
            <a:pPr fontAlgn="base"/>
            <a:r>
              <a:rPr lang="en-US" sz="1200" dirty="0" smtClean="0"/>
              <a:t> </a:t>
            </a:r>
            <a:endParaRPr lang="fr-FR" sz="1200" dirty="0" smtClean="0"/>
          </a:p>
          <a:p>
            <a:pPr fontAlgn="base"/>
            <a:r>
              <a:rPr lang="en-US" sz="1200" dirty="0" smtClean="0"/>
              <a:t>1. identify the scientific level of the students in the basic skills and capabilities, and may undergo the change and transformation over time.</a:t>
            </a:r>
            <a:endParaRPr lang="fr-FR" sz="1200" dirty="0" smtClean="0"/>
          </a:p>
          <a:p>
            <a:pPr fontAlgn="base"/>
            <a:r>
              <a:rPr lang="en-US" sz="1200" dirty="0" smtClean="0"/>
              <a:t> </a:t>
            </a:r>
            <a:endParaRPr lang="fr-FR" sz="1200" dirty="0" smtClean="0"/>
          </a:p>
          <a:p>
            <a:pPr fontAlgn="base"/>
            <a:r>
              <a:rPr lang="en-US" sz="1200" dirty="0" smtClean="0"/>
              <a:t>2. obtain accurate information that individuals and institutions.</a:t>
            </a:r>
            <a:endParaRPr lang="fr-FR" sz="1200" dirty="0" smtClean="0"/>
          </a:p>
          <a:p>
            <a:pPr fontAlgn="base"/>
            <a:r>
              <a:rPr lang="en-US" sz="1200" dirty="0" smtClean="0"/>
              <a:t> </a:t>
            </a:r>
            <a:endParaRPr lang="fr-FR" sz="1200" dirty="0" smtClean="0"/>
          </a:p>
          <a:p>
            <a:pPr fontAlgn="base"/>
            <a:r>
              <a:rPr lang="en-US" sz="1200" dirty="0" smtClean="0"/>
              <a:t>3. determine the levels of individuals in certain features and classify them based on these levels.</a:t>
            </a:r>
            <a:endParaRPr lang="fr-FR" sz="1200" dirty="0" smtClean="0"/>
          </a:p>
          <a:p>
            <a:pPr fontAlgn="base"/>
            <a:r>
              <a:rPr lang="en-US" sz="1200" dirty="0" smtClean="0"/>
              <a:t> </a:t>
            </a:r>
            <a:endParaRPr lang="fr-FR" sz="1200" dirty="0" smtClean="0"/>
          </a:p>
          <a:p>
            <a:pPr fontAlgn="base"/>
            <a:r>
              <a:rPr lang="en-US" sz="1200" dirty="0" smtClean="0"/>
              <a:t>4. educational process diagnosis and discover what ails of topical problems, and may undergo future of obstacles.</a:t>
            </a:r>
            <a:endParaRPr lang="fr-FR" sz="1200" dirty="0" smtClean="0"/>
          </a:p>
          <a:p>
            <a:pPr fontAlgn="base"/>
            <a:r>
              <a:rPr lang="en-US" sz="1200" dirty="0" smtClean="0"/>
              <a:t> </a:t>
            </a:r>
            <a:endParaRPr lang="fr-FR" sz="1200" dirty="0" smtClean="0"/>
          </a:p>
          <a:p>
            <a:pPr fontAlgn="base"/>
            <a:r>
              <a:rPr lang="en-US" sz="1200" dirty="0" smtClean="0"/>
              <a:t>5. provide mentors and trainers with information about students; help them in good directing them educationally and professionally.</a:t>
            </a:r>
            <a:endParaRPr lang="fr-FR" sz="1200" dirty="0" smtClean="0"/>
          </a:p>
          <a:p>
            <a:pPr fontAlgn="base"/>
            <a:r>
              <a:rPr lang="en-US" sz="1200" dirty="0" smtClean="0"/>
              <a:t> </a:t>
            </a:r>
            <a:endParaRPr lang="fr-FR" sz="1200" dirty="0" smtClean="0"/>
          </a:p>
          <a:p>
            <a:pPr fontAlgn="base"/>
            <a:r>
              <a:rPr lang="en-US" sz="1200" dirty="0" smtClean="0"/>
              <a:t>6. determine the performance of all levels of the educational process elements: the teacher and the book .. etc.</a:t>
            </a:r>
            <a:endParaRPr lang="fr-FR" sz="1200" dirty="0" smtClean="0"/>
          </a:p>
          <a:p>
            <a:pPr fontAlgn="base"/>
            <a:r>
              <a:rPr lang="en-US" sz="1200" dirty="0" smtClean="0"/>
              <a:t> </a:t>
            </a:r>
            <a:endParaRPr lang="fr-FR" sz="1200" dirty="0" smtClean="0"/>
          </a:p>
          <a:p>
            <a:pPr fontAlgn="base"/>
            <a:r>
              <a:rPr lang="en-US" sz="1200" dirty="0" smtClean="0"/>
              <a:t>7. determine the effectiveness of the administrative body or educational.</a:t>
            </a:r>
            <a:endParaRPr lang="fr-FR" sz="1200" dirty="0" smtClean="0"/>
          </a:p>
          <a:p>
            <a:pPr fontAlgn="base"/>
            <a:r>
              <a:rPr lang="en-US" sz="1200" dirty="0" smtClean="0"/>
              <a:t> </a:t>
            </a:r>
            <a:endParaRPr lang="fr-FR" sz="1200" dirty="0" smtClean="0"/>
          </a:p>
          <a:p>
            <a:pPr fontAlgn="base"/>
            <a:r>
              <a:rPr lang="en-US" sz="1200" dirty="0" smtClean="0"/>
              <a:t>8. identify the availability to take on a specific task in per capita terms.</a:t>
            </a:r>
            <a:endParaRPr lang="fr-FR" sz="1200" dirty="0" smtClean="0"/>
          </a:p>
          <a:p>
            <a:pPr fontAlgn="base"/>
            <a:r>
              <a:rPr lang="en-US" sz="1200" dirty="0" smtClean="0"/>
              <a:t> </a:t>
            </a:r>
            <a:endParaRPr lang="fr-FR" sz="1200" dirty="0" smtClean="0"/>
          </a:p>
          <a:p>
            <a:pPr fontAlgn="base"/>
            <a:r>
              <a:rPr lang="en-US" sz="1200" dirty="0" smtClean="0"/>
              <a:t>9. solve problems or aspects of the existing scientific and educational deficiencies and improve real-time performance, and the foundation to draw with goals and strategies of progress and clear plans for the future.</a:t>
            </a:r>
            <a:endParaRPr lang="fr-FR" sz="1200" dirty="0" smtClean="0"/>
          </a:p>
          <a:p>
            <a:pPr fontAlgn="base"/>
            <a:r>
              <a:rPr lang="en-US" sz="1200" dirty="0" smtClean="0"/>
              <a:t> </a:t>
            </a:r>
            <a:endParaRPr lang="fr-FR" sz="1200" dirty="0" smtClean="0"/>
          </a:p>
          <a:p>
            <a:pPr fontAlgn="base"/>
            <a:r>
              <a:rPr lang="en-US" sz="1200" dirty="0" smtClean="0"/>
              <a:t> </a:t>
            </a:r>
            <a:endParaRPr lang="fr-FR" sz="1200" dirty="0" smtClean="0"/>
          </a:p>
          <a:p>
            <a:pPr fontAlgn="base"/>
            <a:r>
              <a:rPr lang="en-US" sz="1200" b="1" dirty="0" smtClean="0"/>
              <a:t>Unit Tasks:</a:t>
            </a:r>
            <a:endParaRPr lang="fr-FR" sz="1200" dirty="0" smtClean="0"/>
          </a:p>
          <a:p>
            <a:pPr fontAlgn="base"/>
            <a:r>
              <a:rPr lang="en-US" sz="1200" dirty="0" smtClean="0"/>
              <a:t>1. Prepare measurement tools (scales and questionnaires and note cards) necessary for the operations of the calendar.</a:t>
            </a:r>
            <a:endParaRPr lang="fr-FR" sz="1200" dirty="0" smtClean="0"/>
          </a:p>
          <a:p>
            <a:pPr fontAlgn="base"/>
            <a:r>
              <a:rPr lang="en-US" sz="1200" dirty="0" smtClean="0"/>
              <a:t> </a:t>
            </a:r>
            <a:endParaRPr lang="fr-FR" sz="1200" dirty="0" smtClean="0"/>
          </a:p>
          <a:p>
            <a:pPr fontAlgn="base"/>
            <a:r>
              <a:rPr lang="en-US" sz="1200" dirty="0" smtClean="0"/>
              <a:t>2. supervising the application of different measurement tools, and analyzed, and presented confidentially to the meaning of the calendar, for use in promoting the positive aspects, and to address the negative aspects, if any.</a:t>
            </a:r>
            <a:endParaRPr lang="fr-FR" sz="1200" dirty="0" smtClean="0"/>
          </a:p>
          <a:p>
            <a:pPr fontAlgn="base"/>
            <a:r>
              <a:rPr lang="en-US" sz="1200" dirty="0" smtClean="0"/>
              <a:t> </a:t>
            </a:r>
            <a:endParaRPr lang="fr-FR" sz="1200" dirty="0" smtClean="0"/>
          </a:p>
          <a:p>
            <a:pPr fontAlgn="base"/>
            <a:r>
              <a:rPr lang="en-US" sz="1200" dirty="0" smtClean="0"/>
              <a:t>3. Analysis of the results of tests courses quarterly and final, and provide some statistical indicators of the quality of the test, such as reliability coefficients and the extent of the difficulty of the questions, which can be informed by the coordinators in the evaluation of the appropriateness of the questions used to measure the academic achievement of students.</a:t>
            </a:r>
            <a:endParaRPr lang="fr-FR" sz="1200" dirty="0" smtClean="0"/>
          </a:p>
          <a:p>
            <a:pPr fontAlgn="base"/>
            <a:r>
              <a:rPr lang="en-US" sz="1200" dirty="0" smtClean="0"/>
              <a:t> </a:t>
            </a:r>
            <a:endParaRPr lang="fr-FR" sz="1200" dirty="0" smtClean="0"/>
          </a:p>
          <a:p>
            <a:pPr fontAlgn="base"/>
            <a:r>
              <a:rPr lang="en-US" sz="1200" dirty="0" smtClean="0"/>
              <a:t>4. Presentation and discussion of the results of the Calendar section coordinators, to exchange views on the development of methods of evaluating students.</a:t>
            </a:r>
            <a:endParaRPr lang="fr-FR" sz="1200" dirty="0" smtClean="0"/>
          </a:p>
          <a:p>
            <a:pPr fontAlgn="base"/>
            <a:r>
              <a:rPr lang="en-US" sz="1200" dirty="0" smtClean="0"/>
              <a:t> </a:t>
            </a:r>
            <a:endParaRPr lang="fr-FR" sz="1200" dirty="0" smtClean="0"/>
          </a:p>
          <a:p>
            <a:pPr fontAlgn="base"/>
            <a:r>
              <a:rPr lang="en-US" sz="1200" dirty="0" smtClean="0"/>
              <a:t>5. facilitate the task of correcting the objective tests, and evaluate the quality of the educational attainment measure.</a:t>
            </a:r>
            <a:endParaRPr lang="fr-FR" sz="1200" dirty="0" smtClean="0"/>
          </a:p>
          <a:p>
            <a:pPr fontAlgn="base"/>
            <a:r>
              <a:rPr lang="en-US" sz="1200" dirty="0" smtClean="0"/>
              <a:t> </a:t>
            </a:r>
            <a:endParaRPr lang="fr-FR" sz="1200" dirty="0" smtClean="0"/>
          </a:p>
          <a:p>
            <a:pPr fontAlgn="base"/>
            <a:r>
              <a:rPr lang="en-US" sz="1200" dirty="0" smtClean="0"/>
              <a:t>6. Conducting studies on some phenomena academic and non-academic, to provide some indicators that can be relied upon to take some administrative decisions.</a:t>
            </a:r>
            <a:endParaRPr lang="fr-FR" sz="1200" dirty="0" smtClean="0"/>
          </a:p>
          <a:p>
            <a:pPr fontAlgn="base"/>
            <a:r>
              <a:rPr lang="en-US" sz="1200" dirty="0" smtClean="0"/>
              <a:t> </a:t>
            </a:r>
            <a:endParaRPr lang="fr-FR" sz="1200" dirty="0" smtClean="0"/>
          </a:p>
          <a:p>
            <a:pPr fontAlgn="base"/>
            <a:r>
              <a:rPr lang="en-US" sz="1200" dirty="0" smtClean="0"/>
              <a:t>7. comprehensive evaluation of the performance of the trainers and the like in order to improve performance.</a:t>
            </a:r>
            <a:endParaRPr lang="fr-FR" sz="1200" dirty="0" smtClean="0"/>
          </a:p>
          <a:p>
            <a:pPr fontAlgn="base"/>
            <a:r>
              <a:rPr lang="en-US" sz="1200" dirty="0" smtClean="0"/>
              <a:t> </a:t>
            </a:r>
            <a:endParaRPr lang="fr-FR" sz="1200" dirty="0" smtClean="0"/>
          </a:p>
          <a:p>
            <a:pPr fontAlgn="base"/>
            <a:r>
              <a:rPr lang="en-US" sz="1200" dirty="0" smtClean="0"/>
              <a:t>8. advising users of scales and questionnaires in how to use them, analyze and interpret the results.</a:t>
            </a:r>
            <a:endParaRPr lang="fr-FR" sz="1200" dirty="0" smtClean="0"/>
          </a:p>
          <a:p>
            <a:pPr fontAlgn="base"/>
            <a:r>
              <a:rPr lang="en-US" sz="1200" dirty="0" smtClean="0"/>
              <a:t> </a:t>
            </a:r>
            <a:endParaRPr lang="fr-FR" sz="1200" dirty="0" smtClean="0"/>
          </a:p>
          <a:p>
            <a:pPr fontAlgn="base"/>
            <a:r>
              <a:rPr lang="en-US" sz="1200" dirty="0" smtClean="0"/>
              <a:t>9. organization and implementation of training courses in the measurement and evaluation in order to develop measurement and evaluation skills.</a:t>
            </a:r>
            <a:endParaRPr lang="fr-FR" sz="1200" dirty="0" smtClean="0"/>
          </a:p>
          <a:p>
            <a:pPr fontAlgn="base"/>
            <a:r>
              <a:rPr lang="en-US" sz="1200" dirty="0" smtClean="0"/>
              <a:t> </a:t>
            </a:r>
            <a:endParaRPr lang="fr-FR" sz="1200" dirty="0" smtClean="0"/>
          </a:p>
          <a:p>
            <a:pPr fontAlgn="base"/>
            <a:r>
              <a:rPr lang="en-US" sz="1200" dirty="0" smtClean="0"/>
              <a:t>10. Participation in educational media efforts through the deployment of basic culture in the field of measurement and evaluation.</a:t>
            </a:r>
            <a:endParaRPr lang="fr-FR" sz="1200" dirty="0" smtClean="0"/>
          </a:p>
          <a:p>
            <a:pPr rtl="1"/>
            <a:r>
              <a:rPr lang="en-US" sz="1200" smtClean="0"/>
              <a:t> </a:t>
            </a:r>
            <a:endParaRPr lang="fr-FR" sz="120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5874</TotalTime>
  <Words>5</Words>
  <Application>Microsoft Office PowerPoint</Application>
  <PresentationFormat>Affichage à l'écran (4:3)</PresentationFormat>
  <Paragraphs>66</Paragraphs>
  <Slides>1</Slides>
  <Notes>0</Notes>
  <HiddenSlides>0</HiddenSlides>
  <MMClips>0</MMClips>
  <ScaleCrop>false</ScaleCrop>
  <HeadingPairs>
    <vt:vector size="4" baseType="variant">
      <vt:variant>
        <vt:lpstr>Thème</vt:lpstr>
      </vt:variant>
      <vt:variant>
        <vt:i4>1</vt:i4>
      </vt:variant>
      <vt:variant>
        <vt:lpstr>Titres des diapositives</vt:lpstr>
      </vt:variant>
      <vt:variant>
        <vt:i4>1</vt:i4>
      </vt:variant>
    </vt:vector>
  </HeadingPairs>
  <TitlesOfParts>
    <vt:vector size="2" baseType="lpstr">
      <vt:lpstr>Thème Office</vt:lpstr>
      <vt:lpstr>Diapositive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dc:creator>
  <cp:lastModifiedBy>pc</cp:lastModifiedBy>
  <cp:revision>115</cp:revision>
  <dcterms:created xsi:type="dcterms:W3CDTF">2015-04-10T09:16:03Z</dcterms:created>
  <dcterms:modified xsi:type="dcterms:W3CDTF">2015-04-18T20:17:36Z</dcterms:modified>
</cp:coreProperties>
</file>