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7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9233297"/>
          </a:xfrm>
          <a:prstGeom prst="rect">
            <a:avLst/>
          </a:prstGeom>
        </p:spPr>
        <p:txBody>
          <a:bodyPr wrap="square">
            <a:spAutoFit/>
          </a:bodyPr>
          <a:lstStyle/>
          <a:p>
            <a:pPr fontAlgn="base"/>
            <a:r>
              <a:rPr lang="en-US" sz="1200" b="1" dirty="0" smtClean="0"/>
              <a:t/>
            </a:r>
            <a:br>
              <a:rPr lang="en-US" sz="1200" b="1" dirty="0" smtClean="0"/>
            </a:br>
            <a:r>
              <a:rPr lang="en-US" sz="1200" b="1" dirty="0" smtClean="0"/>
              <a:t>Unit of </a:t>
            </a:r>
            <a:r>
              <a:rPr lang="en-US" sz="1200" b="1" dirty="0" err="1" smtClean="0"/>
              <a:t>Counselling</a:t>
            </a:r>
            <a:r>
              <a:rPr lang="en-US" sz="1200" b="1" dirty="0" smtClean="0"/>
              <a:t> and Student Rights</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Coordinator of Student section:</a:t>
            </a:r>
            <a:endParaRPr lang="fr-FR" sz="1200" dirty="0" smtClean="0"/>
          </a:p>
          <a:p>
            <a:pPr fontAlgn="base"/>
            <a:r>
              <a:rPr lang="en-US" sz="1200" dirty="0" smtClean="0"/>
              <a:t> </a:t>
            </a:r>
            <a:endParaRPr lang="fr-FR" sz="1200" dirty="0" smtClean="0"/>
          </a:p>
          <a:p>
            <a:pPr fontAlgn="base"/>
            <a:r>
              <a:rPr lang="en-US" sz="1200" dirty="0" smtClean="0"/>
              <a:t>D. Mr. Hussein's e-mail: a.aboudiab@mu.edu.sa Ext:</a:t>
            </a:r>
            <a:endParaRPr lang="fr-FR" sz="1200" dirty="0" smtClean="0"/>
          </a:p>
          <a:p>
            <a:pPr fontAlgn="base"/>
            <a:r>
              <a:rPr lang="en-US" sz="1200" dirty="0" smtClean="0"/>
              <a:t> </a:t>
            </a:r>
            <a:endParaRPr lang="fr-FR" sz="1200" dirty="0" smtClean="0"/>
          </a:p>
          <a:p>
            <a:pPr fontAlgn="base"/>
            <a:r>
              <a:rPr lang="en-US" sz="1200" b="1" dirty="0" smtClean="0"/>
              <a:t>Coordinator of the students section:</a:t>
            </a:r>
            <a:endParaRPr lang="fr-FR" sz="1200" dirty="0" smtClean="0"/>
          </a:p>
          <a:p>
            <a:pPr fontAlgn="base"/>
            <a:r>
              <a:rPr lang="en-US" sz="1200" dirty="0" smtClean="0"/>
              <a:t> </a:t>
            </a:r>
            <a:endParaRPr lang="fr-FR" sz="1200" dirty="0" smtClean="0"/>
          </a:p>
          <a:p>
            <a:pPr fontAlgn="base"/>
            <a:r>
              <a:rPr lang="en-US" sz="1200" dirty="0" err="1" smtClean="0"/>
              <a:t>D._ak_ih</a:t>
            </a:r>
            <a:r>
              <a:rPr lang="en-US" sz="1200" dirty="0" smtClean="0"/>
              <a:t> </a:t>
            </a:r>
            <a:r>
              <a:rPr lang="en-US" sz="1200" dirty="0" err="1" smtClean="0"/>
              <a:t>Daoud</a:t>
            </a:r>
            <a:r>
              <a:rPr lang="en-US" sz="1200" dirty="0" smtClean="0"/>
              <a:t> moon e-mail: s.sibra@mu.edu.sa Ext: 4663</a:t>
            </a:r>
            <a:endParaRPr lang="fr-FR" sz="1200" dirty="0" smtClean="0"/>
          </a:p>
          <a:p>
            <a:pPr fontAlgn="base"/>
            <a:r>
              <a:rPr lang="en-US" sz="1200" dirty="0" smtClean="0"/>
              <a:t> </a:t>
            </a:r>
            <a:endParaRPr lang="fr-FR" sz="1200" dirty="0" smtClean="0"/>
          </a:p>
          <a:p>
            <a:pPr fontAlgn="base"/>
            <a:r>
              <a:rPr lang="en-US" sz="1200" b="1" dirty="0" smtClean="0"/>
              <a:t>Unit Vision:</a:t>
            </a:r>
            <a:endParaRPr lang="fr-FR" sz="1200" dirty="0" smtClean="0"/>
          </a:p>
          <a:p>
            <a:pPr fontAlgn="base"/>
            <a:r>
              <a:rPr lang="en-US" sz="1200" dirty="0" smtClean="0"/>
              <a:t>Permanent seek to raise the level of counseling services for students in accordance with international standards in higher education institutions, to achieve self and humanity in student creativity and excellence requirements.</a:t>
            </a:r>
            <a:endParaRPr lang="fr-FR" sz="1200" dirty="0" smtClean="0"/>
          </a:p>
          <a:p>
            <a:pPr fontAlgn="base"/>
            <a:r>
              <a:rPr lang="en-US" sz="1200" dirty="0" smtClean="0"/>
              <a:t> </a:t>
            </a:r>
            <a:endParaRPr lang="fr-FR" sz="1200" dirty="0" smtClean="0"/>
          </a:p>
          <a:p>
            <a:pPr fontAlgn="base"/>
            <a:r>
              <a:rPr lang="en-US" sz="1200" b="1" dirty="0" smtClean="0"/>
              <a:t>Unit Message:</a:t>
            </a:r>
            <a:endParaRPr lang="fr-FR" sz="1200" dirty="0" smtClean="0"/>
          </a:p>
          <a:p>
            <a:pPr fontAlgn="base"/>
            <a:r>
              <a:rPr lang="en-US" sz="1200" dirty="0" smtClean="0"/>
              <a:t>Provide better extension services and academic psychological, educational and social for students and consulting and students according to the teachings of the Islamic religion and standards of overall quality, bringing the student to build character and to adapt to the university environment, and to prepare them to be an active member during his university studies in the community after graduating through the achievement of academic and social objectives.</a:t>
            </a:r>
            <a:endParaRPr lang="fr-FR" sz="1200" dirty="0" smtClean="0"/>
          </a:p>
          <a:p>
            <a:pPr fontAlgn="base"/>
            <a:r>
              <a:rPr lang="en-US" sz="1200" dirty="0" smtClean="0"/>
              <a:t> </a:t>
            </a:r>
            <a:endParaRPr lang="fr-FR" sz="1200" dirty="0" smtClean="0"/>
          </a:p>
          <a:p>
            <a:pPr fontAlgn="base"/>
            <a:r>
              <a:rPr lang="en-US" sz="1200" b="1" dirty="0" smtClean="0"/>
              <a:t>Unit Tasks:</a:t>
            </a:r>
            <a:endParaRPr lang="fr-FR" sz="1200" dirty="0" smtClean="0"/>
          </a:p>
          <a:p>
            <a:pPr fontAlgn="base"/>
            <a:r>
              <a:rPr lang="en-US" sz="1200" dirty="0" smtClean="0"/>
              <a:t>1. Provide economic and psychological, educational, health, educational and social welfare program to help students take advantage of the various program that will help them to cater to their needs and to achieve social, psychological and personal integration compatibility.</a:t>
            </a:r>
            <a:endParaRPr lang="fr-FR" sz="1200" dirty="0" smtClean="0"/>
          </a:p>
          <a:p>
            <a:pPr fontAlgn="base"/>
            <a:r>
              <a:rPr lang="en-US" sz="1200" dirty="0" smtClean="0"/>
              <a:t> </a:t>
            </a:r>
            <a:endParaRPr lang="fr-FR" sz="1200" dirty="0" smtClean="0"/>
          </a:p>
          <a:p>
            <a:pPr fontAlgn="base"/>
            <a:r>
              <a:rPr lang="en-US" sz="1200" dirty="0" smtClean="0"/>
              <a:t>2. Lifting Deanship of Admission cases the student who have chronic diseases to disabilities.</a:t>
            </a:r>
            <a:endParaRPr lang="fr-FR" sz="1200" dirty="0" smtClean="0"/>
          </a:p>
          <a:p>
            <a:pPr fontAlgn="base"/>
            <a:r>
              <a:rPr lang="en-US" sz="1200" dirty="0" smtClean="0"/>
              <a:t> </a:t>
            </a:r>
            <a:endParaRPr lang="fr-FR" sz="1200" dirty="0" smtClean="0"/>
          </a:p>
          <a:p>
            <a:pPr fontAlgn="base"/>
            <a:r>
              <a:rPr lang="en-US" sz="1200" dirty="0" smtClean="0"/>
              <a:t>3. communication and coordination with the heads of academic departments to transfer the cases that need to guide and direct follow-up.</a:t>
            </a:r>
            <a:endParaRPr lang="fr-FR" sz="1200" dirty="0" smtClean="0"/>
          </a:p>
          <a:p>
            <a:pPr fontAlgn="base"/>
            <a:r>
              <a:rPr lang="en-US" sz="1200" dirty="0" smtClean="0"/>
              <a:t> </a:t>
            </a:r>
            <a:endParaRPr lang="fr-FR" sz="1200" dirty="0" smtClean="0"/>
          </a:p>
          <a:p>
            <a:pPr fontAlgn="base"/>
            <a:r>
              <a:rPr lang="en-US" sz="1200" dirty="0" smtClean="0"/>
              <a:t>4. The establishment of programs designed to modify some of the negative behaviors that are not consistent with the legitimate values ​​and enlighten students regulations.</a:t>
            </a:r>
            <a:endParaRPr lang="fr-FR" sz="1200" dirty="0" smtClean="0"/>
          </a:p>
          <a:p>
            <a:pPr fontAlgn="base"/>
            <a:r>
              <a:rPr lang="en-US" sz="1200" dirty="0" smtClean="0"/>
              <a:t> </a:t>
            </a:r>
            <a:endParaRPr lang="fr-FR" sz="1200" dirty="0" smtClean="0"/>
          </a:p>
          <a:p>
            <a:pPr fontAlgn="base"/>
            <a:r>
              <a:rPr lang="en-US" sz="1200" dirty="0" smtClean="0"/>
              <a:t>5. doing the rounds across the college to follow students as competent.</a:t>
            </a:r>
            <a:endParaRPr lang="fr-FR" sz="1200" dirty="0" smtClean="0"/>
          </a:p>
          <a:p>
            <a:pPr fontAlgn="base"/>
            <a:r>
              <a:rPr lang="en-US" sz="1200" dirty="0" smtClean="0"/>
              <a:t> </a:t>
            </a:r>
            <a:endParaRPr lang="fr-FR" sz="1200" dirty="0" smtClean="0"/>
          </a:p>
          <a:p>
            <a:pPr fontAlgn="base"/>
            <a:r>
              <a:rPr lang="en-US" sz="1200" dirty="0" smtClean="0"/>
              <a:t>6. enlighten students to the objectives of direction and guidance, plans, program and services and build a productive professional relationships with students through newsletters.</a:t>
            </a:r>
            <a:endParaRPr lang="fr-FR" sz="1200" dirty="0" smtClean="0"/>
          </a:p>
          <a:p>
            <a:pPr fontAlgn="base"/>
            <a:r>
              <a:rPr lang="en-US" sz="1200" dirty="0" smtClean="0"/>
              <a:t> </a:t>
            </a:r>
            <a:endParaRPr lang="fr-FR" sz="1200" dirty="0" smtClean="0"/>
          </a:p>
          <a:p>
            <a:pPr fontAlgn="base"/>
            <a:r>
              <a:rPr lang="en-US" sz="1200" dirty="0" smtClean="0"/>
              <a:t>7. Students create the appropriate conditions that help students achieve the care and solving individual and collective problems and take care of their abilities and interests and achieve their needs and achieve the appropriate growth for the next phase of their stage.</a:t>
            </a:r>
            <a:endParaRPr lang="fr-FR" sz="1200" dirty="0" smtClean="0"/>
          </a:p>
          <a:p>
            <a:pPr fontAlgn="base"/>
            <a:r>
              <a:rPr lang="en-US" sz="1200" dirty="0" smtClean="0"/>
              <a:t> </a:t>
            </a:r>
            <a:endParaRPr lang="fr-FR" sz="1200" dirty="0" smtClean="0"/>
          </a:p>
          <a:p>
            <a:pPr fontAlgn="base"/>
            <a:r>
              <a:rPr lang="en-US" sz="1200" dirty="0" smtClean="0"/>
              <a:t>8. motivate faculty to conduct research and educational and social studies, which aims to treat the members or the discovery of behavioral problems among students and out the necessary recommendations.</a:t>
            </a:r>
            <a:endParaRPr lang="fr-FR" sz="1200" dirty="0" smtClean="0"/>
          </a:p>
          <a:p>
            <a:pPr fontAlgn="base"/>
            <a:r>
              <a:rPr lang="en-US" sz="1200" dirty="0" smtClean="0"/>
              <a:t> </a:t>
            </a:r>
            <a:endParaRPr lang="fr-FR" sz="1200" dirty="0" smtClean="0"/>
          </a:p>
          <a:p>
            <a:pPr fontAlgn="base"/>
            <a:r>
              <a:rPr lang="en-US" sz="1200" dirty="0" smtClean="0"/>
              <a:t>9. participation in the preparation of the annual report on the college regarding the unit.</a:t>
            </a:r>
            <a:endParaRPr lang="fr-FR" sz="1200" dirty="0" smtClean="0"/>
          </a:p>
          <a:p>
            <a:pPr fontAlgn="base"/>
            <a:r>
              <a:rPr lang="en-US" sz="1200" dirty="0" smtClean="0"/>
              <a:t> </a:t>
            </a:r>
            <a:endParaRPr lang="fr-FR" sz="1200" dirty="0" smtClean="0"/>
          </a:p>
          <a:p>
            <a:pPr fontAlgn="base"/>
            <a:r>
              <a:rPr lang="en-US" sz="1200" dirty="0" smtClean="0"/>
              <a:t>10. Undertake any other works assigned by the immediate supervisor.</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5845</TotalTime>
  <Words>0</Words>
  <Application>Microsoft Office PowerPoint</Application>
  <PresentationFormat>Affichage à l'écran (4:3)</PresentationFormat>
  <Paragraphs>44</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113</cp:revision>
  <dcterms:created xsi:type="dcterms:W3CDTF">2015-04-10T09:16:03Z</dcterms:created>
  <dcterms:modified xsi:type="dcterms:W3CDTF">2015-04-18T19:47:55Z</dcterms:modified>
</cp:coreProperties>
</file>