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76AF4-25C3-4D87-BA6E-7B2FD0DF7B3A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A3657-259F-4AE0-B160-7F3B3D696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725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76AF4-25C3-4D87-BA6E-7B2FD0DF7B3A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A3657-259F-4AE0-B160-7F3B3D696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747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76AF4-25C3-4D87-BA6E-7B2FD0DF7B3A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A3657-259F-4AE0-B160-7F3B3D696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61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76AF4-25C3-4D87-BA6E-7B2FD0DF7B3A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A3657-259F-4AE0-B160-7F3B3D696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624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76AF4-25C3-4D87-BA6E-7B2FD0DF7B3A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A3657-259F-4AE0-B160-7F3B3D696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546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76AF4-25C3-4D87-BA6E-7B2FD0DF7B3A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A3657-259F-4AE0-B160-7F3B3D696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772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76AF4-25C3-4D87-BA6E-7B2FD0DF7B3A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A3657-259F-4AE0-B160-7F3B3D696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163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76AF4-25C3-4D87-BA6E-7B2FD0DF7B3A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A3657-259F-4AE0-B160-7F3B3D696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357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76AF4-25C3-4D87-BA6E-7B2FD0DF7B3A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A3657-259F-4AE0-B160-7F3B3D696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338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76AF4-25C3-4D87-BA6E-7B2FD0DF7B3A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A3657-259F-4AE0-B160-7F3B3D696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792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76AF4-25C3-4D87-BA6E-7B2FD0DF7B3A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A3657-259F-4AE0-B160-7F3B3D696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640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76AF4-25C3-4D87-BA6E-7B2FD0DF7B3A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A3657-259F-4AE0-B160-7F3B3D696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223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762000" y="457200"/>
            <a:ext cx="7848600" cy="6172200"/>
          </a:xfrm>
        </p:spPr>
        <p:txBody>
          <a:bodyPr/>
          <a:lstStyle/>
          <a:p>
            <a:r>
              <a:rPr lang="ar-SA" b="1" u="sng" dirty="0"/>
              <a:t>(( بطاقة مبادرة / مشروع))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5" name="جدول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7061977"/>
              </p:ext>
            </p:extLst>
          </p:nvPr>
        </p:nvGraphicFramePr>
        <p:xfrm>
          <a:off x="2971800" y="1062305"/>
          <a:ext cx="3628016" cy="5795695"/>
        </p:xfrm>
        <a:graphic>
          <a:graphicData uri="http://schemas.openxmlformats.org/drawingml/2006/table">
            <a:tbl>
              <a:tblPr rtl="1" firstRow="1" firstCol="1" bandRow="1" bandCol="1">
                <a:tableStyleId>{5C22544A-7EE6-4342-B048-85BDC9FD1C3A}</a:tableStyleId>
              </a:tblPr>
              <a:tblGrid>
                <a:gridCol w="981200"/>
                <a:gridCol w="796163"/>
                <a:gridCol w="981200"/>
                <a:gridCol w="869453"/>
              </a:tblGrid>
              <a:tr h="195609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500" dirty="0">
                          <a:effectLst/>
                        </a:rPr>
                        <a:t>1</a:t>
                      </a:r>
                      <a:endParaRPr lang="en-US" sz="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3562" marR="23562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500">
                          <a:effectLst/>
                        </a:rPr>
                        <a:t> المبادرة / المشروع</a:t>
                      </a:r>
                      <a:endParaRPr lang="en-US" sz="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3562" marR="23562" marT="0" marB="0" anchor="ctr"/>
                </a:tc>
                <a:tc gridSpan="2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500">
                          <a:effectLst/>
                        </a:rPr>
                        <a:t> </a:t>
                      </a:r>
                      <a:endParaRPr lang="en-US" sz="400"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500">
                          <a:effectLst/>
                        </a:rPr>
                        <a:t>معامل التدريب</a:t>
                      </a:r>
                      <a:endParaRPr lang="en-US" sz="400"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3562" marR="23562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6020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500">
                          <a:effectLst/>
                        </a:rPr>
                        <a:t>2</a:t>
                      </a:r>
                      <a:endParaRPr lang="en-US" sz="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3562" marR="23562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500" dirty="0">
                          <a:effectLst/>
                        </a:rPr>
                        <a:t>وصف المبادرة</a:t>
                      </a:r>
                      <a:endParaRPr lang="en-US" sz="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3562" marR="23562" marT="0" marB="0" anchor="ctr"/>
                </a:tc>
                <a:tc gridSpan="2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500">
                          <a:effectLst/>
                        </a:rPr>
                        <a:t> </a:t>
                      </a:r>
                      <a:endParaRPr lang="en-US" sz="400">
                        <a:effectLst/>
                      </a:endParaRPr>
                    </a:p>
                    <a:p>
                      <a:pPr marL="244475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500">
                          <a:effectLst/>
                        </a:rPr>
                        <a:t>وهو عبارة مختبر ومعمل يسعى لتحقيق الريادة على مستوى مؤسسات التعليم العالي وخاصة جامعة المجمعة في تأهيل المتدربين معرفياً ومهارياً في مجال التعليم الالكتروني وفق أحدث نظريات التعليم والتدريب </a:t>
                      </a:r>
                      <a:endParaRPr lang="en-US" sz="400"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500">
                          <a:effectLst/>
                        </a:rPr>
                        <a:t> </a:t>
                      </a:r>
                      <a:endParaRPr lang="en-US" sz="400"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3562" marR="23562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6631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500">
                          <a:effectLst/>
                        </a:rPr>
                        <a:t>3</a:t>
                      </a:r>
                      <a:endParaRPr lang="en-US" sz="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3562" marR="23562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500">
                          <a:effectLst/>
                        </a:rPr>
                        <a:t>البعد الإستراتيجي</a:t>
                      </a:r>
                      <a:endParaRPr lang="en-US" sz="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3562" marR="23562" marT="0" marB="0" anchor="ctr"/>
                </a:tc>
                <a:tc gridSpan="2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500">
                          <a:effectLst/>
                        </a:rPr>
                        <a:t> </a:t>
                      </a:r>
                      <a:endParaRPr lang="en-US" sz="400"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500">
                          <a:effectLst/>
                        </a:rPr>
                        <a:t>- التعليم والنمو</a:t>
                      </a:r>
                      <a:endParaRPr lang="en-US" sz="400"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500">
                          <a:effectLst/>
                        </a:rPr>
                        <a:t>- العمليات الداخلية</a:t>
                      </a:r>
                      <a:endParaRPr lang="en-US" sz="400"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500">
                          <a:effectLst/>
                        </a:rPr>
                        <a:t> </a:t>
                      </a:r>
                      <a:endParaRPr lang="en-US" sz="400"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3562" marR="23562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11096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500">
                          <a:effectLst/>
                        </a:rPr>
                        <a:t>4</a:t>
                      </a:r>
                      <a:endParaRPr lang="en-US" sz="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3562" marR="23562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500">
                          <a:effectLst/>
                        </a:rPr>
                        <a:t>الهدف الاستراتيجي</a:t>
                      </a:r>
                      <a:endParaRPr lang="en-US" sz="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3562" marR="23562" marT="0" marB="0" anchor="ctr"/>
                </a:tc>
                <a:tc gridSpan="2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500">
                          <a:effectLst/>
                        </a:rPr>
                        <a:t> </a:t>
                      </a:r>
                      <a:endParaRPr lang="en-US" sz="400"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500">
                          <a:effectLst/>
                        </a:rPr>
                        <a:t> </a:t>
                      </a:r>
                      <a:endParaRPr lang="en-US" sz="400"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500">
                          <a:effectLst/>
                        </a:rPr>
                        <a:t>تنمية القدرة البشرية والفكرية للجامعة (كماً ونوعاً) لتحقيق درجات عالية من الجودة والتميز المستقبلي في مجالات التعليم، والبحث العلمي، وخدمة المجتمع.</a:t>
                      </a:r>
                      <a:endParaRPr lang="en-US" sz="400"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500">
                          <a:effectLst/>
                        </a:rPr>
                        <a:t> </a:t>
                      </a:r>
                      <a:endParaRPr lang="en-US" sz="400"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500">
                          <a:effectLst/>
                        </a:rPr>
                        <a:t>رفع كفاءة الأداء المؤسسي، وتطويرالبنية التحتية والبيئة التقنية لدعم التحول للمعاملات الإلكترونية بالجامعة بما يمكنها من تحقيق رسالتها وأهدافها.</a:t>
                      </a:r>
                      <a:endParaRPr lang="en-US" sz="400"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500">
                          <a:effectLst/>
                        </a:rPr>
                        <a:t> </a:t>
                      </a:r>
                      <a:endParaRPr lang="en-US" sz="400"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3562" marR="23562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8654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500">
                          <a:effectLst/>
                        </a:rPr>
                        <a:t>5</a:t>
                      </a:r>
                      <a:endParaRPr lang="en-US" sz="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3562" marR="23562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500">
                          <a:effectLst/>
                        </a:rPr>
                        <a:t>الهدف التفصيلي </a:t>
                      </a:r>
                      <a:endParaRPr lang="en-US" sz="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3562" marR="23562" marT="0" marB="0" anchor="ctr"/>
                </a:tc>
                <a:tc gridSpan="2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500">
                          <a:effectLst/>
                        </a:rPr>
                        <a:t>(1) تطوير البنية التحتية للمباني و المرافق الجامعية.</a:t>
                      </a:r>
                      <a:endParaRPr lang="en-US" sz="400"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500">
                          <a:effectLst/>
                        </a:rPr>
                        <a:t> </a:t>
                      </a:r>
                      <a:endParaRPr lang="en-US" sz="400"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500">
                          <a:effectLst/>
                        </a:rPr>
                        <a:t>(2) تأسيس شبكة نظم المعلومات والتعليم الالكتروني المتكاملة.</a:t>
                      </a:r>
                      <a:endParaRPr lang="en-US" sz="400"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500">
                          <a:effectLst/>
                        </a:rPr>
                        <a:t> </a:t>
                      </a:r>
                      <a:endParaRPr lang="en-US" sz="400"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500">
                          <a:effectLst/>
                        </a:rPr>
                        <a:t>3- تفعيل  برامج التدريب المتخصص على أساليب التعليم الالكتروني من خلال الجهات المانحة</a:t>
                      </a:r>
                      <a:endParaRPr lang="en-US" sz="400"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500">
                          <a:effectLst/>
                        </a:rPr>
                        <a:t>4- برنامج تنمية قدرات العاملين بوحدات العمادة</a:t>
                      </a:r>
                      <a:endParaRPr lang="en-US" sz="400"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500">
                          <a:effectLst/>
                        </a:rPr>
                        <a:t> </a:t>
                      </a:r>
                      <a:endParaRPr lang="en-US" sz="400"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3562" marR="23562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1809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500">
                          <a:effectLst/>
                        </a:rPr>
                        <a:t>6</a:t>
                      </a:r>
                      <a:endParaRPr lang="en-US" sz="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3562" marR="23562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500">
                          <a:effectLst/>
                        </a:rPr>
                        <a:t>الجهة المنفذة</a:t>
                      </a:r>
                      <a:endParaRPr lang="en-US" sz="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3562" marR="23562" marT="0" marB="0" anchor="ctr"/>
                </a:tc>
                <a:tc gridSpan="2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500">
                          <a:effectLst/>
                        </a:rPr>
                        <a:t> </a:t>
                      </a:r>
                      <a:endParaRPr lang="en-US" sz="400"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500">
                          <a:effectLst/>
                        </a:rPr>
                        <a:t>عمادة التعليم الإلكتروني والتعليم عن بعد</a:t>
                      </a:r>
                      <a:endParaRPr lang="en-US" sz="400"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3562" marR="23562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1000">
                <a:tc row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500">
                          <a:effectLst/>
                        </a:rPr>
                        <a:t>7</a:t>
                      </a:r>
                      <a:endParaRPr lang="en-US" sz="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3562" marR="23562" marT="0" marB="0" anchor="ctr"/>
                </a:tc>
                <a:tc row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500">
                          <a:effectLst/>
                        </a:rPr>
                        <a:t>مؤشرات الأداء</a:t>
                      </a:r>
                      <a:endParaRPr lang="en-US" sz="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3562" marR="23562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500">
                          <a:effectLst/>
                        </a:rPr>
                        <a:t>الوضع الراهن</a:t>
                      </a:r>
                      <a:endParaRPr lang="en-US" sz="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3562" marR="23562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500">
                          <a:effectLst/>
                        </a:rPr>
                        <a:t>الوضع المستهدف</a:t>
                      </a:r>
                      <a:endParaRPr lang="en-US" sz="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3562" marR="23562" marT="0" marB="0" anchor="ctr"/>
                </a:tc>
              </a:tr>
              <a:tr h="17939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500">
                          <a:effectLst/>
                        </a:rPr>
                        <a:t>100%</a:t>
                      </a:r>
                      <a:endParaRPr lang="en-US" sz="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3562" marR="23562" marT="0" marB="0"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100%</a:t>
                      </a:r>
                      <a:endParaRPr lang="en-US" sz="400"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3562" marR="23562" marT="0" marB="0"/>
                </a:tc>
              </a:tr>
              <a:tr h="179398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500">
                          <a:effectLst/>
                        </a:rPr>
                        <a:t>8</a:t>
                      </a:r>
                      <a:endParaRPr lang="en-US" sz="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3562" marR="23562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500">
                          <a:effectLst/>
                        </a:rPr>
                        <a:t>الأهداف التفصيلية للمشروع</a:t>
                      </a:r>
                      <a:endParaRPr lang="en-US" sz="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3562" marR="23562" marT="0" marB="0" anchor="ctr"/>
                </a:tc>
                <a:tc gridSpan="2">
                  <a:txBody>
                    <a:bodyPr/>
                    <a:lstStyle/>
                    <a:p>
                      <a:pPr marL="342900" marR="0" lvl="0" indent="-3429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ar-SA" sz="500">
                          <a:effectLst/>
                        </a:rPr>
                        <a:t>تطوير مهارات التعليم الالكتروني</a:t>
                      </a:r>
                      <a:endParaRPr lang="en-US" sz="400"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3562" marR="23562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02971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500">
                          <a:effectLst/>
                        </a:rPr>
                        <a:t>9</a:t>
                      </a:r>
                      <a:endParaRPr lang="en-US" sz="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3562" marR="23562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500">
                          <a:effectLst/>
                        </a:rPr>
                        <a:t>خطوات تنفيذ المبادرة</a:t>
                      </a:r>
                      <a:endParaRPr lang="en-US" sz="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3562" marR="23562" marT="0" marB="0" anchor="ctr"/>
                </a:tc>
                <a:tc gridSpan="2">
                  <a:txBody>
                    <a:bodyPr/>
                    <a:lstStyle/>
                    <a:p>
                      <a:pPr marL="342900" marR="0" lvl="0" indent="-3429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ar-SA" sz="500">
                          <a:effectLst/>
                        </a:rPr>
                        <a:t>دراسة واقع معامل الحاسب الآلي للتدريب </a:t>
                      </a:r>
                      <a:endParaRPr lang="en-US" sz="400">
                        <a:effectLst/>
                      </a:endParaRPr>
                    </a:p>
                    <a:p>
                      <a:pPr marL="342900" marR="0" lvl="0" indent="-3429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ar-SA" sz="500">
                          <a:effectLst/>
                        </a:rPr>
                        <a:t>دراسة القاعات المناسبة للتدريب على مهارات التعليم الالكتروني</a:t>
                      </a:r>
                      <a:endParaRPr lang="en-US" sz="400">
                        <a:effectLst/>
                      </a:endParaRPr>
                    </a:p>
                    <a:p>
                      <a:pPr marL="342900" marR="0" lvl="0" indent="-3429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ar-SA" sz="500">
                          <a:effectLst/>
                        </a:rPr>
                        <a:t>كتابة مواصفات الفنية للمعمل التدريب </a:t>
                      </a:r>
                      <a:endParaRPr lang="en-US" sz="400">
                        <a:effectLst/>
                      </a:endParaRPr>
                    </a:p>
                    <a:p>
                      <a:pPr marL="342900" marR="0" lvl="0" indent="-3429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ar-SA" sz="500">
                          <a:effectLst/>
                        </a:rPr>
                        <a:t>تجهيز القاعات الدراسية بأدوات التعلم الإلكتروني</a:t>
                      </a:r>
                      <a:endParaRPr lang="en-US" sz="400">
                        <a:effectLst/>
                      </a:endParaRPr>
                    </a:p>
                    <a:p>
                      <a:pPr marL="342900" marR="0" lvl="0" indent="-3429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ar-SA" sz="500">
                          <a:effectLst/>
                        </a:rPr>
                        <a:t>تفعيل استخدام تقنيات التعليم الإلكتروني بالجامعة</a:t>
                      </a:r>
                      <a:endParaRPr lang="en-US" sz="400">
                        <a:effectLst/>
                      </a:endParaRPr>
                    </a:p>
                    <a:p>
                      <a:pPr marL="342900" marR="0" lvl="0" indent="-3429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ar-SA" sz="500">
                          <a:effectLst/>
                        </a:rPr>
                        <a:t>نشرات  تثقيفية  وتدريبية عن استخدام في التعلم الإلكتروني</a:t>
                      </a:r>
                      <a:endParaRPr lang="en-US" sz="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3562" marR="23562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8899">
                <a:tc gridSpan="4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</a:rPr>
                        <a:t> </a:t>
                      </a:r>
                      <a:endParaRPr lang="en-US" sz="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3562" marR="23562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7944949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99</Words>
  <Application>Microsoft Office PowerPoint</Application>
  <PresentationFormat>عرض على الشاشة (3:4)‏</PresentationFormat>
  <Paragraphs>63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hanan</dc:creator>
  <cp:lastModifiedBy>hanan</cp:lastModifiedBy>
  <cp:revision>1</cp:revision>
  <dcterms:created xsi:type="dcterms:W3CDTF">2015-04-09T10:24:04Z</dcterms:created>
  <dcterms:modified xsi:type="dcterms:W3CDTF">2015-04-09T10:25:22Z</dcterms:modified>
</cp:coreProperties>
</file>