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59" r:id="rId4"/>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985" autoAdjust="0"/>
    <p:restoredTop sz="94660"/>
  </p:normalViewPr>
  <p:slideViewPr>
    <p:cSldViewPr snapToGrid="0">
      <p:cViewPr varScale="1">
        <p:scale>
          <a:sx n="90" d="100"/>
          <a:sy n="90" d="100"/>
        </p:scale>
        <p:origin x="87" y="19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06F81B5F-EA9E-420D-B546-D1C3F915728B}" type="datetimeFigureOut">
              <a:rPr lang="ar-SA" smtClean="0"/>
              <a:t>20/06/36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B62F986-90C8-462F-86D3-D9BDC66B85DD}" type="slidenum">
              <a:rPr lang="ar-SA" smtClean="0"/>
              <a:t>‹#›</a:t>
            </a:fld>
            <a:endParaRPr lang="ar-SA"/>
          </a:p>
        </p:txBody>
      </p:sp>
    </p:spTree>
    <p:extLst>
      <p:ext uri="{BB962C8B-B14F-4D97-AF65-F5344CB8AC3E}">
        <p14:creationId xmlns:p14="http://schemas.microsoft.com/office/powerpoint/2010/main" val="3568514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06F81B5F-EA9E-420D-B546-D1C3F915728B}" type="datetimeFigureOut">
              <a:rPr lang="ar-SA" smtClean="0"/>
              <a:t>20/06/36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B62F986-90C8-462F-86D3-D9BDC66B85DD}" type="slidenum">
              <a:rPr lang="ar-SA" smtClean="0"/>
              <a:t>‹#›</a:t>
            </a:fld>
            <a:endParaRPr lang="ar-SA"/>
          </a:p>
        </p:txBody>
      </p:sp>
    </p:spTree>
    <p:extLst>
      <p:ext uri="{BB962C8B-B14F-4D97-AF65-F5344CB8AC3E}">
        <p14:creationId xmlns:p14="http://schemas.microsoft.com/office/powerpoint/2010/main" val="1535121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06F81B5F-EA9E-420D-B546-D1C3F915728B}" type="datetimeFigureOut">
              <a:rPr lang="ar-SA" smtClean="0"/>
              <a:t>20/06/36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B62F986-90C8-462F-86D3-D9BDC66B85DD}" type="slidenum">
              <a:rPr lang="ar-SA" smtClean="0"/>
              <a:t>‹#›</a:t>
            </a:fld>
            <a:endParaRPr lang="ar-SA"/>
          </a:p>
        </p:txBody>
      </p:sp>
    </p:spTree>
    <p:extLst>
      <p:ext uri="{BB962C8B-B14F-4D97-AF65-F5344CB8AC3E}">
        <p14:creationId xmlns:p14="http://schemas.microsoft.com/office/powerpoint/2010/main" val="391828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06F81B5F-EA9E-420D-B546-D1C3F915728B}" type="datetimeFigureOut">
              <a:rPr lang="ar-SA" smtClean="0"/>
              <a:t>20/06/36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B62F986-90C8-462F-86D3-D9BDC66B85DD}" type="slidenum">
              <a:rPr lang="ar-SA" smtClean="0"/>
              <a:t>‹#›</a:t>
            </a:fld>
            <a:endParaRPr lang="ar-SA"/>
          </a:p>
        </p:txBody>
      </p:sp>
    </p:spTree>
    <p:extLst>
      <p:ext uri="{BB962C8B-B14F-4D97-AF65-F5344CB8AC3E}">
        <p14:creationId xmlns:p14="http://schemas.microsoft.com/office/powerpoint/2010/main" val="1220157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06F81B5F-EA9E-420D-B546-D1C3F915728B}" type="datetimeFigureOut">
              <a:rPr lang="ar-SA" smtClean="0"/>
              <a:t>20/06/36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B62F986-90C8-462F-86D3-D9BDC66B85DD}" type="slidenum">
              <a:rPr lang="ar-SA" smtClean="0"/>
              <a:t>‹#›</a:t>
            </a:fld>
            <a:endParaRPr lang="ar-SA"/>
          </a:p>
        </p:txBody>
      </p:sp>
    </p:spTree>
    <p:extLst>
      <p:ext uri="{BB962C8B-B14F-4D97-AF65-F5344CB8AC3E}">
        <p14:creationId xmlns:p14="http://schemas.microsoft.com/office/powerpoint/2010/main" val="1441749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06F81B5F-EA9E-420D-B546-D1C3F915728B}" type="datetimeFigureOut">
              <a:rPr lang="ar-SA" smtClean="0"/>
              <a:t>20/06/36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CB62F986-90C8-462F-86D3-D9BDC66B85DD}" type="slidenum">
              <a:rPr lang="ar-SA" smtClean="0"/>
              <a:t>‹#›</a:t>
            </a:fld>
            <a:endParaRPr lang="ar-SA"/>
          </a:p>
        </p:txBody>
      </p:sp>
    </p:spTree>
    <p:extLst>
      <p:ext uri="{BB962C8B-B14F-4D97-AF65-F5344CB8AC3E}">
        <p14:creationId xmlns:p14="http://schemas.microsoft.com/office/powerpoint/2010/main" val="2497161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06F81B5F-EA9E-420D-B546-D1C3F915728B}" type="datetimeFigureOut">
              <a:rPr lang="ar-SA" smtClean="0"/>
              <a:t>20/06/36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CB62F986-90C8-462F-86D3-D9BDC66B85DD}" type="slidenum">
              <a:rPr lang="ar-SA" smtClean="0"/>
              <a:t>‹#›</a:t>
            </a:fld>
            <a:endParaRPr lang="ar-SA"/>
          </a:p>
        </p:txBody>
      </p:sp>
    </p:spTree>
    <p:extLst>
      <p:ext uri="{BB962C8B-B14F-4D97-AF65-F5344CB8AC3E}">
        <p14:creationId xmlns:p14="http://schemas.microsoft.com/office/powerpoint/2010/main" val="1433490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06F81B5F-EA9E-420D-B546-D1C3F915728B}" type="datetimeFigureOut">
              <a:rPr lang="ar-SA" smtClean="0"/>
              <a:t>20/06/36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CB62F986-90C8-462F-86D3-D9BDC66B85DD}" type="slidenum">
              <a:rPr lang="ar-SA" smtClean="0"/>
              <a:t>‹#›</a:t>
            </a:fld>
            <a:endParaRPr lang="ar-SA"/>
          </a:p>
        </p:txBody>
      </p:sp>
    </p:spTree>
    <p:extLst>
      <p:ext uri="{BB962C8B-B14F-4D97-AF65-F5344CB8AC3E}">
        <p14:creationId xmlns:p14="http://schemas.microsoft.com/office/powerpoint/2010/main" val="1274402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6F81B5F-EA9E-420D-B546-D1C3F915728B}" type="datetimeFigureOut">
              <a:rPr lang="ar-SA" smtClean="0"/>
              <a:t>20/06/36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CB62F986-90C8-462F-86D3-D9BDC66B85DD}" type="slidenum">
              <a:rPr lang="ar-SA" smtClean="0"/>
              <a:t>‹#›</a:t>
            </a:fld>
            <a:endParaRPr lang="ar-SA"/>
          </a:p>
        </p:txBody>
      </p:sp>
    </p:spTree>
    <p:extLst>
      <p:ext uri="{BB962C8B-B14F-4D97-AF65-F5344CB8AC3E}">
        <p14:creationId xmlns:p14="http://schemas.microsoft.com/office/powerpoint/2010/main" val="3978369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6F81B5F-EA9E-420D-B546-D1C3F915728B}" type="datetimeFigureOut">
              <a:rPr lang="ar-SA" smtClean="0"/>
              <a:t>20/06/36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CB62F986-90C8-462F-86D3-D9BDC66B85DD}" type="slidenum">
              <a:rPr lang="ar-SA" smtClean="0"/>
              <a:t>‹#›</a:t>
            </a:fld>
            <a:endParaRPr lang="ar-SA"/>
          </a:p>
        </p:txBody>
      </p:sp>
    </p:spTree>
    <p:extLst>
      <p:ext uri="{BB962C8B-B14F-4D97-AF65-F5344CB8AC3E}">
        <p14:creationId xmlns:p14="http://schemas.microsoft.com/office/powerpoint/2010/main" val="4246509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6F81B5F-EA9E-420D-B546-D1C3F915728B}" type="datetimeFigureOut">
              <a:rPr lang="ar-SA" smtClean="0"/>
              <a:t>20/06/36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CB62F986-90C8-462F-86D3-D9BDC66B85DD}" type="slidenum">
              <a:rPr lang="ar-SA" smtClean="0"/>
              <a:t>‹#›</a:t>
            </a:fld>
            <a:endParaRPr lang="ar-SA"/>
          </a:p>
        </p:txBody>
      </p:sp>
    </p:spTree>
    <p:extLst>
      <p:ext uri="{BB962C8B-B14F-4D97-AF65-F5344CB8AC3E}">
        <p14:creationId xmlns:p14="http://schemas.microsoft.com/office/powerpoint/2010/main" val="3324182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6F81B5F-EA9E-420D-B546-D1C3F915728B}" type="datetimeFigureOut">
              <a:rPr lang="ar-SA" smtClean="0"/>
              <a:t>20/06/36</a:t>
            </a:fld>
            <a:endParaRPr lang="ar-SA"/>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B62F986-90C8-462F-86D3-D9BDC66B85DD}" type="slidenum">
              <a:rPr lang="ar-SA" smtClean="0"/>
              <a:t>‹#›</a:t>
            </a:fld>
            <a:endParaRPr lang="ar-SA"/>
          </a:p>
        </p:txBody>
      </p:sp>
    </p:spTree>
    <p:extLst>
      <p:ext uri="{BB962C8B-B14F-4D97-AF65-F5344CB8AC3E}">
        <p14:creationId xmlns:p14="http://schemas.microsoft.com/office/powerpoint/2010/main" val="16268283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199" y="239233"/>
            <a:ext cx="10910777" cy="5937730"/>
          </a:xfrm>
        </p:spPr>
        <p:txBody>
          <a:bodyPr>
            <a:normAutofit fontScale="47500" lnSpcReduction="20000"/>
          </a:bodyPr>
          <a:lstStyle/>
          <a:p>
            <a:r>
              <a:rPr lang="ar-SA" b="1" dirty="0"/>
              <a:t>الكادر الفني للإنتاج التعليمي:-</a:t>
            </a:r>
            <a:endParaRPr lang="en-US" dirty="0"/>
          </a:p>
          <a:p>
            <a:r>
              <a:rPr lang="ar-SA" b="1" dirty="0"/>
              <a:t>مساعد المخرج </a:t>
            </a:r>
            <a:r>
              <a:rPr lang="en-US" b="1" dirty="0"/>
              <a:t>Assistant director</a:t>
            </a:r>
            <a:r>
              <a:rPr lang="ar-SA" b="1" dirty="0"/>
              <a:t> :</a:t>
            </a:r>
            <a:endParaRPr lang="en-US" dirty="0"/>
          </a:p>
          <a:p>
            <a:r>
              <a:rPr lang="ar-SA" b="1" dirty="0"/>
              <a:t>هو ضابط الاتصال بين الإخراج والإنتاج والمسئول الفعلي عن كل ما يحدث في </a:t>
            </a:r>
            <a:r>
              <a:rPr lang="ar-SA" b="1" dirty="0" err="1"/>
              <a:t>البلاتوه</a:t>
            </a:r>
            <a:r>
              <a:rPr lang="ar-SA" b="1" dirty="0"/>
              <a:t> من تأخير دخولهم في الديكور أثناء التمثيل, وكذلك هو المسئول عن أي خطأ في الملابس أو الماكياج, وفوق كل هذا فهو يساعد المخرج في أعمال التحضير والإخراج فهو كما يقال اليد اليمنى للمخرج أو الرجل الثاني.</a:t>
            </a:r>
            <a:endParaRPr lang="en-US" dirty="0"/>
          </a:p>
          <a:p>
            <a:r>
              <a:rPr lang="ar-SA" b="1" dirty="0"/>
              <a:t> </a:t>
            </a:r>
            <a:endParaRPr lang="en-US" dirty="0"/>
          </a:p>
          <a:p>
            <a:r>
              <a:rPr lang="ar-SA" b="1" dirty="0"/>
              <a:t>مدير التصوير </a:t>
            </a:r>
            <a:r>
              <a:rPr lang="en-US" b="1" dirty="0"/>
              <a:t>Director of Photography</a:t>
            </a:r>
            <a:r>
              <a:rPr lang="ar-SA" b="1" dirty="0"/>
              <a:t> :</a:t>
            </a:r>
            <a:endParaRPr lang="en-US" dirty="0"/>
          </a:p>
          <a:p>
            <a:r>
              <a:rPr lang="ar-SA" b="1" dirty="0"/>
              <a:t>تمثل علاقة المخرج بمدير التصوير أهمية خاصة أثناء إنتاج الفيلم. لأن لمدير تصوير الفيلم دورا في غاية الأهمية من خلال مسؤوليته عن الإضاءة، وتكوين الصورة أثناء عملية التصوير. كما أنه يتحكم بدرجة كبيرة في تصميم الموقع، وبالتالي في تصميم الصورة المرئية النهائية للفيلم. وتقع في دائرة مسئولياته اختيار معدات الإضاءة، وعدسات الكاميرا. وموافقة مدير التصوير ضرورية على الديكور، </a:t>
            </a:r>
            <a:r>
              <a:rPr lang="ar-SA" b="1" dirty="0" err="1"/>
              <a:t>والإكسسوارات</a:t>
            </a:r>
            <a:r>
              <a:rPr lang="ar-SA" b="1" dirty="0"/>
              <a:t>, والملابس، والشعر، والماكياج، وهو يعمل بالتعاون مع المصور </a:t>
            </a:r>
            <a:r>
              <a:rPr lang="en-US" b="1" dirty="0"/>
              <a:t>Camera operator</a:t>
            </a:r>
            <a:r>
              <a:rPr lang="ar-SA" b="1" dirty="0"/>
              <a:t>, وعامل الإضاءة </a:t>
            </a:r>
            <a:r>
              <a:rPr lang="en-US" b="1" dirty="0"/>
              <a:t>gaffer</a:t>
            </a:r>
            <a:r>
              <a:rPr lang="ar-SA" b="1" dirty="0"/>
              <a:t>، وعامل الكاميرا </a:t>
            </a:r>
            <a:r>
              <a:rPr lang="en-US" b="1" dirty="0"/>
              <a:t>key grip</a:t>
            </a:r>
            <a:r>
              <a:rPr lang="ar-SA" b="1" dirty="0"/>
              <a:t>.</a:t>
            </a:r>
            <a:endParaRPr lang="en-US" dirty="0"/>
          </a:p>
          <a:p>
            <a:r>
              <a:rPr lang="ar-SA" b="1" dirty="0"/>
              <a:t>مدير الإنتاج </a:t>
            </a:r>
            <a:r>
              <a:rPr lang="en-US" b="1" dirty="0"/>
              <a:t>Production Manager</a:t>
            </a:r>
            <a:r>
              <a:rPr lang="ar-SA" b="1" dirty="0"/>
              <a:t> :</a:t>
            </a:r>
            <a:endParaRPr lang="en-US" dirty="0"/>
          </a:p>
          <a:p>
            <a:r>
              <a:rPr lang="ar-SA" b="1" dirty="0"/>
              <a:t>هو الشخص الذي يحمل المسئولية الإدارية والمالية للتمثيلية أو للبرنامج التلفزيوني من لحظة اكتمال النص لحين ظهور العمل للناس, ثم يمتد عمله بعد ذلك حتى يتم صرف جميع المستحقات الخاصة بالتمثيلية أو البرنامج وإغلاق دوسيه الميزانية تماماً.</a:t>
            </a:r>
            <a:endParaRPr lang="en-US" dirty="0"/>
          </a:p>
          <a:p>
            <a:r>
              <a:rPr lang="ar-SA" b="1" dirty="0"/>
              <a:t>المصور </a:t>
            </a:r>
            <a:r>
              <a:rPr lang="en-US" b="1" dirty="0"/>
              <a:t>Camera Operator</a:t>
            </a:r>
            <a:r>
              <a:rPr lang="ar-SA" b="1" dirty="0"/>
              <a:t> :</a:t>
            </a:r>
            <a:endParaRPr lang="en-US" dirty="0"/>
          </a:p>
          <a:p>
            <a:r>
              <a:rPr lang="ar-SA" b="1" dirty="0"/>
              <a:t>هو المسئول أمام المخرج ومدير التصوير عن التصوير بالكاميرا، وضبط بؤرة العدسة, وأي أمر يتعلق بما هو موجود داخل الكادر الذي تراه الكاميرا أثناء التصوير. وكذلك ترجمه ما جاء في السيناريو من أحداث وما أضافه المخرج من ملاحظات خاصة وبأحجام اللقطات وزوايا التصوير وحركات الكاميرات إلى حقيقة واقعة في شكل صور متحركة في تتابعها عن مضمون التمثيلية, فهو عين المخرج التي ترى الأحداث بشكل فني ومن زاوية تعبيرية حسب توجيهات المخرج.</a:t>
            </a:r>
            <a:endParaRPr lang="en-US" dirty="0"/>
          </a:p>
          <a:p>
            <a:r>
              <a:rPr lang="ar-SA" b="1" dirty="0"/>
              <a:t>مساعد المصور </a:t>
            </a:r>
            <a:r>
              <a:rPr lang="en-US" b="1" dirty="0"/>
              <a:t>Key Grip</a:t>
            </a:r>
            <a:r>
              <a:rPr lang="ar-SA" b="1" dirty="0"/>
              <a:t> :</a:t>
            </a:r>
            <a:endParaRPr lang="en-US" dirty="0"/>
          </a:p>
          <a:p>
            <a:r>
              <a:rPr lang="ar-SA" b="1" dirty="0"/>
              <a:t>هو المسئول عن تنفيذ حركات الكاميرا أثناء التصوير بناء على قرار المخرج ومدير التصوير، ومن مهامه الضرورية أن يقوم بتسهيل أو تنفيذ حركات الكاميرا على حاملة الكاميرا </a:t>
            </a:r>
            <a:r>
              <a:rPr lang="en-US" b="1" dirty="0"/>
              <a:t>dolly</a:t>
            </a:r>
            <a:r>
              <a:rPr lang="ar-SA" b="1" dirty="0"/>
              <a:t>، أو ذراع الكاميرا </a:t>
            </a:r>
            <a:r>
              <a:rPr lang="en-US" b="1" dirty="0"/>
              <a:t>boom</a:t>
            </a:r>
            <a:r>
              <a:rPr lang="ar-SA" b="1" dirty="0"/>
              <a:t>، أو الرافعة </a:t>
            </a:r>
            <a:r>
              <a:rPr lang="en-US" b="1" dirty="0"/>
              <a:t>crane</a:t>
            </a:r>
            <a:r>
              <a:rPr lang="ar-SA" b="1" dirty="0"/>
              <a:t>, أو </a:t>
            </a:r>
            <a:r>
              <a:rPr lang="ar-SA" b="1" dirty="0" err="1"/>
              <a:t>الشاريو</a:t>
            </a:r>
            <a:r>
              <a:rPr lang="ar-SA" b="1" dirty="0"/>
              <a:t> </a:t>
            </a:r>
            <a:r>
              <a:rPr lang="en-US" b="1" dirty="0"/>
              <a:t>Tracking</a:t>
            </a:r>
            <a:r>
              <a:rPr lang="ar-SA" b="1" dirty="0"/>
              <a:t>. وبالتالي فهو يعمل على عدد من المعدات الكثيرة والمتنوعة.</a:t>
            </a:r>
            <a:endParaRPr lang="en-US" dirty="0"/>
          </a:p>
          <a:p>
            <a:r>
              <a:rPr lang="ar-SA" b="1" dirty="0"/>
              <a:t>فني المونتاج </a:t>
            </a:r>
            <a:r>
              <a:rPr lang="en-US" b="1" dirty="0"/>
              <a:t>Technical Editor</a:t>
            </a:r>
            <a:r>
              <a:rPr lang="ar-SA" b="1" dirty="0"/>
              <a:t> :</a:t>
            </a:r>
            <a:endParaRPr lang="en-US" dirty="0"/>
          </a:p>
          <a:p>
            <a:r>
              <a:rPr lang="ar-SA" b="1" dirty="0"/>
              <a:t>هو الشخص المسئول عن عمل المونتاج ويكون عادة خاضعاً لأوامر المخرج حيث أن المخرج يجلس بجانبه ويطلب منه تكوين الأحداث وضبطها بينما يقوم فني المونتاج بتشغيل الأجهزة وضبط المفاتيح وتلبية طلبات المخرج وهنالك نوعين من فني المونتاج هما:</a:t>
            </a:r>
            <a:br>
              <a:rPr lang="ar-SA" b="1" dirty="0"/>
            </a:br>
            <a:r>
              <a:rPr lang="ar-SA" b="1" dirty="0"/>
              <a:t>1- فني المونتاج الإلكتروني: </a:t>
            </a:r>
            <a:br>
              <a:rPr lang="ar-SA" b="1" dirty="0"/>
            </a:br>
            <a:r>
              <a:rPr lang="ar-SA" b="1" dirty="0"/>
              <a:t/>
            </a:r>
            <a:br>
              <a:rPr lang="ar-SA" b="1" dirty="0"/>
            </a:br>
            <a:r>
              <a:rPr lang="ar-SA" b="1" dirty="0"/>
              <a:t>وهو الشخص المتخصص في توزيع اللقطات عن طريق الكاميرات ووضع مثلا كاميرا(1) على لقطة معينة وكاميرا (2) على لقطه ثانية .. وهذا حسب طلب المخرج.</a:t>
            </a:r>
            <a:br>
              <a:rPr lang="ar-SA" b="1" dirty="0"/>
            </a:br>
            <a:r>
              <a:rPr lang="ar-SA" b="1" dirty="0"/>
              <a:t/>
            </a:r>
            <a:br>
              <a:rPr lang="ar-SA" b="1" dirty="0"/>
            </a:br>
            <a:r>
              <a:rPr lang="ar-SA" b="1" dirty="0"/>
              <a:t>2- فني مونتاج </a:t>
            </a:r>
            <a:r>
              <a:rPr lang="ar-SA" b="1" dirty="0" err="1"/>
              <a:t>الفيديوتيب</a:t>
            </a:r>
            <a:r>
              <a:rPr lang="ar-SA" b="1" dirty="0"/>
              <a:t>:</a:t>
            </a:r>
            <a:br>
              <a:rPr lang="ar-SA" b="1" dirty="0"/>
            </a:br>
            <a:r>
              <a:rPr lang="ar-SA" b="1" dirty="0"/>
              <a:t/>
            </a:r>
            <a:br>
              <a:rPr lang="ar-SA" b="1" dirty="0"/>
            </a:br>
            <a:r>
              <a:rPr lang="ar-SA" b="1" dirty="0"/>
              <a:t>وهو الذي يقوم بتنسيق الموضوعات وربطها مع بعضها أو إدخال مؤثرات صوتية أخرى حسب أوامر المخرج.</a:t>
            </a:r>
            <a:endParaRPr lang="en-US" dirty="0"/>
          </a:p>
          <a:p>
            <a:pPr marL="0" indent="0">
              <a:buNone/>
            </a:pPr>
            <a:endParaRPr lang="ar-SA" dirty="0"/>
          </a:p>
        </p:txBody>
      </p:sp>
    </p:spTree>
    <p:extLst>
      <p:ext uri="{BB962C8B-B14F-4D97-AF65-F5344CB8AC3E}">
        <p14:creationId xmlns:p14="http://schemas.microsoft.com/office/powerpoint/2010/main" val="3212621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199" y="233916"/>
            <a:ext cx="10756605" cy="5943047"/>
          </a:xfrm>
        </p:spPr>
        <p:txBody>
          <a:bodyPr>
            <a:normAutofit fontScale="55000" lnSpcReduction="20000"/>
          </a:bodyPr>
          <a:lstStyle/>
          <a:p>
            <a:r>
              <a:rPr lang="ar-SA" b="1" dirty="0"/>
              <a:t>معد البرامج </a:t>
            </a:r>
            <a:r>
              <a:rPr lang="en-US" b="1" dirty="0"/>
              <a:t>Preparation Programmer</a:t>
            </a:r>
            <a:r>
              <a:rPr lang="ar-SA" b="1" dirty="0"/>
              <a:t> :</a:t>
            </a:r>
            <a:endParaRPr lang="en-US" dirty="0"/>
          </a:p>
          <a:p>
            <a:r>
              <a:rPr lang="ar-SA" b="1" dirty="0"/>
              <a:t>هو الشخص القائم على إعداد البرامج وتجهيزها وتحضيرها سواء برامج ثقافية أو ترفيهية أو دينية أو علمية أو سياسية وينقسم معدو البرامج حسب نوعية هذه البرامج ويجب أن يكون معد البرامج ذو براعة عالية في الكتابة وثقافة عالية جداً وقادر على متابعه الأحداث وعلى متابعة كل جديد في تخصصات سواء ( ثقافية – علمية – سياسية) وهو الذي يقوم بتحضير وتجهيز الأخبار للمذيع وهو المسئول الأول والأخير عن كل ما تشاهده على شاشة التلفزيون من برامج وأخبار.</a:t>
            </a:r>
            <a:endParaRPr lang="en-US" dirty="0"/>
          </a:p>
          <a:p>
            <a:r>
              <a:rPr lang="ar-SA" b="1" dirty="0"/>
              <a:t> </a:t>
            </a:r>
            <a:endParaRPr lang="en-US" dirty="0"/>
          </a:p>
          <a:p>
            <a:r>
              <a:rPr lang="ar-SA" b="1" dirty="0"/>
              <a:t>فني الصيانة </a:t>
            </a:r>
            <a:r>
              <a:rPr lang="en-US" b="1" dirty="0"/>
              <a:t>Maintenance technician</a:t>
            </a:r>
            <a:r>
              <a:rPr lang="ar-SA" b="1" dirty="0"/>
              <a:t> :</a:t>
            </a:r>
            <a:endParaRPr lang="en-US" dirty="0"/>
          </a:p>
          <a:p>
            <a:r>
              <a:rPr lang="ar-SA" b="1" dirty="0"/>
              <a:t>هو الشخص المسئول عن إصلاح أي عطل يحدث في الأجهزة ويكون مكانه ورشة خاصة داخل مبنى التلفزيون وتحت إشراف المهندس الخاص بالصيانة وتوجيه منه حيث يقوم بإصلاح الأعطال المفاجئة التي تحدث في أجهزة الكاميرات أو الفيديو أو </a:t>
            </a:r>
            <a:r>
              <a:rPr lang="ar-SA" b="1" dirty="0" err="1"/>
              <a:t>المونيتور</a:t>
            </a:r>
            <a:r>
              <a:rPr lang="ar-SA" b="1" dirty="0"/>
              <a:t> وغيرها.</a:t>
            </a:r>
            <a:endParaRPr lang="en-US" dirty="0"/>
          </a:p>
          <a:p>
            <a:r>
              <a:rPr lang="ar-SA" b="1" dirty="0"/>
              <a:t>فني الإضاءة </a:t>
            </a:r>
            <a:r>
              <a:rPr lang="en-US" b="1" dirty="0"/>
              <a:t>Lighting technician(Gaffer</a:t>
            </a:r>
            <a:r>
              <a:rPr lang="ar-SA" b="1" dirty="0"/>
              <a:t> :</a:t>
            </a:r>
            <a:endParaRPr lang="en-US" dirty="0"/>
          </a:p>
          <a:p>
            <a:r>
              <a:rPr lang="ar-SA" b="1" dirty="0"/>
              <a:t>هو الشخص المسئول أمام مدير التصوير عن توزيع الإضاءة داخل الأستوديو, وضبط مستواها أثناء التصوير حسب العمل المراد تصويره ويكون صاحب خبرة عالية في فن توزيع الإضاءة على المذيع أو الشخصيات المراد تصويرها وإعطاء الشخصية أحسن صورة من خلال الإضاءة الساقطة عليها.</a:t>
            </a:r>
            <a:endParaRPr lang="en-US" dirty="0"/>
          </a:p>
          <a:p>
            <a:r>
              <a:rPr lang="ar-SA" b="1" dirty="0" err="1"/>
              <a:t>ريجيسير</a:t>
            </a:r>
            <a:r>
              <a:rPr lang="ar-SA" b="1" dirty="0"/>
              <a:t> </a:t>
            </a:r>
            <a:r>
              <a:rPr lang="en-US" b="1" dirty="0" err="1"/>
              <a:t>Regisseur</a:t>
            </a:r>
            <a:r>
              <a:rPr lang="ar-SA" b="1" dirty="0"/>
              <a:t> :</a:t>
            </a:r>
            <a:endParaRPr lang="en-US" dirty="0"/>
          </a:p>
          <a:p>
            <a:r>
              <a:rPr lang="ar-SA" b="1" dirty="0"/>
              <a:t>هو الشخص الذي يبلغ الممثلين عن مواعيد العمل أو يقدم وجوها جديدة للعمل سواء في السينما أو التلفزيون أو المسرح وبعض </a:t>
            </a:r>
            <a:r>
              <a:rPr lang="ar-SA" b="1" dirty="0" err="1"/>
              <a:t>الريجسيرات</a:t>
            </a:r>
            <a:r>
              <a:rPr lang="ar-SA" b="1" dirty="0"/>
              <a:t> لهم مكاتب فيها عناوين الممثلين وهواة التمثيل </a:t>
            </a:r>
            <a:r>
              <a:rPr lang="ar-SA" b="1" dirty="0" err="1"/>
              <a:t>والكومبارس</a:t>
            </a:r>
            <a:r>
              <a:rPr lang="ar-SA" b="1" dirty="0"/>
              <a:t> وبيانات عنهم.</a:t>
            </a:r>
            <a:endParaRPr lang="en-US" dirty="0"/>
          </a:p>
          <a:p>
            <a:r>
              <a:rPr lang="ar-SA" b="1" dirty="0"/>
              <a:t>مهندس الديكور </a:t>
            </a:r>
            <a:r>
              <a:rPr lang="en-US" b="1" dirty="0"/>
              <a:t>Decoration Engineer</a:t>
            </a:r>
            <a:r>
              <a:rPr lang="ar-SA" b="1" dirty="0"/>
              <a:t> :</a:t>
            </a:r>
            <a:endParaRPr lang="en-US" dirty="0"/>
          </a:p>
          <a:p>
            <a:r>
              <a:rPr lang="ar-SA" b="1" dirty="0"/>
              <a:t>هو المسئول عن تصميم ديكورات الفيلم، كما هو مبين في السيناريو. أي أنه المسئول عن تصميم المناظر التي سيتم فيها التصوير, ووجوده بجانب المخرج أمر ضروري حتى يتفهم خطة المخرج ونواياه ويجب أن يعمل الجميع على شكل فريق عمل متكامل يضم الفنيين المختصين بالكاميرات والإضاءة والصوت بحيث يكون الديكور ملائما للقطات التي يريد المخرج أخذها وأن تكون مريحة وتعطي إيحاء بالجو المطلوب (جو مرح أو كئيب).</a:t>
            </a:r>
            <a:endParaRPr lang="en-US" dirty="0"/>
          </a:p>
          <a:p>
            <a:r>
              <a:rPr lang="ar-SA" b="1" dirty="0"/>
              <a:t>منسق المناظر(الإكسسوار) </a:t>
            </a:r>
            <a:r>
              <a:rPr lang="en-US" b="1" dirty="0"/>
              <a:t>Property Master</a:t>
            </a:r>
            <a:r>
              <a:rPr lang="ar-SA" b="1" dirty="0"/>
              <a:t> :</a:t>
            </a:r>
            <a:endParaRPr lang="en-US" dirty="0"/>
          </a:p>
          <a:p>
            <a:r>
              <a:rPr lang="ar-SA" b="1" dirty="0"/>
              <a:t>هو المسئول عن أية </a:t>
            </a:r>
            <a:r>
              <a:rPr lang="ar-SA" b="1" dirty="0" err="1"/>
              <a:t>إكسسوارات</a:t>
            </a:r>
            <a:r>
              <a:rPr lang="ar-SA" b="1" dirty="0"/>
              <a:t> يستخدمها </a:t>
            </a:r>
            <a:r>
              <a:rPr lang="ar-SA" b="1" dirty="0" err="1"/>
              <a:t>الممثلون.وهو</a:t>
            </a:r>
            <a:r>
              <a:rPr lang="ar-SA" b="1" dirty="0"/>
              <a:t> يعمل بالتعاون مع مهندس الديكور وتحت إشراف المخرج, فعليه أن يقوم بفحص مشاهد السيناريو واختيار </a:t>
            </a:r>
            <a:r>
              <a:rPr lang="ar-SA" b="1" dirty="0" err="1"/>
              <a:t>الإكسسوارات</a:t>
            </a:r>
            <a:r>
              <a:rPr lang="ar-SA" b="1" dirty="0"/>
              <a:t> المطلوبة لكل مشهد، وعمل ميزانية لها، وأخيرا أن يحضرها، ويحافظ عليها طوال فترة التصوير وهو مسئول عن تسليمها لكل ممثل.</a:t>
            </a:r>
            <a:endParaRPr lang="en-US" dirty="0"/>
          </a:p>
          <a:p>
            <a:r>
              <a:rPr lang="ar-SA" b="1" dirty="0"/>
              <a:t>المونتير </a:t>
            </a:r>
            <a:r>
              <a:rPr lang="en-US" b="1" dirty="0"/>
              <a:t>Editor</a:t>
            </a:r>
            <a:r>
              <a:rPr lang="ar-SA" b="1" dirty="0"/>
              <a:t> :</a:t>
            </a:r>
            <a:endParaRPr lang="en-US" dirty="0"/>
          </a:p>
          <a:p>
            <a:r>
              <a:rPr lang="ar-SA" b="1" dirty="0"/>
              <a:t>هو المسئول عن بناء الشكل النهائي للفيلم، ويتوقف ذلك على مدى توفر اللقطات الكافية، والاحتياطية التي قام المخرج بتصويرها, حيث يقوم بالتعامل مع المادة المصورة بإشراف المخرج لوضعها في صورتها النهائية من حيث إضافة الموسيقى والصوت والمؤثرات الصوتية والبصرية وترتيب اللقطات وضبط إيقاع المادة المصورة. فالمونتير هو المسئول عن بناء الشكل النهائي للعمل الفني التلفزيوني، ويتوقف ذلك على مدى توافر اللقطات الكافية، واللقطات الاحتياطية التي قام المخرج بتصويرها.</a:t>
            </a:r>
            <a:endParaRPr lang="en-US" dirty="0"/>
          </a:p>
          <a:p>
            <a:pPr marL="0" indent="0">
              <a:buNone/>
            </a:pPr>
            <a:endParaRPr lang="ar-SA" dirty="0"/>
          </a:p>
        </p:txBody>
      </p:sp>
    </p:spTree>
    <p:extLst>
      <p:ext uri="{BB962C8B-B14F-4D97-AF65-F5344CB8AC3E}">
        <p14:creationId xmlns:p14="http://schemas.microsoft.com/office/powerpoint/2010/main" val="4053953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303028"/>
            <a:ext cx="10745972" cy="5873935"/>
          </a:xfrm>
        </p:spPr>
        <p:txBody>
          <a:bodyPr>
            <a:normAutofit fontScale="62500" lnSpcReduction="20000"/>
          </a:bodyPr>
          <a:lstStyle/>
          <a:p>
            <a:r>
              <a:rPr lang="ar-SA" b="1" dirty="0"/>
              <a:t>فني ذراع الميكروفون </a:t>
            </a:r>
            <a:r>
              <a:rPr lang="en-US" b="1" dirty="0"/>
              <a:t>Mice man</a:t>
            </a:r>
            <a:r>
              <a:rPr lang="ar-SA" b="1" dirty="0"/>
              <a:t> :</a:t>
            </a:r>
            <a:endParaRPr lang="en-US" dirty="0"/>
          </a:p>
          <a:p>
            <a:r>
              <a:rPr lang="ar-SA" b="1" dirty="0"/>
              <a:t>ويبدأ عمله أثناء إجراء " البروفات" من خلال الملاحظة واختيار أفضل الميكروفونات </a:t>
            </a:r>
            <a:r>
              <a:rPr lang="ar-SA" b="1" dirty="0" err="1"/>
              <a:t>التيتتناسب</a:t>
            </a:r>
            <a:r>
              <a:rPr lang="ar-SA" b="1" dirty="0"/>
              <a:t> مع الصوت كما يختار </a:t>
            </a:r>
            <a:r>
              <a:rPr lang="ar-SA" b="1" dirty="0" err="1"/>
              <a:t>مواقععصا</a:t>
            </a:r>
            <a:r>
              <a:rPr lang="ar-SA" b="1" dirty="0"/>
              <a:t> الميكروفون في الموقع. وعادة ما يحتاج </a:t>
            </a:r>
            <a:r>
              <a:rPr lang="ar-SA" b="1" dirty="0" err="1"/>
              <a:t>هذاالشخص</a:t>
            </a:r>
            <a:r>
              <a:rPr lang="ar-SA" b="1" dirty="0"/>
              <a:t> إلى ذراعين قويين حيث </a:t>
            </a:r>
            <a:r>
              <a:rPr lang="ar-SA" b="1" dirty="0" err="1"/>
              <a:t>يظلرافعاً</a:t>
            </a:r>
            <a:r>
              <a:rPr lang="ar-SA" b="1" dirty="0"/>
              <a:t> ذراع الميكروفون لفترات طويلة من </a:t>
            </a:r>
            <a:r>
              <a:rPr lang="ar-SA" b="1" dirty="0" err="1"/>
              <a:t>الوقتأثناء</a:t>
            </a:r>
            <a:r>
              <a:rPr lang="ar-SA" b="1" dirty="0"/>
              <a:t> التصوير خارج الأستوديو.</a:t>
            </a:r>
            <a:endParaRPr lang="en-US" dirty="0"/>
          </a:p>
          <a:p>
            <a:r>
              <a:rPr lang="ar-SA" b="1" dirty="0"/>
              <a:t>مهندس الصوت </a:t>
            </a:r>
            <a:r>
              <a:rPr lang="en-US" b="1" dirty="0"/>
              <a:t>Production Sound Mixer</a:t>
            </a:r>
            <a:r>
              <a:rPr lang="ar-SA" b="1" dirty="0"/>
              <a:t> :</a:t>
            </a:r>
            <a:endParaRPr lang="en-US" dirty="0"/>
          </a:p>
          <a:p>
            <a:r>
              <a:rPr lang="ar-SA" b="1" dirty="0"/>
              <a:t>هو المسئول عن تسجيل كل الأصوات التي يتم تسجيلها أثناء التصوير، وكذلك تسجيل المؤثرات الصوتية الموجودة في الموقع والتي يمكن أن يصعب الحصول عليها أو تقليدها فيما بعد التصوير, وهو المسئول عن وضع ميكروفونات التسجيل بطريقة غير ظاهرة في الكادر أثناء التصوير, وتوجيه كل من عامل الميكروفون والمساعد. وتشغيل الأجهزة الخاصة بتسجيل الصوت، وتوزيع الميكروفونات والتأكد من كفاءتها، وكذلك جودة الصوت أثناء الإنتاج.</a:t>
            </a:r>
            <a:endParaRPr lang="en-US" dirty="0"/>
          </a:p>
          <a:p>
            <a:r>
              <a:rPr lang="ar-SA" b="1" dirty="0"/>
              <a:t> </a:t>
            </a:r>
            <a:endParaRPr lang="en-US" dirty="0"/>
          </a:p>
          <a:p>
            <a:r>
              <a:rPr lang="ar-SA" b="1" dirty="0"/>
              <a:t>مصمم الملابس </a:t>
            </a:r>
            <a:r>
              <a:rPr lang="en-US" b="1" dirty="0"/>
              <a:t>Costume Designer</a:t>
            </a:r>
            <a:r>
              <a:rPr lang="ar-SA" b="1" dirty="0"/>
              <a:t> :</a:t>
            </a:r>
            <a:endParaRPr lang="en-US" dirty="0"/>
          </a:p>
          <a:p>
            <a:r>
              <a:rPr lang="ar-SA" b="1" dirty="0"/>
              <a:t>هو المسئول عن تصميم ملابس الممثلين وعن إجراء بحث حول نوع الملابس وما يتصل بها من إكسسوار مثل القفازات والمجوهرات. وهو يعمل تحت إشراف المخرج وبالتعاون مع مهندس الديكور ومنسق الإكسسوار لتقرير الأزياء </a:t>
            </a:r>
            <a:r>
              <a:rPr lang="ar-SA" b="1" dirty="0" err="1"/>
              <a:t>والإكسسوارات</a:t>
            </a:r>
            <a:r>
              <a:rPr lang="ar-SA" b="1" dirty="0"/>
              <a:t> التي تتناسب مع الفترة التاريخية التي يدور حولها الفيلم. كما يشرف على صناعة كل الأزياء، وعلى أن تكون ملائمة للممثل أو الممثلة، كما يشرف على تأجير ما قد يكون مطلوبا تأجيره طوال فترة التصوير.</a:t>
            </a:r>
            <a:endParaRPr lang="en-US" dirty="0"/>
          </a:p>
          <a:p>
            <a:r>
              <a:rPr lang="ar-SA" b="1" dirty="0"/>
              <a:t>سكرتير الإنتاج </a:t>
            </a:r>
            <a:r>
              <a:rPr lang="en-US" b="1" dirty="0"/>
              <a:t>Production Assistant</a:t>
            </a:r>
            <a:r>
              <a:rPr lang="ar-SA" b="1" dirty="0"/>
              <a:t> :</a:t>
            </a:r>
            <a:endParaRPr lang="en-US" dirty="0"/>
          </a:p>
          <a:p>
            <a:r>
              <a:rPr lang="ar-SA" b="1" dirty="0"/>
              <a:t>وهو الذي ينادي بأسماء الكاميرات واللقطات, ويقع عليه عبء كبير في العمل. فهو المسئول عن التسلسل وعن وضع برنامج العمل والاتصال بالفنانين ومتابعة السيناريو وطبع النصوص والاتصال بكل من له علاقة بالبرنامج وطبع الرسائل. ويجمع بين عمل العلاقات العامة والإنتاج.</a:t>
            </a:r>
            <a:endParaRPr lang="en-US" dirty="0"/>
          </a:p>
          <a:p>
            <a:r>
              <a:rPr lang="ar-SA" b="1" dirty="0"/>
              <a:t>عامل </a:t>
            </a:r>
            <a:r>
              <a:rPr lang="ar-SA" b="1" dirty="0" err="1"/>
              <a:t>الكلاكيت</a:t>
            </a:r>
            <a:r>
              <a:rPr lang="ar-SA" b="1" dirty="0"/>
              <a:t> </a:t>
            </a:r>
            <a:r>
              <a:rPr lang="en-US" b="1" dirty="0" err="1"/>
              <a:t>Klakit</a:t>
            </a:r>
            <a:r>
              <a:rPr lang="en-US" b="1" dirty="0"/>
              <a:t> man</a:t>
            </a:r>
            <a:r>
              <a:rPr lang="ar-SA" b="1" dirty="0"/>
              <a:t> :</a:t>
            </a:r>
            <a:endParaRPr lang="en-US" dirty="0"/>
          </a:p>
          <a:p>
            <a:r>
              <a:rPr lang="ar-SA" b="1" dirty="0"/>
              <a:t>وهو الذي ينادي بأسماء الكاميرات واللقطات, ويقع عليه عبء كبير في العمل. فهو المسئول عن التسلسل وعن وضع برنامج العمل والاتصال بالفنانين ومتابعة السيناريو وطبع النصوص والاتصال بكل من له علاقة بالبرنامج وطبع الرسائل. ويجمع بين عمل العلاقات العامة والإنتاج.</a:t>
            </a:r>
            <a:endParaRPr lang="en-US"/>
          </a:p>
          <a:p>
            <a:pPr marL="0" indent="0">
              <a:buNone/>
            </a:pPr>
            <a:endParaRPr lang="ar-SA" dirty="0"/>
          </a:p>
        </p:txBody>
      </p:sp>
    </p:spTree>
    <p:extLst>
      <p:ext uri="{BB962C8B-B14F-4D97-AF65-F5344CB8AC3E}">
        <p14:creationId xmlns:p14="http://schemas.microsoft.com/office/powerpoint/2010/main" val="3841054552"/>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271</Words>
  <Application>Microsoft Office PowerPoint</Application>
  <PresentationFormat>ملء الشاشة</PresentationFormat>
  <Paragraphs>40</Paragraphs>
  <Slides>3</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3</vt:i4>
      </vt:variant>
    </vt:vector>
  </HeadingPairs>
  <TitlesOfParts>
    <vt:vector size="8" baseType="lpstr">
      <vt:lpstr>Arial</vt:lpstr>
      <vt:lpstr>Calibri</vt:lpstr>
      <vt:lpstr>Calibri Light</vt:lpstr>
      <vt:lpstr>Times New Roman</vt:lpstr>
      <vt:lpstr>نسق Office</vt:lpstr>
      <vt:lpstr>عرض تقديمي في PowerPoint</vt:lpstr>
      <vt:lpstr>عرض تقديمي في PowerPoint</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Bedo</dc:creator>
  <cp:lastModifiedBy>Bedo</cp:lastModifiedBy>
  <cp:revision>1</cp:revision>
  <dcterms:created xsi:type="dcterms:W3CDTF">2015-04-09T07:48:05Z</dcterms:created>
  <dcterms:modified xsi:type="dcterms:W3CDTF">2015-04-09T07:49:01Z</dcterms:modified>
</cp:coreProperties>
</file>