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D03D1A9-835D-4E63-8C0F-9DB8A66AA006}"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188924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D03D1A9-835D-4E63-8C0F-9DB8A66AA006}"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1198036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D03D1A9-835D-4E63-8C0F-9DB8A66AA006}"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804676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D03D1A9-835D-4E63-8C0F-9DB8A66AA006}"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3939008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D03D1A9-835D-4E63-8C0F-9DB8A66AA006}"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178353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D03D1A9-835D-4E63-8C0F-9DB8A66AA006}"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3840385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D03D1A9-835D-4E63-8C0F-9DB8A66AA006}" type="datetimeFigureOut">
              <a:rPr lang="ar-SA" smtClean="0"/>
              <a:t>20/06/36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2525722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D03D1A9-835D-4E63-8C0F-9DB8A66AA006}" type="datetimeFigureOut">
              <a:rPr lang="ar-SA" smtClean="0"/>
              <a:t>20/06/36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1695977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D03D1A9-835D-4E63-8C0F-9DB8A66AA006}" type="datetimeFigureOut">
              <a:rPr lang="ar-SA" smtClean="0"/>
              <a:t>20/06/36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212369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D03D1A9-835D-4E63-8C0F-9DB8A66AA006}"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315402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D03D1A9-835D-4E63-8C0F-9DB8A66AA006}"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4CC1FF5-027E-493B-B1A7-589F9B0C3104}" type="slidenum">
              <a:rPr lang="ar-SA" smtClean="0"/>
              <a:t>‹#›</a:t>
            </a:fld>
            <a:endParaRPr lang="ar-SA"/>
          </a:p>
        </p:txBody>
      </p:sp>
    </p:spTree>
    <p:extLst>
      <p:ext uri="{BB962C8B-B14F-4D97-AF65-F5344CB8AC3E}">
        <p14:creationId xmlns:p14="http://schemas.microsoft.com/office/powerpoint/2010/main" val="3077067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D03D1A9-835D-4E63-8C0F-9DB8A66AA006}" type="datetimeFigureOut">
              <a:rPr lang="ar-SA" smtClean="0"/>
              <a:t>20/06/36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4CC1FF5-027E-493B-B1A7-589F9B0C3104}" type="slidenum">
              <a:rPr lang="ar-SA" smtClean="0"/>
              <a:t>‹#›</a:t>
            </a:fld>
            <a:endParaRPr lang="ar-SA"/>
          </a:p>
        </p:txBody>
      </p:sp>
    </p:spTree>
    <p:extLst>
      <p:ext uri="{BB962C8B-B14F-4D97-AF65-F5344CB8AC3E}">
        <p14:creationId xmlns:p14="http://schemas.microsoft.com/office/powerpoint/2010/main" val="302299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377509" y="1130851"/>
            <a:ext cx="11312841"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المونتاج التلفزيوني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T.V Editing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كلمة فرنسية وتعني التجميع والتحديد, والتنسيق, واللصق, و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بالانجليزية</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Editing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وتعني فن اختيار وتجميع وترتيب اللقطات في تتابع معين أو إلغاء بعض اللقطات وحذفها من البرنامج بطريقة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تضمن للمشاهد تسلسل اللقطات والمتابعة للتعبير عن فكرة معينة وفق رؤية المخرج.</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المونتاج الفوري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Switching Editing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وهو الذي يتم على الهواء مباشرة أي في نفس وقت التصوير كأن نقوم بنقل مهرجان كبير أو مباراة كرة قدم أو برنامج تلفزيوني مباشر ويتطلب هذا النوع مخرج ذو قدرة عالية على اتخاذ القرارات</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السريعة لأنه سيكون عليه أن يأخذ القرار بالانتقال من صورة إلى أخرى وتحديد شكل الانتقال في ثانية أو أقل ويقوم المونتير في هذا النوع من المونتاج بدور كبير لأنه عليه أن يكون متنبها دائماً حتى لو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غفل المخرج أو انشغل بشيء أخر وعندما يكون عدد الكاميرات كبيراً لا يمكن لمخرج واحد أن يقوم بهذا العمل وإنما يجب أن يكون لديه عدد من المساعدين.</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المونتاج المؤجل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Post Production Editing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وهو عملية تجميع كامل اللقطات التي يتم تصويرها بتتابع معين متكامل ويسمى المونتاج المؤجل لأنه يبدأ مع نهاية عملية التصوير بشكل تام.</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نظام المونتاج الخطي( المتتالي)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Linear Editing System</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وهو المونتاج التقليدي، فهو عبارة عن عملية نسخ الصوت والصورة أو الاثنين معا للقطات التي تم اختيارها من أشرطة المصدر ونسخها على شريط التسجيل ويسمى عادة</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Master</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وهو يحتاج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على الأقل إلى شريطين فيديو إحداهما يحتوي على المواد الأصلية التي تم تصويرها, والشريط الآخر يحتوي على اللقطات التي تم اختيارها لكونها الأفضل, ولذلك فهو يسير من أول لقطة في أول مشهد من الفيلم حتى</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ينتهي بأخر لقطة من آخر مشهد, لذلك أطلق عليه نظام خطي حيث يعتمد مبدأ الخط المستقيم في عملية مونتاج الشريط.</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نظام المونتاج الغير خطي(غير المتتالي)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Non linear Editing System</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ويعتبر هذا النظام الأحدث، حيث أحدث ثورة في مونتاج الفيديو فأصبح من الممكن إدخال تعديلات في تتابع الصورة بالإضافة والحذف دون أن يؤثر على اللقطات المجاورة مثلما يحث عند الكتابة</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على برنامج معالجة النصوص</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Microsoft Word</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حيث يمكن إجراء تصحيحات وحذف وإضافة كلمات فيتأقلم النص تلقائياً مع هذه التغيرات. وهنا على المونتير أن يعمل بأي ترتيب يريده سواء في البداية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أو الوسط أو النهاية, وهو ليس بحاجة إلى تسجيل أي لقطة على شريط الفيديو إلا بعد الانتهاء من مونتاج جميع لقطات برنامجه. كما وفر نظام المونتاج غير الخطي خاصية البحث والوصول إلى أي لقطة أو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مشهد بسرعة كبيرة وبدون ترتيب, كذلك أتاح إمكانية إضافة مؤثرات الفيديو, والرسوم والصور بشكل متقن وسريع, ويعتمد نظام المونتاج غير الخطي بشكل أساسي على جهاز الكمبيوتر بمكوناته الأساسية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(البرامج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Software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أو التجهيزات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Hardware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وبفضل عرض العمل المصور في جهاز الكمبيوتر على شكل يشبه الشريط السينمائي يجعل المونتير المتخصص قادراً على التحكم في أي جزء منه من خلال إضافة أو حذف لقطة في أي وقت يشاء.</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حصر المادة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Media Logging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حيث أن عملية التصوير غالباً ما يتم فيها أخذ عدد كبير من اللقطات والمشاهد المليئة بالأخطاء لأي سبب كان, ومن ثم يعاد تصويرها مرة أخرى وذلك يصبح لدينا عدد كبير من المشاهد التي لا استخدام لها.</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فيتم مشاهدتها وتحديد اللقطات المطلوبة ليتم تحويلها فنخفف المساحة على القرص الصلب ومن ثم نسهل عملية البحث بين اللقطات.</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عملية التحويل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Digitizing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بعد تحديد إعدادات تحويل الإشارة من تماثلية إلى رقمية ومكان تخزينها على القرص الصلب يتم تحويل الإشارة من شريط الفيديو إلى النظام الرقمي أخذة زمنها الحقيقي, وهنا يتم تحويل كل المشاهد إلى مقاطع مستقلة لها وبعد الانتهاء</a:t>
            </a:r>
            <a:r>
              <a:rPr kumimoji="0" lang="en-GB" altLang="ar-SA" sz="1100" b="1" i="0" u="sng" strike="noStrike" cap="none" normalizeH="0" baseline="0" dirty="0" smtClean="0">
                <a:ln>
                  <a:noFill/>
                </a:ln>
                <a:solidFill>
                  <a:srgbClr val="008080"/>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ar-SA"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433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019367" y="1254882"/>
            <a:ext cx="9809096"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من تحويل كل مقطع يجب وضع اسم له, كما يجب في هذه المرحلة تحديد عناصر التحويل الرقمي</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Digitizing Parameter</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 والتي تؤثر على عملية التحويل الرقمي وبالتالي على عملية الانضغاط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Compression</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امتداد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AVI</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اختصار إلى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Audio Video Interleave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)وهو من أقدم التنسيقات المستخدمة على جهاز الكمبيوتر, ويتسم بالمساحة العالية وكذلك الجودة </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العاليةجداً</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امتداد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QT</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اختصار إلى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Quick Time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)ويتميز بإمكانية عرضه للفيلم مباشرة أثناء تحميله من الانترنت دون الحاجة للتخزين على الجهاز, ويتسم بالجودة العالية والحجم صغير جداً.</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امتداد </a:t>
            </a:r>
            <a:r>
              <a:rPr kumimoji="0" lang="en-US"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Mov</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اختصار إلى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QuickTime for Windows movie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r>
              <a:rPr kumimoji="0" lang="ar-SA"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ويتسمبالمساحة</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العالية, والجودة فوق المتوسطة.</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امتداد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Mpeg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اختصار إلى(</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Moving Pictures Experts Group</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يستخدم بشكل واسع في عالم الفيديو الرقمي ويتسم بالمساحة المنخفضة, والجودة المنخفضة أيضاً.</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امتداد </a:t>
            </a:r>
            <a:r>
              <a:rPr kumimoji="0" lang="en-US" altLang="ar-SA" sz="1100" b="1" i="0" u="sng" strike="noStrike" cap="none" normalizeH="0" baseline="0" dirty="0" err="1"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Wmv</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اختصار إلى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Window Media video</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ويأتي مدمج مع نظام تشغيل</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Windows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ويتسم بالجودة المتوسطة, والمساحة العالية.</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القطع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CUT</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 الانتقال الفوري من صورة إلى أخرى دون مقدمات ودون وجود رابط فني بينهما وهو الوسيلة الأكثر استخدما بين وسائل الانتقال وخاصة في البرامج الإخبارية.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وهي الوسيلة العادية للانتقال وتتم بسرعة وبمجرد الضغط على مفتاح الانتقال من كاميرا إلى أخرى, ويمكن تشبيه عملية القطع بانتقال العين البشرية من مشاهدة منظر إلى آخر.</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المـزج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Dissolve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يعد المزج من أكثر وسائل الانتقال شيوعاً. ويتم فيه مزج نهاية اللقطة السابقة مع بداية اللقطة التالية لها. ويكون ذلك عن طريق تـركيب الاختفـاء التدريجي</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fade-out</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والظهور التـدريجي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fade-in</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 فوق بعضهما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Overlapping</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وحين يتم عـرض المزج على الشاشـة، تظهر نهاية اللقطـة الأولى وقـد تداخلت في بداية اللقطة الثـانيـة. وغالباً ما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يستخدم المزج للتعبير عن الارتباط القوي بين اللقطتين أو الانتقال الناعم بين لقطتين. وكذلك للتعبير عن تغيير طفيف في الزمان أو المكان أو الأفكار أو جميعهما.</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الاختفـاء والظهور التدريجي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FADE IN –FADE UOT</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هو اختفاء تدريجي لصورة معروضة, وظهور تدريجي للصورة الجديدة, وهو من أقدم أشكال الانتقال, ويحدث الاختفاء التدريجي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Fade-out</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عندما تتحول الشاشة بالتدريج إلى </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السواد. ويحدث الظهور التدريجي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Fade-in</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عندما تظهر الصورة على الشاشة تدريجياً من السواد, ومكانه الطبيعي هو بداية العمل ونهايته وهو يماثل ستارة المسرح في الأعمال المسرحية.</a:t>
            </a: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ولكن في حال وجوده في وسط العمل فانه إما أن يعبر عن حالة حزن شديد أو يعبر عن مرور فترة زمنية كبيرة.</a:t>
            </a:r>
            <a:endParaRPr kumimoji="0" lang="ar-SA" altLang="ar-SA"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268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781658" y="1843495"/>
            <a:ext cx="9759467"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المسـح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Wipe</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هو إحلال صورة لقطة محل أخرى بالإزاحة التدريجية, ويحدث ذلك حين تمسح صـورة اللقطـة الثـانيـة صـورة اللقطـة الأولى. </a:t>
            </a:r>
            <a:r>
              <a:rPr kumimoji="0" lang="ar-SA" altLang="ar-SA" sz="1100" b="1" i="0" u="sng" strike="noStrike" cap="none" normalizeH="0" baseline="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ويمكن أن يظهر المسـح من أي اتجـاه, فقـد يكـون رأسيـاً, أو أفقيـاً</a:t>
            </a:r>
            <a:r>
              <a:rPr kumimoji="0" lang="ar-SA" altLang="ar-SA" sz="1100" b="1" i="0" u="sng" strike="noStrike" cap="none" normalizeH="0" baseline="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ar-SA" altLang="ar-SA" sz="1100" b="1" i="0" u="sng" strike="noStrike" cap="none" normalizeH="0" baseline="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أو </a:t>
            </a:r>
            <a:r>
              <a:rPr kumimoji="0" lang="ar-SA" altLang="ar-SA" sz="1100" b="1" i="0" u="sng" strike="noStrike" cap="none" normalizeH="0" baseline="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مائـلاً, أو من المركز إلى الخـارج. </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كما يمكن استخدام أشكال أخرى للمسح مثل الـدائرة, أو المربـع, وغيرها.</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المؤثرات </a:t>
            </a:r>
            <a:r>
              <a:rPr kumimoji="0" lang="en-US"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The Effects</a:t>
            </a: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هي أي تأثيرات تستجد على الفيلم بعد تصويره, ومنها ما هو مرئي كالخدع والحيل الفنية كالحرائق وسقوط الأمطار والانفجارات الضخمة, ومنها ما هو صوتي كأزيز الطائرات وأصوات المحركات وصفير القطارات.</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الجمع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أول وابسط الوظائف التي يقوم بها المونتاج عند حصر أجزاء البرنامج على شريط واحد.</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التشذيب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التخلص من المادة الزائدة المتواجدة في بداية ونهاية اللقطات والتي لن تستخدم, مما يجعل الجهاز أكثر سرعة ويحافظ على مساحة التخزين.</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البناء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تعتبر الوظيفة الأهم والأصعب في عملية المونتاج حيث يكون علينا ترتيب اللقطات ترتيب منطقي.</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تصدير المخرجات :</a:t>
            </a:r>
            <a:endParaRPr kumimoji="0" lang="en-US" altLang="ar-SA" sz="500" b="0" i="0" u="none" strike="noStrike" cap="none" normalizeH="0" baseline="0" dirty="0" smtClean="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tabLst/>
            </a:pP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إخراج البرنامج(الفيلم) في صورته النهائية, وبالامتداد المناسب, وبجودة عالية.</a:t>
            </a:r>
            <a:b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br>
            <a: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t/>
            </a:r>
            <a:br>
              <a:rPr kumimoji="0" lang="ar-SA" altLang="ar-SA" sz="1100" b="1" i="0" u="sng" strike="noStrike" cap="none" normalizeH="0" baseline="0" dirty="0" smtClean="0">
                <a:ln>
                  <a:noFill/>
                </a:ln>
                <a:solidFill>
                  <a:srgbClr val="008080"/>
                </a:solidFill>
                <a:effectLst/>
                <a:latin typeface="Calibri" panose="020F0502020204030204" pitchFamily="34" charset="0"/>
                <a:ea typeface="Calibri" panose="020F0502020204030204" pitchFamily="34" charset="0"/>
                <a:cs typeface="Arial" panose="020B0604020202020204" pitchFamily="34" charset="0"/>
              </a:rPr>
            </a:br>
            <a:endParaRPr kumimoji="0" lang="ar-SA" altLang="ar-SA"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634663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1134</Words>
  <Application>Microsoft Office PowerPoint</Application>
  <PresentationFormat>ملء الشاشة</PresentationFormat>
  <Paragraphs>59</Paragraphs>
  <Slides>3</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3</vt:i4>
      </vt:variant>
    </vt:vector>
  </HeadingPairs>
  <TitlesOfParts>
    <vt:vector size="8" baseType="lpstr">
      <vt:lpstr>Arial</vt:lpstr>
      <vt:lpstr>Calibri</vt:lpstr>
      <vt:lpstr>Calibri Light</vt:lpstr>
      <vt:lpstr>Times New Roman</vt:lpstr>
      <vt:lpstr>نسق Office</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2015-04-09T08:16:20Z</dcterms:created>
  <dcterms:modified xsi:type="dcterms:W3CDTF">2015-04-09T08:16:31Z</dcterms:modified>
</cp:coreProperties>
</file>