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98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7" y="1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ACFB-F7F7-4F07-A5EA-F4EFEF7057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172A9-C629-49B5-B632-FB27BD966D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3723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ACFB-F7F7-4F07-A5EA-F4EFEF7057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172A9-C629-49B5-B632-FB27BD966D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40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ACFB-F7F7-4F07-A5EA-F4EFEF7057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172A9-C629-49B5-B632-FB27BD966D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2671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ACFB-F7F7-4F07-A5EA-F4EFEF7057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172A9-C629-49B5-B632-FB27BD966D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89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ACFB-F7F7-4F07-A5EA-F4EFEF7057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172A9-C629-49B5-B632-FB27BD966D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4320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ACFB-F7F7-4F07-A5EA-F4EFEF7057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172A9-C629-49B5-B632-FB27BD966D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1967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ACFB-F7F7-4F07-A5EA-F4EFEF7057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172A9-C629-49B5-B632-FB27BD966D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6153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ACFB-F7F7-4F07-A5EA-F4EFEF7057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172A9-C629-49B5-B632-FB27BD966D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3666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ACFB-F7F7-4F07-A5EA-F4EFEF7057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172A9-C629-49B5-B632-FB27BD966D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6254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ACFB-F7F7-4F07-A5EA-F4EFEF7057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172A9-C629-49B5-B632-FB27BD966D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657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6ACFB-F7F7-4F07-A5EA-F4EFEF7057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172A9-C629-49B5-B632-FB27BD966D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2500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6ACFB-F7F7-4F07-A5EA-F4EFEF705740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172A9-C629-49B5-B632-FB27BD966D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04686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omsaidi@mu.edu.s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84163"/>
          </a:xfrm>
        </p:spPr>
        <p:txBody>
          <a:bodyPr>
            <a:normAutofit/>
          </a:bodyPr>
          <a:lstStyle/>
          <a:p>
            <a:r>
              <a:rPr lang="ar-SA" sz="3200" dirty="0" smtClean="0"/>
              <a:t>السيرة الذاتية والعملية للوكيل :</a:t>
            </a:r>
            <a:endParaRPr lang="ar-SA" sz="32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143496"/>
              </p:ext>
            </p:extLst>
          </p:nvPr>
        </p:nvGraphicFramePr>
        <p:xfrm>
          <a:off x="2860159" y="2544598"/>
          <a:ext cx="6220489" cy="1543620"/>
        </p:xfrm>
        <a:graphic>
          <a:graphicData uri="http://schemas.openxmlformats.org/drawingml/2006/table">
            <a:tbl>
              <a:tblPr rtl="1" firstRow="1" firstCol="1" bandRow="1">
                <a:tableStyleId>{F5AB1C69-6EDB-4FF4-983F-18BD219EF322}</a:tableStyleId>
              </a:tblPr>
              <a:tblGrid>
                <a:gridCol w="1023371"/>
                <a:gridCol w="2377832"/>
                <a:gridCol w="1143767"/>
                <a:gridCol w="1675519"/>
              </a:tblGrid>
              <a:tr h="524891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البيانات العامة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3888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الاسم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عمر بن سالم محمد سعيد الصعيدي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الجنسية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سعودي              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3888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الدرجة العلمية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أستاذ مساعد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الجوال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 0566998805             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4096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الحالة الاجتماعية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 متزوج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بريد إلكتروني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200" u="sng" dirty="0">
                          <a:effectLst/>
                          <a:hlinkClick r:id="rId2"/>
                        </a:rPr>
                        <a:t>omsaidi@mu.edu.sa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9454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عنصر نائب للمحتوى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470986"/>
              </p:ext>
            </p:extLst>
          </p:nvPr>
        </p:nvGraphicFramePr>
        <p:xfrm>
          <a:off x="3521327" y="102458"/>
          <a:ext cx="5149347" cy="6049951"/>
        </p:xfrm>
        <a:graphic>
          <a:graphicData uri="http://schemas.openxmlformats.org/drawingml/2006/table">
            <a:tbl>
              <a:tblPr rtl="1" firstRow="1" firstCol="1" bandRow="1">
                <a:tableStyleId>{F5AB1C69-6EDB-4FF4-983F-18BD219EF322}</a:tableStyleId>
              </a:tblPr>
              <a:tblGrid>
                <a:gridCol w="415727"/>
                <a:gridCol w="1426700"/>
                <a:gridCol w="897593"/>
                <a:gridCol w="888144"/>
                <a:gridCol w="1521183"/>
              </a:tblGrid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27"/>
                        <a:tabLst>
                          <a:tab pos="457200" algn="l"/>
                        </a:tabLs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الجميلة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الطالب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الخامس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28"/>
                        <a:tabLst>
                          <a:tab pos="457200" algn="l"/>
                        </a:tabLs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الجميلة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النشاط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الخامس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29"/>
                        <a:tabLst>
                          <a:tab pos="457200" algn="l"/>
                        </a:tabLs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الجميلة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النشاط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الخامس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30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الجميلة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المعلم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الخامس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31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الجميلة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المعلم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الخامس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32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الجميلة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الطالب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السادس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33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الجميلة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الطالب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السادس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34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لغتي الجميلة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النشاط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السادس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35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لغتي الجميلة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النشاط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السادس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36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الجميلة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المعلم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السادس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37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لغتي الجميلة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المعلم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السادس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38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الخالدة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الطالب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 المتوسط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39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الخالدة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الطالب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 المتوسط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40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الخالدة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النشاط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 المتوسط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41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الخالدة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النشاط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 المتوسط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42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الخالدة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كتاب المعلم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 المتوسط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43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الخالدة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المعلم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الثاني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 المتوسط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44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الخالدة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كتاب الطالب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الثاني المتوسط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45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الخالدة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كتاب الطالب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الثاني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الثاني المتوسط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46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الخالدة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النشاط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الثاني المتوسط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47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الخالدة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النشاط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الثاني المتوسط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48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الخالدة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المعلم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الثاني المتوسط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49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الخالدة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المعلم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الثاني المتوسط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50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الخالدة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الطالب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الثالث المتوسط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51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الخالدة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الطالب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الثالث المتوسط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52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الخالدة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النشاط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الثالث المتوسط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53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الخالدة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النشاط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الثالث المتوسط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54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الخالدة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المعلم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الثالث المتوسط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619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55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الخالدة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المعلم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الثالث المتوسط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0547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800" dirty="0" smtClean="0"/>
              <a:t>المؤهلات الدراسية : </a:t>
            </a:r>
            <a:endParaRPr lang="ar-SA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ar-SA" sz="2000" b="1" dirty="0" smtClean="0"/>
          </a:p>
          <a:p>
            <a:pPr lvl="0"/>
            <a:endParaRPr lang="ar-SA" sz="2000" b="1" dirty="0"/>
          </a:p>
          <a:p>
            <a:pPr lvl="0"/>
            <a:r>
              <a:rPr lang="ar-SA" sz="2000" b="1" dirty="0" smtClean="0"/>
              <a:t>دكتوراه</a:t>
            </a:r>
            <a:r>
              <a:rPr lang="ar-SA" sz="2000" b="1" dirty="0"/>
              <a:t>  تكنولوجيا التعليم   1430/1431هـ    بتقدير ممتاز مع مرتبة الشرف الأولى والتوصية بطبع الرسالة ونشرها على نفقة الجامعة تحت عنوان ( تقويم جودة المقررات الإلكترونية عبر الإنترنت في ضوء معايير التصميم التعليمي "جامعة الملك عبدالعزيز نموذجا" )</a:t>
            </a:r>
            <a:endParaRPr lang="en-US" sz="2000" dirty="0"/>
          </a:p>
          <a:p>
            <a:pPr lvl="0"/>
            <a:r>
              <a:rPr lang="ar-SA" sz="2000" b="1" dirty="0"/>
              <a:t>ماجستير في الإشراف التربوي   1426هـ   بتقدير ممتاز مع مرتبة الشرف الثانية </a:t>
            </a:r>
            <a:endParaRPr lang="en-US" sz="2000" dirty="0"/>
          </a:p>
          <a:p>
            <a:pPr lvl="0"/>
            <a:r>
              <a:rPr lang="ar-SA" sz="2000" b="1" dirty="0"/>
              <a:t>بكالوريوس لغة عربية مع الإعداد التربوي  بتقدير جيد جدا– جامعة أم القرى – 1411هـ </a:t>
            </a:r>
            <a:endParaRPr lang="en-US" sz="2000" dirty="0"/>
          </a:p>
          <a:p>
            <a:pPr lvl="0"/>
            <a:r>
              <a:rPr lang="ar-SA" sz="2000" b="1" dirty="0"/>
              <a:t>دبلوم الإشراف التربوي بتقدير ممتاز– جامعة الملك سعود – 1420هـ  </a:t>
            </a:r>
            <a:endParaRPr lang="en-US" sz="2000" dirty="0"/>
          </a:p>
          <a:p>
            <a:endParaRPr lang="ar-SA" sz="2000" dirty="0"/>
          </a:p>
        </p:txBody>
      </p:sp>
    </p:spTree>
    <p:extLst>
      <p:ext uri="{BB962C8B-B14F-4D97-AF65-F5344CB8AC3E}">
        <p14:creationId xmlns:p14="http://schemas.microsoft.com/office/powerpoint/2010/main" val="2767358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127590"/>
            <a:ext cx="10515600" cy="749707"/>
          </a:xfrm>
        </p:spPr>
        <p:txBody>
          <a:bodyPr>
            <a:normAutofit/>
          </a:bodyPr>
          <a:lstStyle/>
          <a:p>
            <a:r>
              <a:rPr lang="ar-SA" sz="2800" dirty="0" smtClean="0"/>
              <a:t>الخبرات الوظيفية : </a:t>
            </a:r>
            <a:endParaRPr lang="ar-SA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201479"/>
            <a:ext cx="10515600" cy="5486400"/>
          </a:xfrm>
        </p:spPr>
        <p:txBody>
          <a:bodyPr>
            <a:noAutofit/>
          </a:bodyPr>
          <a:lstStyle/>
          <a:p>
            <a:pPr lvl="0"/>
            <a:r>
              <a:rPr lang="ar-SA" sz="1600" b="1" dirty="0"/>
              <a:t>أستاذ تكنولوجيا التعليم المساعد . بكلية التربية  -جامعة المجمعة . </a:t>
            </a:r>
            <a:endParaRPr lang="en-US" sz="1600" dirty="0"/>
          </a:p>
          <a:p>
            <a:pPr lvl="0"/>
            <a:r>
              <a:rPr lang="ar-SA" sz="1600" b="1" dirty="0"/>
              <a:t>وكيل عمادة التعليم الالكتروني والتعليم عن بعد -جامعة المجمعة</a:t>
            </a:r>
            <a:endParaRPr lang="en-US" sz="1600" dirty="0"/>
          </a:p>
          <a:p>
            <a:pPr lvl="0"/>
            <a:r>
              <a:rPr lang="ar-SA" sz="1600" b="1" dirty="0"/>
              <a:t>وكيل الشؤون التعليمية بكلية العلوم والدراسات الانسانية بحوطة سدير. جامعة المجمعة حتى 27/3/1435هـ .</a:t>
            </a:r>
            <a:endParaRPr lang="en-US" sz="1600" dirty="0"/>
          </a:p>
          <a:p>
            <a:pPr lvl="0"/>
            <a:r>
              <a:rPr lang="ar-SA" sz="1600" b="1" dirty="0"/>
              <a:t>مستشار عمادة التعليم الالكتروني والتعليم عن بعد بجامعة المجمعة .</a:t>
            </a:r>
            <a:endParaRPr lang="en-US" sz="1600" dirty="0"/>
          </a:p>
          <a:p>
            <a:pPr lvl="0"/>
            <a:r>
              <a:rPr lang="ar-SA" sz="1600" b="1" dirty="0"/>
              <a:t>مدرب معتمد لدى عمادة التعليم الالكتروني والتعليم عن بعد بجامعة المجمعة</a:t>
            </a:r>
            <a:endParaRPr lang="en-US" sz="1600" dirty="0"/>
          </a:p>
          <a:p>
            <a:pPr lvl="0"/>
            <a:r>
              <a:rPr lang="ar-SA" sz="1600" b="1" dirty="0"/>
              <a:t>مدير مشروع إنشاء أنظمة التعليم الإلكتروني (</a:t>
            </a:r>
            <a:r>
              <a:rPr lang="en-GB" sz="1600" b="1" dirty="0"/>
              <a:t>d2l</a:t>
            </a:r>
            <a:r>
              <a:rPr lang="ar-SA" sz="1600" b="1" dirty="0"/>
              <a:t>) بجامعة المجمعة . </a:t>
            </a:r>
            <a:endParaRPr lang="en-US" sz="1600" dirty="0"/>
          </a:p>
          <a:p>
            <a:pPr lvl="0"/>
            <a:r>
              <a:rPr lang="ar-SA" sz="1600" b="1" dirty="0"/>
              <a:t>مدير مشروع تطوير نظام الاختبارات الالكترونية </a:t>
            </a:r>
            <a:r>
              <a:rPr lang="en-GB" sz="1600" b="1" dirty="0"/>
              <a:t>   Exam Developer  </a:t>
            </a:r>
            <a:r>
              <a:rPr lang="ar-SA" sz="1600" b="1" dirty="0"/>
              <a:t>بجامعة المجمعة .</a:t>
            </a:r>
            <a:endParaRPr lang="en-US" sz="1600" dirty="0"/>
          </a:p>
          <a:p>
            <a:pPr lvl="0"/>
            <a:r>
              <a:rPr lang="ar-SA" sz="1600" b="1" dirty="0"/>
              <a:t>المشرف على وحدة التعليم الالكتروني بكلية التربية جامعة المجمعة حتى 25/10/1434هـ . </a:t>
            </a:r>
            <a:endParaRPr lang="en-US" sz="1600" dirty="0"/>
          </a:p>
          <a:p>
            <a:pPr lvl="0"/>
            <a:r>
              <a:rPr lang="ar-SA" sz="1600" b="1" dirty="0"/>
              <a:t>المدير التنفيذي لمشروع تطوير مناهج اللغة العربية بالتعليم العام من عام 1429هـ  وحتى عام 1431هـ . </a:t>
            </a:r>
            <a:endParaRPr lang="en-US" sz="1600" dirty="0"/>
          </a:p>
          <a:p>
            <a:pPr lvl="0"/>
            <a:r>
              <a:rPr lang="ar-SA" sz="1600" b="1" dirty="0"/>
              <a:t>رئيس فريق تأليف مناهج اللغة العربية بالتعليم العام في المشروع الشامل لتطوير المناهج بوزارة التربية والتعليم خمس سنوات من عام 1424هـ حتى عام 1428هـ</a:t>
            </a:r>
            <a:endParaRPr lang="en-US" sz="1600" dirty="0"/>
          </a:p>
          <a:p>
            <a:pPr lvl="0"/>
            <a:r>
              <a:rPr lang="ar-SA" sz="1600" b="1" dirty="0"/>
              <a:t>رئيس فريق إعداد وثيقة تأليف مناهج اللغة العربية للتعليم العام عام 1425هـ </a:t>
            </a:r>
            <a:endParaRPr lang="en-US" sz="1600" dirty="0"/>
          </a:p>
          <a:p>
            <a:pPr lvl="0"/>
            <a:r>
              <a:rPr lang="ar-SA" sz="1600" b="1" dirty="0"/>
              <a:t>المشرف على تصميم مقررات اللغة العربية في المشروع الشامل لتطوير المناهج وإخراجها وطباعتها من عام 1427 وحتى 1430هـ </a:t>
            </a:r>
            <a:endParaRPr lang="en-US" sz="1600" dirty="0"/>
          </a:p>
          <a:p>
            <a:pPr lvl="0"/>
            <a:r>
              <a:rPr lang="ar-SA" sz="1600" b="1" dirty="0"/>
              <a:t>عضو اللجنة العلمية لمادة اللغة العربية بوزارة التربية والتعليم عام 1426هـ</a:t>
            </a:r>
            <a:endParaRPr lang="en-US" sz="1600" dirty="0"/>
          </a:p>
          <a:p>
            <a:pPr lvl="0"/>
            <a:r>
              <a:rPr lang="ar-SA" sz="1600" b="1" dirty="0"/>
              <a:t>عضو لجنة تطوير مناهج اللغة العربية بمدارس دار الفكر الأهلية بجدة من عام 1419 وحتى عام 1421هـ</a:t>
            </a:r>
            <a:endParaRPr lang="en-US" sz="1600" dirty="0"/>
          </a:p>
          <a:p>
            <a:pPr lvl="0"/>
            <a:r>
              <a:rPr lang="ar-SA" sz="1600" b="1" dirty="0"/>
              <a:t>تحكيم الأدوات البحثية للعديد من الدراسات العلمية (ماجستير ودكتوراه) وبحوث النشر العلمي .</a:t>
            </a:r>
            <a:endParaRPr lang="en-US" sz="1600" dirty="0"/>
          </a:p>
          <a:p>
            <a:endParaRPr lang="ar-SA" sz="1600" dirty="0"/>
          </a:p>
        </p:txBody>
      </p:sp>
    </p:spTree>
    <p:extLst>
      <p:ext uri="{BB962C8B-B14F-4D97-AF65-F5344CB8AC3E}">
        <p14:creationId xmlns:p14="http://schemas.microsoft.com/office/powerpoint/2010/main" val="2481758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8642"/>
          </a:xfrm>
        </p:spPr>
        <p:txBody>
          <a:bodyPr>
            <a:normAutofit/>
          </a:bodyPr>
          <a:lstStyle/>
          <a:p>
            <a:r>
              <a:rPr lang="ar-SA" sz="2800" dirty="0" smtClean="0"/>
              <a:t>الدورات التدريبية : </a:t>
            </a:r>
            <a:endParaRPr lang="ar-SA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068572"/>
            <a:ext cx="10515600" cy="5661837"/>
          </a:xfrm>
        </p:spPr>
        <p:txBody>
          <a:bodyPr>
            <a:normAutofit/>
          </a:bodyPr>
          <a:lstStyle/>
          <a:p>
            <a:pPr lvl="0"/>
            <a:r>
              <a:rPr lang="ar-SA" sz="1600" b="1" dirty="0"/>
              <a:t>دورة التصميم التعليمي للتعليم الالكتروني في القرن الواحد والعشرين .  فنلندا - هلسنكي من  26 اغسطس  إلى 6 أكتوبر  2013م .</a:t>
            </a:r>
            <a:endParaRPr lang="en-US" sz="1600" dirty="0"/>
          </a:p>
          <a:p>
            <a:pPr lvl="0"/>
            <a:r>
              <a:rPr lang="ar-SA" sz="1600" b="1" dirty="0"/>
              <a:t>دورة تدريبية بعنوان ( نقل التجارب الناجحة) سنغافورا في الفترة من  11 أغسطس إلى 15/2013م</a:t>
            </a:r>
            <a:endParaRPr lang="en-US" sz="1600" dirty="0"/>
          </a:p>
          <a:p>
            <a:pPr lvl="0"/>
            <a:r>
              <a:rPr lang="ar-SA" sz="1600" b="1" dirty="0"/>
              <a:t>ورشة بناء الاختبارات المهنية – المركز الوطني للقياس والتقويم( قياس)  الرياض  15  - 17 /11/1433هـ  1-3 اكتوبر 2012</a:t>
            </a:r>
            <a:endParaRPr lang="en-US" sz="1600" dirty="0"/>
          </a:p>
          <a:p>
            <a:pPr lvl="0"/>
            <a:r>
              <a:rPr lang="ar-SA" sz="1600" b="1" dirty="0"/>
              <a:t>حضور برنامج تدريبي بعنوان ( مهارات نظام التعليم الالكتروني للمدرب المعتمد ) المنعقدة في 28 / 10 / 1433 هـ .  ولمدة خمسة أيام . بجامعة المجمعة</a:t>
            </a:r>
            <a:endParaRPr lang="en-US" sz="1600" dirty="0"/>
          </a:p>
          <a:p>
            <a:pPr lvl="0"/>
            <a:r>
              <a:rPr lang="ar-SA" sz="1600" b="1" dirty="0"/>
              <a:t>حضور ورشة تدريبية بعنوان ( التخطيط الاستراتيجي للتعلم الالكتروني ) المنعقدة ضمن المؤتمر الدولي الثالث للتعلم الإلكتروني والتعليم عن بعد لمدة يومين ( 17 ) ساعة تدريبية خلال 21 – 22 ربيع أول 1434 هـ .</a:t>
            </a:r>
            <a:endParaRPr lang="en-US" sz="1600" dirty="0"/>
          </a:p>
          <a:p>
            <a:pPr lvl="0"/>
            <a:r>
              <a:rPr lang="ar-SA" sz="1600" b="1" dirty="0"/>
              <a:t>حضور ورشة العمل التدريبية بعنوان ( إجراءات إعداد تقرير الدراسة الذاتية للبرنامج المقدمة من قبل الهيئة الوطنية للتقويم والاعتماد الأكاديمي ( 12 ) ساعة تدريبية – الخبر 24 – 25 / 3 / 1434 هـ .</a:t>
            </a:r>
            <a:endParaRPr lang="en-US" sz="1600" dirty="0"/>
          </a:p>
          <a:p>
            <a:pPr lvl="0"/>
            <a:r>
              <a:rPr lang="ar-SA" sz="1600" b="1" dirty="0"/>
              <a:t>برنامج تدريبي بعنوان ( تصميم المقررات الالكترونية) -المركز الوطني للتعلم الالكتروني والتعليم عن بعد عام 1431هـ</a:t>
            </a:r>
            <a:endParaRPr lang="en-US" sz="1600" dirty="0"/>
          </a:p>
          <a:p>
            <a:pPr lvl="0"/>
            <a:r>
              <a:rPr lang="ar-SA" sz="1600" b="1" dirty="0"/>
              <a:t>برنامج تدريبي بعنوان ( نظام إدارة التعلم الالكتروني </a:t>
            </a:r>
            <a:r>
              <a:rPr lang="en-GB" sz="1600" b="1" dirty="0" err="1"/>
              <a:t>lcms</a:t>
            </a:r>
            <a:r>
              <a:rPr lang="ar-SA" sz="1600" b="1" dirty="0"/>
              <a:t> –جسور)  -المركز الوطني للتعلم الالكتروني والتعليم عن بعد 16-17/11/ 1433هـ )</a:t>
            </a:r>
            <a:endParaRPr lang="en-US" sz="1600" dirty="0"/>
          </a:p>
          <a:p>
            <a:pPr lvl="0"/>
            <a:r>
              <a:rPr lang="ar-SA" sz="1600" b="1" dirty="0"/>
              <a:t>برنامج تدريبي بعنوان ( تصميم درس تفاعلي باستخدام برنامج  </a:t>
            </a:r>
            <a:r>
              <a:rPr lang="en-GB" sz="1600" b="1" dirty="0"/>
              <a:t>Course Lab</a:t>
            </a:r>
            <a:r>
              <a:rPr lang="ar-SA" sz="1600" b="1" dirty="0"/>
              <a:t> ) -المركز الوطني للتعلم الالكتروني والتعليم عن بعد عام 1431هـ</a:t>
            </a:r>
            <a:endParaRPr lang="en-US" sz="1600" dirty="0"/>
          </a:p>
          <a:p>
            <a:pPr lvl="0"/>
            <a:r>
              <a:rPr lang="ar-SA" sz="1600" b="1" dirty="0"/>
              <a:t>برنامج تدريبي بعنوان (تصميم المواد التعليمية ) عام 1426هـ</a:t>
            </a:r>
            <a:endParaRPr lang="en-US" sz="1600" dirty="0"/>
          </a:p>
          <a:p>
            <a:pPr lvl="0"/>
            <a:r>
              <a:rPr lang="ar-SA" sz="1600" b="1" dirty="0"/>
              <a:t>برنامج ورشة العمل الثانية لمؤلفي الكتب الدراسية عام 1425هـ</a:t>
            </a:r>
            <a:endParaRPr lang="en-US" sz="1600" dirty="0"/>
          </a:p>
          <a:p>
            <a:pPr lvl="0"/>
            <a:r>
              <a:rPr lang="ar-SA" sz="1600" b="1" dirty="0"/>
              <a:t>برنامج تدريبي بعنوان (استراتيجيات التدريس) عام 1425هـ</a:t>
            </a:r>
            <a:endParaRPr lang="en-US" sz="1600" dirty="0"/>
          </a:p>
          <a:p>
            <a:pPr lvl="0"/>
            <a:r>
              <a:rPr lang="ar-SA" sz="1600" b="1" dirty="0"/>
              <a:t>دورة إعداد المواد التعليمة  . وزارة التربية والتعليم . عام 1424هـ</a:t>
            </a:r>
            <a:endParaRPr lang="en-US" sz="1600" dirty="0"/>
          </a:p>
          <a:p>
            <a:endParaRPr lang="ar-SA" sz="1600" dirty="0"/>
          </a:p>
        </p:txBody>
      </p:sp>
    </p:spTree>
    <p:extLst>
      <p:ext uri="{BB962C8B-B14F-4D97-AF65-F5344CB8AC3E}">
        <p14:creationId xmlns:p14="http://schemas.microsoft.com/office/powerpoint/2010/main" val="51501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101009"/>
            <a:ext cx="10515600" cy="648587"/>
          </a:xfrm>
        </p:spPr>
        <p:txBody>
          <a:bodyPr>
            <a:noAutofit/>
          </a:bodyPr>
          <a:lstStyle/>
          <a:p>
            <a:r>
              <a:rPr lang="ar-SA" sz="2400" dirty="0"/>
              <a:t/>
            </a:r>
            <a:br>
              <a:rPr lang="ar-SA" sz="2400" dirty="0"/>
            </a:br>
            <a:r>
              <a:rPr lang="ar-SA" sz="2400" b="1" dirty="0"/>
              <a:t>الندوات والمؤتمرات : المشاركة والحضور في عدد من المؤتمرات والندوات الداخلية والخارجية منها :_ </a:t>
            </a:r>
            <a:r>
              <a:rPr lang="en-US" sz="2400" dirty="0"/>
              <a:t/>
            </a:r>
            <a:br>
              <a:rPr lang="en-US" sz="2400" dirty="0"/>
            </a:br>
            <a:endParaRPr lang="ar-SA" sz="2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909084"/>
            <a:ext cx="5181600" cy="5725632"/>
          </a:xfrm>
        </p:spPr>
        <p:txBody>
          <a:bodyPr>
            <a:noAutofit/>
          </a:bodyPr>
          <a:lstStyle/>
          <a:p>
            <a:r>
              <a:rPr lang="ar-SA" sz="1600" dirty="0" smtClean="0"/>
              <a:t> حضور الورشة التعليمية الخاصة بجائز ة الملك عبدالعزيز للجودة (افضل الممارسات –المنشآت المتميزة)  الهيئة السعودية للمواصفات والمقاييس والجودة – الخبر  2/10/2011م</a:t>
            </a:r>
          </a:p>
          <a:p>
            <a:r>
              <a:rPr lang="ar-SA" sz="1600" dirty="0" smtClean="0"/>
              <a:t> حضور الملتقى الوطني الثالث للجودة –الهيئة السعودية للمواصفات والمقاييس والجودة – الخبر-الفترة من 2-4/ 10 / 2011م .</a:t>
            </a:r>
          </a:p>
          <a:p>
            <a:r>
              <a:rPr lang="ar-SA" sz="1600" dirty="0" smtClean="0"/>
              <a:t>حضور المؤتمر الوطني الثالث للجودة (الجودة طريق نحو العالمية ) في الفترة من 25-٢٧ /١٠ /١٤٣١هـ  بجامعة الملك عبدالعزيز بجدة.</a:t>
            </a:r>
          </a:p>
          <a:p>
            <a:r>
              <a:rPr lang="ar-SA" sz="1600" dirty="0" smtClean="0"/>
              <a:t>حضور المؤتمر الدولي الأول للتعليم الالكتروني الدولي- وزارة التعليم العالي -الرياض عام 1430هـ</a:t>
            </a:r>
          </a:p>
          <a:p>
            <a:r>
              <a:rPr lang="ar-SA" sz="1600" dirty="0" smtClean="0"/>
              <a:t> حضور مؤتمر الجمعية المصرية لتكنولوجيا التعليم الحادي عشر  عام 2008م بجامعة عين شمس بالقاهرة - بجمهورية مصر العربية.</a:t>
            </a:r>
          </a:p>
          <a:p>
            <a:r>
              <a:rPr lang="ar-SA" sz="1600" dirty="0" smtClean="0"/>
              <a:t>المشاركة في ندوة الجمعية العلمية السعودية للمناهج والإشراف التربوي( جسما) بعنوان (تجربة وزارة التربية والتعليم حول المشروع الشامل لتطوير المناهج في المملكة العربية السعودية) بجامعة أم القرى عام 1427هـ </a:t>
            </a:r>
          </a:p>
          <a:p>
            <a:r>
              <a:rPr lang="ar-SA" sz="1600" dirty="0" smtClean="0"/>
              <a:t>المشاركة في اجتماع خبراء المناهج  لدراسة أساليب تطبيق المنهج الشامل الموحد للغة العربية بدول الخليج العربي  عام 1426هـ. </a:t>
            </a:r>
          </a:p>
          <a:p>
            <a:r>
              <a:rPr lang="ar-SA" sz="1600" dirty="0" smtClean="0"/>
              <a:t>ممثلا لوزارة التربية والتعليم في ملتقى التقويم التربوي بدولة سلطنة عمان  1424هـ (مشاركة)</a:t>
            </a:r>
          </a:p>
          <a:p>
            <a:endParaRPr lang="ar-SA" sz="1600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909084"/>
            <a:ext cx="5181600" cy="5725632"/>
          </a:xfrm>
        </p:spPr>
        <p:txBody>
          <a:bodyPr>
            <a:normAutofit/>
          </a:bodyPr>
          <a:lstStyle/>
          <a:p>
            <a:r>
              <a:rPr lang="ar-SA" sz="1400" dirty="0" smtClean="0"/>
              <a:t>المشاركة في المؤتمر الدولي التاسع عشر  للتعليم والتدريب المدعم بالتقنية في مدينة برلين في ألمانيا</a:t>
            </a:r>
          </a:p>
          <a:p>
            <a:r>
              <a:rPr lang="ar-SA" sz="1400" dirty="0" smtClean="0"/>
              <a:t>9</a:t>
            </a:r>
            <a:r>
              <a:rPr lang="en-GB" sz="1400" dirty="0" err="1" smtClean="0"/>
              <a:t>th</a:t>
            </a:r>
            <a:r>
              <a:rPr lang="en-GB" sz="1400" dirty="0" smtClean="0"/>
              <a:t> International Conference on Technology Supported Learning &amp; Training </a:t>
            </a:r>
          </a:p>
          <a:p>
            <a:pPr marL="0" indent="0">
              <a:buNone/>
            </a:pPr>
            <a:r>
              <a:rPr lang="ar-SA" sz="1400" dirty="0" smtClean="0"/>
              <a:t>في الفترة من 3-5 ديسمبر 2013م </a:t>
            </a:r>
          </a:p>
          <a:p>
            <a:pPr marL="0" indent="0">
              <a:buNone/>
            </a:pPr>
            <a:r>
              <a:rPr lang="ar-SA" sz="1400" dirty="0" smtClean="0"/>
              <a:t>• المشاركة في حلقة النقاش الحادية عشر ( المقررات الالكترونية .... التطوير والمشاركة) جامعة الملك خالد . أبها . بالتعاون مع المركز الوطني للتعلم الالكتروني والتعليم عن بعد  26  -28/ 11 / 1434   الموافق  9 -11/ 12 / 2013 م</a:t>
            </a:r>
          </a:p>
          <a:p>
            <a:pPr marL="0" indent="0">
              <a:buNone/>
            </a:pPr>
            <a:r>
              <a:rPr lang="ar-SA" sz="1400" dirty="0" smtClean="0"/>
              <a:t>• المشاركة  في ورشة عمل بعنوان ( المحتوى التعليمي ) في حلقة النقاش العاشرة ( التعليم الإلكتروني في الجامعات الناشئة  - القضايا والتطلعات ) جامعة المجمعة بالتعاون مع المركز الوطني للتعلم الالكتروني والتعليم عن بعد 25 / 1 / 1434 هـ .</a:t>
            </a:r>
          </a:p>
          <a:p>
            <a:pPr marL="0" indent="0">
              <a:buNone/>
            </a:pPr>
            <a:r>
              <a:rPr lang="ar-SA" sz="1400" dirty="0" smtClean="0"/>
              <a:t>• حضور الورشة الإقليمية لتحسين الجودة الشاملة في التعليم العام في الوطن العربي بالتعاون مع منظمة اليونسكو . وزارة التربية والتعليم -الرياض 6-7/3/1433هـ  </a:t>
            </a:r>
          </a:p>
          <a:p>
            <a:pPr marL="0" indent="0">
              <a:buNone/>
            </a:pPr>
            <a:r>
              <a:rPr lang="ar-SA" sz="1400" dirty="0" smtClean="0"/>
              <a:t>• المشاركة في ورشة عمل بعنوان الاتجاهات الحديثة في آليات تقييم الطلاب وذلك ضمن حلقة النقاش العاشرة     ( التعليم الإلكتروني في الجامعات الناشئة القضايا والتطلعات ). جامعة المجمعة بالتعاون مع المركز الوطني للتعلم الالكتروني والتعليم عن بعد  25 / 1 / 1434   الموافق  9 / 12 / 2012 م</a:t>
            </a:r>
          </a:p>
          <a:p>
            <a:pPr marL="0" indent="0">
              <a:buNone/>
            </a:pPr>
            <a:r>
              <a:rPr lang="ar-SA" sz="1400" dirty="0" smtClean="0"/>
              <a:t>• حضور المؤتمر الدولي الثاني للتعليم الالكتروني الدولي- وزارة التعليم العالي -الرياض في الفترة من 19-21/3/ 1432هـ</a:t>
            </a:r>
          </a:p>
          <a:p>
            <a:pPr marL="0" indent="0">
              <a:buNone/>
            </a:pPr>
            <a:r>
              <a:rPr lang="ar-SA" sz="1400" dirty="0" smtClean="0"/>
              <a:t>• المشاركة بورقة عمل في أسبوع المناهج المطورة في تعليم منطقة الجوف في الفترة من 16-17/3/1432هـ بناء على دعوة كريمة منهم .</a:t>
            </a:r>
          </a:p>
          <a:p>
            <a:pPr marL="0" indent="0">
              <a:buNone/>
            </a:pPr>
            <a:r>
              <a:rPr lang="ar-SA" sz="1400" dirty="0" smtClean="0"/>
              <a:t>• حضور المؤتمر الدولي الأول للجودة الشاملة في التعليم العام بالمملكة العربية السعودية . الرياض .  في الفترة من 4-٧ / ٢ / ١٤٣٢هـ</a:t>
            </a:r>
          </a:p>
        </p:txBody>
      </p:sp>
    </p:spTree>
    <p:extLst>
      <p:ext uri="{BB962C8B-B14F-4D97-AF65-F5344CB8AC3E}">
        <p14:creationId xmlns:p14="http://schemas.microsoft.com/office/powerpoint/2010/main" val="4142082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1294"/>
          </a:xfrm>
        </p:spPr>
        <p:txBody>
          <a:bodyPr>
            <a:normAutofit/>
          </a:bodyPr>
          <a:lstStyle/>
          <a:p>
            <a:r>
              <a:rPr lang="ar-SA" sz="2800" dirty="0" smtClean="0"/>
              <a:t>العضوية المهنية والإدارية: </a:t>
            </a:r>
            <a:endParaRPr lang="ar-SA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238693"/>
            <a:ext cx="10515600" cy="4938270"/>
          </a:xfrm>
        </p:spPr>
        <p:txBody>
          <a:bodyPr>
            <a:normAutofit/>
          </a:bodyPr>
          <a:lstStyle/>
          <a:p>
            <a:r>
              <a:rPr lang="ar-SA" sz="2400" dirty="0" smtClean="0"/>
              <a:t>عضو اللجنة </a:t>
            </a:r>
            <a:r>
              <a:rPr lang="ar-SA" sz="2400" dirty="0" err="1" smtClean="0"/>
              <a:t>الإشرافية</a:t>
            </a:r>
            <a:r>
              <a:rPr lang="ar-SA" sz="2400" dirty="0" smtClean="0"/>
              <a:t> على برامج التعليم الالكتروني والتعلم عن بعد . جامعة المجمعة .</a:t>
            </a:r>
          </a:p>
          <a:p>
            <a:r>
              <a:rPr lang="ar-SA" sz="2400" dirty="0" smtClean="0"/>
              <a:t>عضو اللجنة الدائمة لوكلاء الشؤون التعليمية بجامعة المجمعة . </a:t>
            </a:r>
          </a:p>
          <a:p>
            <a:r>
              <a:rPr lang="ar-SA" sz="2400" dirty="0" smtClean="0"/>
              <a:t>أمين لجنة السلامة والامن الجامعي بجامعة المجمعة لعام 1434هـ . </a:t>
            </a:r>
          </a:p>
          <a:p>
            <a:r>
              <a:rPr lang="ar-SA" sz="2400" dirty="0" smtClean="0"/>
              <a:t>عضو اللجنة العلمية لمادة اللغة العربية بوزارة التربية والتعليم.</a:t>
            </a:r>
          </a:p>
          <a:p>
            <a:r>
              <a:rPr lang="ar-SA" sz="2400" dirty="0" smtClean="0"/>
              <a:t>عضو الجمعية العلمية السعودية للمناهج والإشراف التربوي( جسما)</a:t>
            </a:r>
          </a:p>
          <a:p>
            <a:r>
              <a:rPr lang="ar-SA" sz="2400" dirty="0" smtClean="0"/>
              <a:t>عضو المجلس السعودي للجودة بالمنطقة الغربية . </a:t>
            </a:r>
          </a:p>
          <a:p>
            <a:r>
              <a:rPr lang="ar-SA" sz="2400" dirty="0" smtClean="0"/>
              <a:t>عضو المركز الوطني للقياس والتقويم ( قياس ) مطور أسئلة ومحكم 1434هـ </a:t>
            </a:r>
          </a:p>
          <a:p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541609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3447"/>
          </a:xfrm>
        </p:spPr>
        <p:txBody>
          <a:bodyPr>
            <a:normAutofit/>
          </a:bodyPr>
          <a:lstStyle/>
          <a:p>
            <a:r>
              <a:rPr lang="ar-SA" sz="2800" dirty="0" smtClean="0"/>
              <a:t>الأبحاث : </a:t>
            </a:r>
            <a:endParaRPr lang="ar-SA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1111102"/>
            <a:ext cx="10515600" cy="5065861"/>
          </a:xfrm>
        </p:spPr>
        <p:txBody>
          <a:bodyPr>
            <a:normAutofit/>
          </a:bodyPr>
          <a:lstStyle/>
          <a:p>
            <a:r>
              <a:rPr lang="ar-SA" sz="2400" dirty="0" smtClean="0"/>
              <a:t> بحث منشور بعنوان :  المعايير اللازمة لتقديم محتوى المقررات  الالكترونية في التعليم عن بعد من وجهة نظر الخبراء والمختصين في مجلة رابطة التربية الحديثة . العدد (10) . يونيو 2011م. </a:t>
            </a:r>
          </a:p>
          <a:p>
            <a:r>
              <a:rPr lang="ar-SA" sz="2400" dirty="0" smtClean="0"/>
              <a:t>  بحث منشور بعنوان : فاعلية المدونات التعليمية في تنمية التحصيل المعرفي لمهارات إدارة الصف . مجلة كلية التربية . جامعة الأزهر . العدد (156)  ديسمبر 2013م.</a:t>
            </a:r>
          </a:p>
          <a:p>
            <a:r>
              <a:rPr lang="ar-SA" sz="2400" dirty="0" smtClean="0"/>
              <a:t> بحث مقبول للنشر بعنوان : المنهجية المقترحة لتطوير مقررات إلكترونية، جامعة المجمعة كدراسة حالة        (</a:t>
            </a:r>
            <a:r>
              <a:rPr lang="en-GB" sz="2400" dirty="0" smtClean="0"/>
              <a:t>A Proposed Methodology for E-Courses Development, </a:t>
            </a:r>
            <a:r>
              <a:rPr lang="en-GB" sz="2400" dirty="0" err="1" smtClean="0"/>
              <a:t>Majmaah</a:t>
            </a:r>
            <a:r>
              <a:rPr lang="en-GB" sz="2400" dirty="0" smtClean="0"/>
              <a:t> University as a Case Study.) . </a:t>
            </a:r>
            <a:r>
              <a:rPr lang="ar-SA" sz="2400" dirty="0" smtClean="0"/>
              <a:t>في المؤتمر الدولي للعلوم والآداب . تورنتو . كندا في الفترة من 19-22مايو 2014 م  </a:t>
            </a:r>
            <a:r>
              <a:rPr lang="en-GB" sz="2400" dirty="0" smtClean="0"/>
              <a:t>International Journal of Arts &amp; Sciences; Multidisciplinary conferences in a "study   abroad</a:t>
            </a:r>
          </a:p>
          <a:p>
            <a:r>
              <a:rPr lang="ar-SA" sz="2400" dirty="0" smtClean="0"/>
              <a:t> بحث بعنوان : اتجاهات أعضاء هيئة التدريس في جامعة المجمعة نحو توظيف التعليم الإلكتروني  . تحت النشر .</a:t>
            </a:r>
          </a:p>
          <a:p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759379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908"/>
          </a:xfrm>
        </p:spPr>
        <p:txBody>
          <a:bodyPr>
            <a:normAutofit/>
          </a:bodyPr>
          <a:lstStyle/>
          <a:p>
            <a:r>
              <a:rPr lang="ar-SA" sz="2800" dirty="0" smtClean="0"/>
              <a:t>المؤلفات : </a:t>
            </a:r>
            <a:endParaRPr lang="ar-SA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925034"/>
            <a:ext cx="10515600" cy="5251929"/>
          </a:xfrm>
        </p:spPr>
        <p:txBody>
          <a:bodyPr>
            <a:normAutofit/>
          </a:bodyPr>
          <a:lstStyle/>
          <a:p>
            <a:r>
              <a:rPr lang="ar-SA" sz="2400" dirty="0" smtClean="0"/>
              <a:t>وثيقة تأليف مناهج اللغة العربية 1426هـ وزارة التربية والتعليم .</a:t>
            </a:r>
          </a:p>
          <a:p>
            <a:r>
              <a:rPr lang="ar-SA" sz="2400" dirty="0" smtClean="0"/>
              <a:t>مقررات اللغة العربية الصادرة عن وزارة التربية والتعليم بالمملكة العربية السعودية ( لغتي ، لغتي الجميلة ، لغتي الخالدة ) التي بلغت ( 55 ) كتاباً (مؤلفاً ورئيس فرق التأليف) وهي على النحو التالي : </a:t>
            </a:r>
          </a:p>
          <a:p>
            <a:pPr marL="0" indent="0">
              <a:buNone/>
            </a:pP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1434031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054439"/>
              </p:ext>
            </p:extLst>
          </p:nvPr>
        </p:nvGraphicFramePr>
        <p:xfrm>
          <a:off x="3599121" y="95691"/>
          <a:ext cx="5374757" cy="5313249"/>
        </p:xfrm>
        <a:graphic>
          <a:graphicData uri="http://schemas.openxmlformats.org/drawingml/2006/table">
            <a:tbl>
              <a:tblPr rtl="1" firstRow="1" firstCol="1" bandRow="1">
                <a:tableStyleId>{F5AB1C69-6EDB-4FF4-983F-18BD219EF322}</a:tableStyleId>
              </a:tblPr>
              <a:tblGrid>
                <a:gridCol w="433926"/>
                <a:gridCol w="1489152"/>
                <a:gridCol w="936885"/>
                <a:gridCol w="927023"/>
                <a:gridCol w="1587771"/>
              </a:tblGrid>
              <a:tr h="956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م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اسم المقرر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نوعه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الفصل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الصف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كتاب التهيئة والاستعداد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كتاب الطالب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الأول  الابتدائي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2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لغتي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الطالب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 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3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الطالب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 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4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النشاط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 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5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النشاط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 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6"/>
                        <a:tabLst>
                          <a:tab pos="457200" algn="l"/>
                        </a:tabLs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المعلم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 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7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المعلم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 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8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الطالب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9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الطالب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10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النشاط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11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كتاب النشاط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12"/>
                        <a:tabLst>
                          <a:tab pos="457200" algn="l"/>
                        </a:tabLs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المعلم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13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المعلم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14"/>
                        <a:tabLst>
                          <a:tab pos="457200" algn="l"/>
                        </a:tabLs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الطالب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الأول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الثالث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15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الطالب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الثاني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الثالث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16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النشاط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الأول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الثالث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17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النشاط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الثاني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الثالث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18"/>
                        <a:tabLst>
                          <a:tab pos="457200" algn="l"/>
                        </a:tabLs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المعلم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الأول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الثالث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19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المعلم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الثاني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الثالث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20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الجميلة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الطالب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الأول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الرابع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21"/>
                        <a:tabLst>
                          <a:tab pos="457200" algn="l"/>
                        </a:tabLs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الجميلة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الطالب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الرابع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22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الجميلة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النشاط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الرابع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23"/>
                        <a:tabLst>
                          <a:tab pos="457200" algn="l"/>
                        </a:tabLst>
                      </a:pPr>
                      <a:r>
                        <a:rPr lang="ar-SA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الجميلة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النشاط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الرابع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24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الجميلة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المعلم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الرابع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25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الجميلة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كتاب المعلم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الثاني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الرابع الابتدائي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8000"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26"/>
                        <a:tabLst>
                          <a:tab pos="457200" algn="l"/>
                        </a:tabLst>
                      </a:pPr>
                      <a:r>
                        <a:rPr lang="ar-SA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لغتي الجميلة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كتاب الطالب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>
                          <a:effectLst/>
                        </a:rPr>
                        <a:t>الأول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200" dirty="0">
                          <a:effectLst/>
                        </a:rPr>
                        <a:t>الخامس الابتدائي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5544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1118</Words>
  <Application>Microsoft Office PowerPoint</Application>
  <PresentationFormat>ملء الشاشة</PresentationFormat>
  <Paragraphs>366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نسق Office</vt:lpstr>
      <vt:lpstr>السيرة الذاتية والعملية للوكيل :</vt:lpstr>
      <vt:lpstr>المؤهلات الدراسية : </vt:lpstr>
      <vt:lpstr>الخبرات الوظيفية : </vt:lpstr>
      <vt:lpstr>الدورات التدريبية : </vt:lpstr>
      <vt:lpstr> الندوات والمؤتمرات : المشاركة والحضور في عدد من المؤتمرات والندوات الداخلية والخارجية منها :_  </vt:lpstr>
      <vt:lpstr>العضوية المهنية والإدارية: </vt:lpstr>
      <vt:lpstr>الأبحاث : </vt:lpstr>
      <vt:lpstr>المؤلفات : 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السيرة الذاتية والعملية للوكيل :</dc:title>
  <dc:creator>Bedo</dc:creator>
  <cp:lastModifiedBy>Bedo</cp:lastModifiedBy>
  <cp:revision>9</cp:revision>
  <dcterms:created xsi:type="dcterms:W3CDTF">2015-04-02T17:25:52Z</dcterms:created>
  <dcterms:modified xsi:type="dcterms:W3CDTF">2015-04-02T18:22:47Z</dcterms:modified>
</cp:coreProperties>
</file>