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85" autoAdjust="0"/>
    <p:restoredTop sz="94660"/>
  </p:normalViewPr>
  <p:slideViewPr>
    <p:cSldViewPr snapToGrid="0">
      <p:cViewPr varScale="1">
        <p:scale>
          <a:sx n="90" d="100"/>
          <a:sy n="90" d="100"/>
        </p:scale>
        <p:origin x="87" y="19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3F2AB7CE-B3B7-4CC9-B910-EA279CACCC83}"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D6D91ED-A421-471B-9397-F5CB5C33A1F3}" type="slidenum">
              <a:rPr lang="ar-SA" smtClean="0"/>
              <a:t>‹#›</a:t>
            </a:fld>
            <a:endParaRPr lang="ar-SA"/>
          </a:p>
        </p:txBody>
      </p:sp>
    </p:spTree>
    <p:extLst>
      <p:ext uri="{BB962C8B-B14F-4D97-AF65-F5344CB8AC3E}">
        <p14:creationId xmlns:p14="http://schemas.microsoft.com/office/powerpoint/2010/main" val="3855045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F2AB7CE-B3B7-4CC9-B910-EA279CACCC83}"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D6D91ED-A421-471B-9397-F5CB5C33A1F3}" type="slidenum">
              <a:rPr lang="ar-SA" smtClean="0"/>
              <a:t>‹#›</a:t>
            </a:fld>
            <a:endParaRPr lang="ar-SA"/>
          </a:p>
        </p:txBody>
      </p:sp>
    </p:spTree>
    <p:extLst>
      <p:ext uri="{BB962C8B-B14F-4D97-AF65-F5344CB8AC3E}">
        <p14:creationId xmlns:p14="http://schemas.microsoft.com/office/powerpoint/2010/main" val="1031837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F2AB7CE-B3B7-4CC9-B910-EA279CACCC83}"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D6D91ED-A421-471B-9397-F5CB5C33A1F3}" type="slidenum">
              <a:rPr lang="ar-SA" smtClean="0"/>
              <a:t>‹#›</a:t>
            </a:fld>
            <a:endParaRPr lang="ar-SA"/>
          </a:p>
        </p:txBody>
      </p:sp>
    </p:spTree>
    <p:extLst>
      <p:ext uri="{BB962C8B-B14F-4D97-AF65-F5344CB8AC3E}">
        <p14:creationId xmlns:p14="http://schemas.microsoft.com/office/powerpoint/2010/main" val="1029380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3F2AB7CE-B3B7-4CC9-B910-EA279CACCC83}"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D6D91ED-A421-471B-9397-F5CB5C33A1F3}" type="slidenum">
              <a:rPr lang="ar-SA" smtClean="0"/>
              <a:t>‹#›</a:t>
            </a:fld>
            <a:endParaRPr lang="ar-SA"/>
          </a:p>
        </p:txBody>
      </p:sp>
    </p:spTree>
    <p:extLst>
      <p:ext uri="{BB962C8B-B14F-4D97-AF65-F5344CB8AC3E}">
        <p14:creationId xmlns:p14="http://schemas.microsoft.com/office/powerpoint/2010/main" val="1349320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F2AB7CE-B3B7-4CC9-B910-EA279CACCC83}" type="datetimeFigureOut">
              <a:rPr lang="ar-SA" smtClean="0"/>
              <a:t>20/06/36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6D6D91ED-A421-471B-9397-F5CB5C33A1F3}" type="slidenum">
              <a:rPr lang="ar-SA" smtClean="0"/>
              <a:t>‹#›</a:t>
            </a:fld>
            <a:endParaRPr lang="ar-SA"/>
          </a:p>
        </p:txBody>
      </p:sp>
    </p:spTree>
    <p:extLst>
      <p:ext uri="{BB962C8B-B14F-4D97-AF65-F5344CB8AC3E}">
        <p14:creationId xmlns:p14="http://schemas.microsoft.com/office/powerpoint/2010/main" val="2494261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3F2AB7CE-B3B7-4CC9-B910-EA279CACCC83}" type="datetimeFigureOut">
              <a:rPr lang="ar-SA" smtClean="0"/>
              <a:t>20/06/36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D6D91ED-A421-471B-9397-F5CB5C33A1F3}" type="slidenum">
              <a:rPr lang="ar-SA" smtClean="0"/>
              <a:t>‹#›</a:t>
            </a:fld>
            <a:endParaRPr lang="ar-SA"/>
          </a:p>
        </p:txBody>
      </p:sp>
    </p:spTree>
    <p:extLst>
      <p:ext uri="{BB962C8B-B14F-4D97-AF65-F5344CB8AC3E}">
        <p14:creationId xmlns:p14="http://schemas.microsoft.com/office/powerpoint/2010/main" val="3853986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3F2AB7CE-B3B7-4CC9-B910-EA279CACCC83}" type="datetimeFigureOut">
              <a:rPr lang="ar-SA" smtClean="0"/>
              <a:t>20/06/36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6D6D91ED-A421-471B-9397-F5CB5C33A1F3}" type="slidenum">
              <a:rPr lang="ar-SA" smtClean="0"/>
              <a:t>‹#›</a:t>
            </a:fld>
            <a:endParaRPr lang="ar-SA"/>
          </a:p>
        </p:txBody>
      </p:sp>
    </p:spTree>
    <p:extLst>
      <p:ext uri="{BB962C8B-B14F-4D97-AF65-F5344CB8AC3E}">
        <p14:creationId xmlns:p14="http://schemas.microsoft.com/office/powerpoint/2010/main" val="1320182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3F2AB7CE-B3B7-4CC9-B910-EA279CACCC83}" type="datetimeFigureOut">
              <a:rPr lang="ar-SA" smtClean="0"/>
              <a:t>20/06/36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6D6D91ED-A421-471B-9397-F5CB5C33A1F3}" type="slidenum">
              <a:rPr lang="ar-SA" smtClean="0"/>
              <a:t>‹#›</a:t>
            </a:fld>
            <a:endParaRPr lang="ar-SA"/>
          </a:p>
        </p:txBody>
      </p:sp>
    </p:spTree>
    <p:extLst>
      <p:ext uri="{BB962C8B-B14F-4D97-AF65-F5344CB8AC3E}">
        <p14:creationId xmlns:p14="http://schemas.microsoft.com/office/powerpoint/2010/main" val="3987540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F2AB7CE-B3B7-4CC9-B910-EA279CACCC83}" type="datetimeFigureOut">
              <a:rPr lang="ar-SA" smtClean="0"/>
              <a:t>20/06/36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6D6D91ED-A421-471B-9397-F5CB5C33A1F3}" type="slidenum">
              <a:rPr lang="ar-SA" smtClean="0"/>
              <a:t>‹#›</a:t>
            </a:fld>
            <a:endParaRPr lang="ar-SA"/>
          </a:p>
        </p:txBody>
      </p:sp>
    </p:spTree>
    <p:extLst>
      <p:ext uri="{BB962C8B-B14F-4D97-AF65-F5344CB8AC3E}">
        <p14:creationId xmlns:p14="http://schemas.microsoft.com/office/powerpoint/2010/main" val="1904938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F2AB7CE-B3B7-4CC9-B910-EA279CACCC83}" type="datetimeFigureOut">
              <a:rPr lang="ar-SA" smtClean="0"/>
              <a:t>20/06/36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D6D91ED-A421-471B-9397-F5CB5C33A1F3}" type="slidenum">
              <a:rPr lang="ar-SA" smtClean="0"/>
              <a:t>‹#›</a:t>
            </a:fld>
            <a:endParaRPr lang="ar-SA"/>
          </a:p>
        </p:txBody>
      </p:sp>
    </p:spTree>
    <p:extLst>
      <p:ext uri="{BB962C8B-B14F-4D97-AF65-F5344CB8AC3E}">
        <p14:creationId xmlns:p14="http://schemas.microsoft.com/office/powerpoint/2010/main" val="2821837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F2AB7CE-B3B7-4CC9-B910-EA279CACCC83}" type="datetimeFigureOut">
              <a:rPr lang="ar-SA" smtClean="0"/>
              <a:t>20/06/36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6D6D91ED-A421-471B-9397-F5CB5C33A1F3}" type="slidenum">
              <a:rPr lang="ar-SA" smtClean="0"/>
              <a:t>‹#›</a:t>
            </a:fld>
            <a:endParaRPr lang="ar-SA"/>
          </a:p>
        </p:txBody>
      </p:sp>
    </p:spTree>
    <p:extLst>
      <p:ext uri="{BB962C8B-B14F-4D97-AF65-F5344CB8AC3E}">
        <p14:creationId xmlns:p14="http://schemas.microsoft.com/office/powerpoint/2010/main" val="3695476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F2AB7CE-B3B7-4CC9-B910-EA279CACCC83}" type="datetimeFigureOut">
              <a:rPr lang="ar-SA" smtClean="0"/>
              <a:t>20/06/36</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D6D91ED-A421-471B-9397-F5CB5C33A1F3}" type="slidenum">
              <a:rPr lang="ar-SA" smtClean="0"/>
              <a:t>‹#›</a:t>
            </a:fld>
            <a:endParaRPr lang="ar-SA"/>
          </a:p>
        </p:txBody>
      </p:sp>
    </p:spTree>
    <p:extLst>
      <p:ext uri="{BB962C8B-B14F-4D97-AF65-F5344CB8AC3E}">
        <p14:creationId xmlns:p14="http://schemas.microsoft.com/office/powerpoint/2010/main" val="3881638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940981" y="329609"/>
            <a:ext cx="10696353" cy="5688419"/>
          </a:xfrm>
        </p:spPr>
        <p:txBody>
          <a:bodyPr>
            <a:normAutofit/>
          </a:bodyPr>
          <a:lstStyle/>
          <a:p>
            <a:pPr algn="r"/>
            <a:r>
              <a:rPr lang="ar-SA" sz="1200" b="1" dirty="0"/>
              <a:t>مراحل أنتاج الافلام</a:t>
            </a:r>
            <a:endParaRPr lang="en-US" sz="1200" dirty="0"/>
          </a:p>
          <a:p>
            <a:pPr algn="r"/>
            <a:r>
              <a:rPr lang="ar-SA" sz="1200" b="1" dirty="0" err="1"/>
              <a:t>مكساج</a:t>
            </a:r>
            <a:r>
              <a:rPr lang="ar-SA" sz="1200" b="1" dirty="0"/>
              <a:t> الأفلام </a:t>
            </a:r>
            <a:r>
              <a:rPr lang="en-US" sz="1200" b="1" dirty="0" err="1"/>
              <a:t>Mixage</a:t>
            </a:r>
            <a:r>
              <a:rPr lang="ar-SA" sz="1200" b="1" dirty="0"/>
              <a:t> :</a:t>
            </a:r>
            <a:endParaRPr lang="en-US" sz="1200" dirty="0"/>
          </a:p>
          <a:p>
            <a:pPr algn="r"/>
            <a:r>
              <a:rPr lang="ar-SA" sz="1200" b="1" dirty="0"/>
              <a:t>هي عملية إضافة المؤثرات الصوتية والموسيقية والتي لا يمكن تسجيلها أثناء التصوير للمشاهد الصامتة لتعطي مزيداً من الواقعية للمادة المصورة وتتنوع المؤثرات الصوتية التي تستعمل لأداء كثير من الأغراض التي توسع إطار الصورة لتحديد الزمان والمكان, أو توجيه اهتمام المشاهد وعاطفته, أو تساعد في توفير الجو النفسي المطلوب. وتعتبر من أدق العمليات الفنية في إنتاج الأفلام.</a:t>
            </a:r>
            <a:endParaRPr lang="en-US" sz="1200" dirty="0"/>
          </a:p>
          <a:p>
            <a:pPr algn="r"/>
            <a:r>
              <a:rPr lang="ar-SA" sz="1200" b="1" dirty="0" err="1"/>
              <a:t>الدوبلاج</a:t>
            </a:r>
            <a:r>
              <a:rPr lang="ar-SA" sz="1200" b="1" dirty="0"/>
              <a:t> </a:t>
            </a:r>
            <a:r>
              <a:rPr lang="en-US" sz="1200" b="1" dirty="0"/>
              <a:t>Audio Dubbing</a:t>
            </a:r>
            <a:r>
              <a:rPr lang="ar-SA" sz="1200" b="1" dirty="0"/>
              <a:t> :</a:t>
            </a:r>
            <a:endParaRPr lang="en-US" sz="1200" dirty="0"/>
          </a:p>
          <a:p>
            <a:pPr algn="r"/>
            <a:r>
              <a:rPr lang="ar-SA" sz="1200" b="1" dirty="0"/>
              <a:t>وتعني الكلمة نقل الفيلم من لغته الأصلية نقلاً كلياً عن طريق إضافة الصوت سواء كان حواراً أو تعليقاً أو مؤثرات صوتية وغيرها ليتناسب مع البلد الذي سوف يعرض فيه. وهي باختصار عملية تسجيل صوت ثانية أو مؤثرات صوتية على شريط الصورة.</a:t>
            </a:r>
            <a:endParaRPr lang="en-US" sz="1200" dirty="0"/>
          </a:p>
          <a:p>
            <a:pPr algn="r"/>
            <a:r>
              <a:rPr lang="ar-SA" sz="1200" b="1" dirty="0"/>
              <a:t>جهاز </a:t>
            </a:r>
            <a:r>
              <a:rPr lang="ar-SA" sz="1200" b="1" dirty="0" err="1"/>
              <a:t>التليسينما</a:t>
            </a:r>
            <a:r>
              <a:rPr lang="ar-SA" sz="1200" b="1" dirty="0"/>
              <a:t> </a:t>
            </a:r>
            <a:r>
              <a:rPr lang="en-US" sz="1200" b="1" dirty="0" err="1"/>
              <a:t>Telecine</a:t>
            </a:r>
            <a:r>
              <a:rPr lang="ar-SA" sz="1200" b="1" dirty="0"/>
              <a:t> :</a:t>
            </a:r>
            <a:endParaRPr lang="en-US" sz="1200" dirty="0"/>
          </a:p>
          <a:p>
            <a:pPr algn="r"/>
            <a:r>
              <a:rPr lang="ar-SA" sz="1200" b="1" dirty="0"/>
              <a:t>ومهمة هذا الجهاز بث الأفلام المتحركة 35 مم , 16 مم على الهواء مباشرة أو نسخها على أجهزة الفيديو, كما يقوم ببث الشرائح الملونة التي تظهر كفواصل بين البرامج أو التي تحمل صور الإعلانات.</a:t>
            </a:r>
            <a:endParaRPr lang="en-US" sz="1200" dirty="0"/>
          </a:p>
          <a:p>
            <a:pPr algn="r"/>
            <a:r>
              <a:rPr lang="ar-SA" sz="1200" b="1" dirty="0"/>
              <a:t>لوحة </a:t>
            </a:r>
            <a:r>
              <a:rPr lang="ar-SA" sz="1200" b="1" dirty="0" err="1"/>
              <a:t>الكلاكيت</a:t>
            </a:r>
            <a:r>
              <a:rPr lang="ar-SA" sz="1200" b="1" dirty="0"/>
              <a:t> الالكترونية </a:t>
            </a:r>
            <a:r>
              <a:rPr lang="en-US" sz="1200" b="1" dirty="0"/>
              <a:t>Smart slate</a:t>
            </a:r>
            <a:r>
              <a:rPr lang="ar-SA" sz="1200" b="1" dirty="0"/>
              <a:t> :</a:t>
            </a:r>
            <a:endParaRPr lang="en-US" sz="1200" dirty="0"/>
          </a:p>
          <a:p>
            <a:pPr algn="r"/>
            <a:r>
              <a:rPr lang="ar-SA" sz="1200" b="1" dirty="0"/>
              <a:t>عندما حلت أجهزة المونتاج غير المتتالي الرقمي التي تعمل بالكومبيوتر, محل أجهزة المونتاج التقليدية, أجريت بعض التعديلات على لوحة </a:t>
            </a:r>
            <a:r>
              <a:rPr lang="ar-SA" sz="1200" b="1" dirty="0" err="1"/>
              <a:t>الكلاكيت</a:t>
            </a:r>
            <a:r>
              <a:rPr lang="ar-SA" sz="1200" b="1" dirty="0"/>
              <a:t> التقليدية. وذلك بإضافة ترقيم إلكتروني </a:t>
            </a:r>
            <a:r>
              <a:rPr lang="en-US" sz="1200" b="1" dirty="0"/>
              <a:t>Time Code</a:t>
            </a:r>
            <a:r>
              <a:rPr lang="ar-SA" sz="1200" b="1" dirty="0"/>
              <a:t> علي لوحتها, لتمييز كل كادر من الصورة أو الصوت سواء على شريط الفيلم, أو على شريط الفيديو.</a:t>
            </a:r>
            <a:endParaRPr lang="en-US" sz="1200" dirty="0"/>
          </a:p>
          <a:p>
            <a:pPr algn="r"/>
            <a:r>
              <a:rPr lang="ar-SA" sz="1200" b="1" dirty="0"/>
              <a:t>اللقطـة </a:t>
            </a:r>
            <a:r>
              <a:rPr lang="en-US" sz="1200" b="1" dirty="0"/>
              <a:t>Shot</a:t>
            </a:r>
            <a:r>
              <a:rPr lang="ar-SA" sz="1200" b="1" dirty="0"/>
              <a:t> :</a:t>
            </a:r>
            <a:endParaRPr lang="en-US" sz="1200" dirty="0"/>
          </a:p>
          <a:p>
            <a:pPr algn="r"/>
            <a:r>
              <a:rPr lang="ar-SA" sz="1200" b="1" dirty="0"/>
              <a:t>هي أصغر وحدة في الحدث الدرامي في الفيلم السينمائي, وهى الوحـدة التي يتم على أساسها بنـاء المشهد. وكل لقطة يجب أن يكون لها هدف داخل المشهد, وإلا يفترض الاستغناء عنها. وبمجرد أن يتحقق الهدف من اللقطة، يجب الانتقال فوراً </a:t>
            </a:r>
            <a:r>
              <a:rPr lang="ar-SA" sz="1200" b="1" dirty="0" err="1"/>
              <a:t>لللَقطة</a:t>
            </a:r>
            <a:r>
              <a:rPr lang="ar-SA" sz="1200" b="1" dirty="0"/>
              <a:t> التالية.</a:t>
            </a:r>
            <a:endParaRPr lang="en-US" sz="1200" dirty="0"/>
          </a:p>
          <a:p>
            <a:pPr algn="r"/>
            <a:r>
              <a:rPr lang="ar-SA" sz="1200" b="1" dirty="0"/>
              <a:t> </a:t>
            </a:r>
            <a:endParaRPr lang="en-US" sz="1200" dirty="0"/>
          </a:p>
          <a:p>
            <a:pPr algn="r"/>
            <a:r>
              <a:rPr lang="ar-SA" sz="1200" b="1" dirty="0"/>
              <a:t> </a:t>
            </a:r>
            <a:endParaRPr lang="en-US" sz="1200" dirty="0"/>
          </a:p>
          <a:p>
            <a:pPr algn="r"/>
            <a:r>
              <a:rPr lang="ar-SA" sz="1200" b="1" dirty="0"/>
              <a:t>المشهـد </a:t>
            </a:r>
            <a:r>
              <a:rPr lang="en-US" sz="1200" b="1" dirty="0"/>
              <a:t>Scene</a:t>
            </a:r>
            <a:r>
              <a:rPr lang="ar-SA" sz="1200" b="1" dirty="0"/>
              <a:t> :</a:t>
            </a:r>
            <a:endParaRPr lang="en-US" sz="1200" dirty="0"/>
          </a:p>
          <a:p>
            <a:pPr algn="r"/>
            <a:r>
              <a:rPr lang="ar-SA" sz="1200" b="1" dirty="0"/>
              <a:t>المشهد هو الوحدة التي يتم على أساسها بناء العمل كله. ويجب أن يحتوى كل مشهد على بداية, ووسط، ونهاية. وتكون مهمته دفع القصة للأمام بشكل ما. ويعتمد بناء المشهد على الأفكار، والتفاصيل التي يرغب المخرج في إظهارها للمتفرج. ويتكون المشهد من سلسلة من اللقطات، التي تظهر الأحداث وكأنها تحدث في أزمنتها الحقيقية.</a:t>
            </a:r>
            <a:endParaRPr lang="en-US" sz="1200" dirty="0"/>
          </a:p>
          <a:p>
            <a:pPr algn="r"/>
            <a:r>
              <a:rPr lang="en-US" sz="1200" dirty="0"/>
              <a:t> </a:t>
            </a:r>
          </a:p>
          <a:p>
            <a:pPr algn="r"/>
            <a:endParaRPr lang="ar-SA" sz="1200" dirty="0"/>
          </a:p>
        </p:txBody>
      </p:sp>
    </p:spTree>
    <p:extLst>
      <p:ext uri="{BB962C8B-B14F-4D97-AF65-F5344CB8AC3E}">
        <p14:creationId xmlns:p14="http://schemas.microsoft.com/office/powerpoint/2010/main" val="780003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spTree>
    <p:extLst>
      <p:ext uri="{BB962C8B-B14F-4D97-AF65-F5344CB8AC3E}">
        <p14:creationId xmlns:p14="http://schemas.microsoft.com/office/powerpoint/2010/main" val="28672278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260</Words>
  <Application>Microsoft Office PowerPoint</Application>
  <PresentationFormat>ملء الشاشة</PresentationFormat>
  <Paragraphs>16</Paragraphs>
  <Slides>2</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2</vt:i4>
      </vt:variant>
    </vt:vector>
  </HeadingPairs>
  <TitlesOfParts>
    <vt:vector size="7" baseType="lpstr">
      <vt:lpstr>Arial</vt:lpstr>
      <vt:lpstr>Calibri</vt:lpstr>
      <vt:lpstr>Calibri Light</vt:lpstr>
      <vt:lpstr>Times New Roman</vt:lpstr>
      <vt:lpstr>نسق Office</vt:lpstr>
      <vt:lpstr>عرض تقديمي في PowerPoint</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Bedo</dc:creator>
  <cp:lastModifiedBy>Bedo</cp:lastModifiedBy>
  <cp:revision>1</cp:revision>
  <dcterms:created xsi:type="dcterms:W3CDTF">2015-04-09T09:33:28Z</dcterms:created>
  <dcterms:modified xsi:type="dcterms:W3CDTF">2015-04-09T09:33:40Z</dcterms:modified>
</cp:coreProperties>
</file>