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E2E306-9D79-4A24-B5E3-E4634629856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359167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E306-9D79-4A24-B5E3-E4634629856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357306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E306-9D79-4A24-B5E3-E4634629856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96554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E306-9D79-4A24-B5E3-E4634629856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162793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E2E306-9D79-4A24-B5E3-E4634629856E}"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91950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E2E306-9D79-4A24-B5E3-E4634629856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350998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E2E306-9D79-4A24-B5E3-E4634629856E}"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296574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E2E306-9D79-4A24-B5E3-E4634629856E}"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417666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2E306-9D79-4A24-B5E3-E4634629856E}"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215076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2E306-9D79-4A24-B5E3-E4634629856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651175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2E306-9D79-4A24-B5E3-E4634629856E}"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02209-D4DA-4DDA-BC90-0E67018F5066}" type="slidenum">
              <a:rPr lang="en-US" smtClean="0"/>
              <a:t>‹#›</a:t>
            </a:fld>
            <a:endParaRPr lang="en-US"/>
          </a:p>
        </p:txBody>
      </p:sp>
    </p:spTree>
    <p:extLst>
      <p:ext uri="{BB962C8B-B14F-4D97-AF65-F5344CB8AC3E}">
        <p14:creationId xmlns:p14="http://schemas.microsoft.com/office/powerpoint/2010/main" val="274530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2E306-9D79-4A24-B5E3-E4634629856E}"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02209-D4DA-4DDA-BC90-0E67018F5066}" type="slidenum">
              <a:rPr lang="en-US" smtClean="0"/>
              <a:t>‹#›</a:t>
            </a:fld>
            <a:endParaRPr lang="en-US"/>
          </a:p>
        </p:txBody>
      </p:sp>
    </p:spTree>
    <p:extLst>
      <p:ext uri="{BB962C8B-B14F-4D97-AF65-F5344CB8AC3E}">
        <p14:creationId xmlns:p14="http://schemas.microsoft.com/office/powerpoint/2010/main" val="2299322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dl.edu.sa/Pages/universities.aspx" TargetMode="External"/><Relationship Id="rId2" Type="http://schemas.openxmlformats.org/officeDocument/2006/relationships/hyperlink" Target="http://www.sdl.edu.sa/Pages/Default.aspx" TargetMode="External"/><Relationship Id="rId1" Type="http://schemas.openxmlformats.org/officeDocument/2006/relationships/slideLayout" Target="../slideLayouts/slideLayout2.xml"/><Relationship Id="rId4" Type="http://schemas.openxmlformats.org/officeDocument/2006/relationships/hyperlink" Target="http://www.sdl.edu.sa/Pages/UserRegistration.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782122"/>
            <a:ext cx="6096000" cy="5293757"/>
          </a:xfrm>
          <a:prstGeom prst="rect">
            <a:avLst/>
          </a:prstGeom>
        </p:spPr>
        <p:txBody>
          <a:bodyPr>
            <a:spAutoFit/>
          </a:bodyPr>
          <a:lstStyle/>
          <a:p>
            <a:pPr algn="just"/>
            <a:r>
              <a:rPr lang="en-US" sz="1400" b="1" dirty="0" smtClean="0">
                <a:effectLst/>
                <a:latin typeface="Arial" panose="020B0604020202020204" pitchFamily="34" charset="0"/>
                <a:ea typeface="Times New Roman" panose="02020603050405020304" pitchFamily="18" charset="0"/>
              </a:rPr>
              <a:t>Saudi </a:t>
            </a:r>
            <a:r>
              <a:rPr lang="en-US" sz="1400" b="1" dirty="0" err="1" smtClean="0">
                <a:effectLst/>
                <a:latin typeface="Arial" panose="020B0604020202020204" pitchFamily="34" charset="0"/>
                <a:ea typeface="Times New Roman" panose="02020603050405020304" pitchFamily="18" charset="0"/>
              </a:rPr>
              <a:t>DigitalLibrary</a:t>
            </a:r>
            <a:endParaRPr lang="en-US" dirty="0" smtClean="0">
              <a:effectLst/>
              <a:latin typeface="Times New Roman" panose="02020603050405020304" pitchFamily="18" charset="0"/>
              <a:ea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Your gateway to the world of knowledge</a:t>
            </a:r>
          </a:p>
          <a:p>
            <a:r>
              <a:rPr lang="en-US" dirty="0" smtClean="0">
                <a:effectLst/>
                <a:latin typeface="Times New Roman" panose="02020603050405020304" pitchFamily="18" charset="0"/>
                <a:ea typeface="Times New Roman" panose="02020603050405020304" pitchFamily="18" charset="0"/>
              </a:rPr>
              <a:t>Largest gathering of academic e-books in the Arab world, where currently has more than (114 000), full-text e-book in various scientific disciplines, and has more than 300 global publisher like Elsevier, Springer, Pearson, Wiley, Taylor &amp; </a:t>
            </a:r>
            <a:r>
              <a:rPr lang="en-US" dirty="0" err="1" smtClean="0">
                <a:effectLst/>
                <a:latin typeface="Times New Roman" panose="02020603050405020304" pitchFamily="18" charset="0"/>
                <a:ea typeface="Times New Roman" panose="02020603050405020304" pitchFamily="18" charset="0"/>
              </a:rPr>
              <a:t>francis</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Mcgrawhill</a:t>
            </a:r>
            <a:endParaRPr lang="en-US" dirty="0" smtClean="0">
              <a:effectLst/>
              <a:latin typeface="Times New Roman" panose="02020603050405020304" pitchFamily="18" charset="0"/>
              <a:ea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And contain at books for publishers such as world-class academics: </a:t>
            </a:r>
            <a:r>
              <a:rPr lang="en-US" dirty="0" err="1" smtClean="0">
                <a:effectLst/>
                <a:latin typeface="Times New Roman" panose="02020603050405020304" pitchFamily="18" charset="0"/>
                <a:ea typeface="Times New Roman" panose="02020603050405020304" pitchFamily="18" charset="0"/>
              </a:rPr>
              <a:t>Yall</a:t>
            </a:r>
            <a:r>
              <a:rPr lang="en-US" dirty="0" smtClean="0">
                <a:effectLst/>
                <a:latin typeface="Times New Roman" panose="02020603050405020304" pitchFamily="18" charset="0"/>
                <a:ea typeface="Times New Roman" panose="02020603050405020304" pitchFamily="18" charset="0"/>
              </a:rPr>
              <a:t> University, Oxford University, Harvard University</a:t>
            </a:r>
          </a:p>
          <a:p>
            <a:r>
              <a:rPr lang="en-US" dirty="0" smtClean="0">
                <a:effectLst/>
                <a:latin typeface="Times New Roman" panose="02020603050405020304" pitchFamily="18" charset="0"/>
                <a:ea typeface="Times New Roman" panose="02020603050405020304" pitchFamily="18" charset="0"/>
              </a:rPr>
              <a:t>Services:</a:t>
            </a:r>
          </a:p>
          <a:p>
            <a:r>
              <a:rPr lang="en-US" dirty="0" smtClean="0">
                <a:effectLst/>
                <a:latin typeface="Times New Roman" panose="02020603050405020304" pitchFamily="18" charset="0"/>
                <a:ea typeface="Times New Roman" panose="02020603050405020304" pitchFamily="18" charset="0"/>
              </a:rPr>
              <a:t>Access to the full text of electronic books from anywhere and at any time</a:t>
            </a:r>
          </a:p>
          <a:p>
            <a:r>
              <a:rPr lang="en-US" dirty="0" smtClean="0">
                <a:effectLst/>
                <a:latin typeface="Times New Roman" panose="02020603050405020304" pitchFamily="18" charset="0"/>
                <a:ea typeface="Times New Roman" panose="02020603050405020304" pitchFamily="18" charset="0"/>
              </a:rPr>
              <a:t>Search by make (keywords - Full text - Title - Author - Subject - Posted ...)</a:t>
            </a:r>
          </a:p>
          <a:p>
            <a:r>
              <a:rPr lang="en-US" dirty="0" smtClean="0">
                <a:effectLst/>
                <a:latin typeface="Times New Roman" panose="02020603050405020304" pitchFamily="18" charset="0"/>
                <a:ea typeface="Times New Roman" panose="02020603050405020304" pitchFamily="18" charset="0"/>
              </a:rPr>
              <a:t>Giving a range of advanced interactive services</a:t>
            </a:r>
          </a:p>
          <a:p>
            <a:r>
              <a:rPr lang="en-US" dirty="0" smtClean="0">
                <a:effectLst/>
                <a:latin typeface="Times New Roman" panose="02020603050405020304" pitchFamily="18" charset="0"/>
                <a:ea typeface="Times New Roman" panose="02020603050405020304" pitchFamily="18" charset="0"/>
              </a:rPr>
              <a:t>Providing electronic reference service</a:t>
            </a:r>
          </a:p>
          <a:p>
            <a:r>
              <a:rPr lang="en-US" dirty="0" smtClean="0">
                <a:effectLst/>
                <a:latin typeface="Times New Roman" panose="02020603050405020304" pitchFamily="18" charset="0"/>
                <a:ea typeface="Times New Roman" panose="02020603050405020304" pitchFamily="18" charset="0"/>
              </a:rPr>
              <a:t>Provide awareness information service</a:t>
            </a:r>
          </a:p>
          <a:p>
            <a:r>
              <a:rPr lang="en-US" dirty="0" smtClean="0">
                <a:effectLst/>
                <a:latin typeface="Times New Roman" panose="02020603050405020304" pitchFamily="18" charset="0"/>
                <a:ea typeface="Times New Roman" panose="02020603050405020304" pitchFamily="18" charset="0"/>
              </a:rPr>
              <a:t>Provide uniform access to digital library</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352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320731"/>
            <a:ext cx="6096000" cy="4216539"/>
          </a:xfrm>
          <a:prstGeom prst="rect">
            <a:avLst/>
          </a:prstGeom>
        </p:spPr>
        <p:txBody>
          <a:bodyPr>
            <a:spAutoFit/>
          </a:bodyPr>
          <a:lstStyle/>
          <a:p>
            <a:r>
              <a:rPr lang="en-US" dirty="0" smtClean="0">
                <a:effectLst/>
                <a:latin typeface="Times New Roman" panose="02020603050405020304" pitchFamily="18" charset="0"/>
                <a:ea typeface="Times New Roman" panose="02020603050405020304" pitchFamily="18" charset="0"/>
              </a:rPr>
              <a:t>Registration steps in the digital library Saudi Arabia:</a:t>
            </a:r>
          </a:p>
          <a:p>
            <a:r>
              <a:rPr lang="en-US" dirty="0" smtClean="0">
                <a:effectLst/>
                <a:latin typeface="Times New Roman" panose="02020603050405020304" pitchFamily="18" charset="0"/>
                <a:ea typeface="Times New Roman" panose="02020603050405020304" pitchFamily="18" charset="0"/>
              </a:rPr>
              <a:t>Step One: Login to the site of Saudi Digital Library</a:t>
            </a: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http://www.sdl.edu.sa/Pages/Default.aspx</a:t>
            </a:r>
            <a:endParaRPr lang="en-US" dirty="0" smtClean="0">
              <a:effectLst/>
              <a:latin typeface="Times New Roman" panose="02020603050405020304" pitchFamily="18" charset="0"/>
              <a:ea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And select "New User New user", and will be taken to a new page</a:t>
            </a:r>
          </a:p>
          <a:p>
            <a:r>
              <a:rPr lang="en-US" dirty="0" smtClean="0">
                <a:effectLst/>
                <a:latin typeface="Times New Roman" panose="02020603050405020304" pitchFamily="18" charset="0"/>
                <a:ea typeface="Times New Roman" panose="02020603050405020304" pitchFamily="18" charset="0"/>
              </a:rPr>
              <a:t>Step Two: Access to the new page link</a:t>
            </a:r>
          </a:p>
          <a:p>
            <a:r>
              <a:rPr lang="en-US" u="sng" dirty="0" smtClean="0">
                <a:solidFill>
                  <a:srgbClr val="0000FF"/>
                </a:solidFill>
                <a:effectLst/>
                <a:latin typeface="Times New Roman" panose="02020603050405020304" pitchFamily="18" charset="0"/>
                <a:ea typeface="Times New Roman" panose="02020603050405020304" pitchFamily="18" charset="0"/>
                <a:hlinkClick r:id="rId3"/>
              </a:rPr>
              <a:t>http://www.sdl.edu.sa/Pages/universities.aspx</a:t>
            </a:r>
            <a:endParaRPr lang="en-US" dirty="0" smtClean="0">
              <a:effectLst/>
              <a:latin typeface="Times New Roman" panose="02020603050405020304" pitchFamily="18" charset="0"/>
              <a:ea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The University will be selected from lists compiled the universities, and will be taken to a new page</a:t>
            </a:r>
          </a:p>
          <a:p>
            <a:r>
              <a:rPr lang="en-US" dirty="0" smtClean="0">
                <a:effectLst/>
                <a:latin typeface="Times New Roman" panose="02020603050405020304" pitchFamily="18" charset="0"/>
                <a:ea typeface="Times New Roman" panose="02020603050405020304" pitchFamily="18" charset="0"/>
              </a:rPr>
              <a:t>Step Three: After you move to the new page you will find a statement to "privacy policy and use of digital library Arabia" Clicking on the word "OK"</a:t>
            </a:r>
          </a:p>
          <a:p>
            <a:r>
              <a:rPr lang="en-US" dirty="0" smtClean="0">
                <a:effectLst/>
                <a:latin typeface="Times New Roman" panose="02020603050405020304" pitchFamily="18" charset="0"/>
                <a:ea typeface="Times New Roman" panose="02020603050405020304" pitchFamily="18" charset="0"/>
              </a:rPr>
              <a:t>Step Four: You will enter your data in accordance with the registration form through this link</a:t>
            </a:r>
          </a:p>
          <a:p>
            <a:r>
              <a:rPr lang="en-US" sz="1600" u="sng" dirty="0" smtClean="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4"/>
              </a:rPr>
              <a:t>http://www.sdl.edu.sa/Pages/UserRegistration.aspx</a:t>
            </a:r>
            <a:endParaRPr lang="en-US" dirty="0"/>
          </a:p>
        </p:txBody>
      </p:sp>
    </p:spTree>
    <p:extLst>
      <p:ext uri="{BB962C8B-B14F-4D97-AF65-F5344CB8AC3E}">
        <p14:creationId xmlns:p14="http://schemas.microsoft.com/office/powerpoint/2010/main" val="399739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274838"/>
            <a:ext cx="6096000" cy="2308324"/>
          </a:xfrm>
          <a:prstGeom prst="rect">
            <a:avLst/>
          </a:prstGeom>
        </p:spPr>
        <p:txBody>
          <a:bodyPr>
            <a:spAutoFit/>
          </a:bodyPr>
          <a:lstStyle/>
          <a:p>
            <a:r>
              <a:rPr lang="en-US" dirty="0" smtClean="0">
                <a:effectLst/>
                <a:latin typeface="Times New Roman" panose="02020603050405020304" pitchFamily="18" charset="0"/>
                <a:ea typeface="Times New Roman" panose="02020603050405020304" pitchFamily="18" charset="0"/>
              </a:rPr>
              <a:t>Note: You must enter your e-mail the university, and will not pay any attention to the General Post</a:t>
            </a:r>
          </a:p>
          <a:p>
            <a:r>
              <a:rPr lang="en-US" dirty="0" smtClean="0">
                <a:effectLst/>
                <a:latin typeface="Times New Roman" panose="02020603050405020304" pitchFamily="18" charset="0"/>
                <a:ea typeface="Times New Roman" panose="02020603050405020304" pitchFamily="18" charset="0"/>
              </a:rPr>
              <a:t>After the registration process </a:t>
            </a:r>
            <a:r>
              <a:rPr lang="en-US" dirty="0" err="1" smtClean="0">
                <a:effectLst/>
                <a:latin typeface="Times New Roman" panose="02020603050405020304" pitchFamily="18" charset="0"/>
                <a:ea typeface="Times New Roman" panose="02020603050405020304" pitchFamily="18" charset="0"/>
              </a:rPr>
              <a:t>Stzer</a:t>
            </a:r>
            <a:r>
              <a:rPr lang="en-US" dirty="0" smtClean="0">
                <a:effectLst/>
                <a:latin typeface="Times New Roman" panose="02020603050405020304" pitchFamily="18" charset="0"/>
                <a:ea typeface="Times New Roman" panose="02020603050405020304" pitchFamily="18" charset="0"/>
              </a:rPr>
              <a:t> message reads "Dear User, Thank you for your subscription with us in the Digital Library, please wait for the approval of Director of the Digital Library, where you will receive an email notifying you of your approval of the special registration"</a:t>
            </a:r>
          </a:p>
          <a:p>
            <a:r>
              <a:rPr lang="en-US" smtClean="0">
                <a:effectLst/>
                <a:latin typeface="Times New Roman" panose="02020603050405020304" pitchFamily="18" charset="0"/>
                <a:ea typeface="Times New Roman" panose="02020603050405020304" pitchFamily="18" charset="0"/>
              </a:rPr>
              <a:t> </a:t>
            </a:r>
            <a:endParaRPr lang="en-US">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9666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323</Words>
  <Application>Microsoft Office PowerPoint</Application>
  <PresentationFormat>Widescreen</PresentationFormat>
  <Paragraphs>24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cp:revision>
  <dcterms:created xsi:type="dcterms:W3CDTF">2015-04-08T14:11:26Z</dcterms:created>
  <dcterms:modified xsi:type="dcterms:W3CDTF">2015-04-08T14:12:32Z</dcterms:modified>
</cp:coreProperties>
</file>