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9D0F98-10D9-4D44-BC3A-B4718C2CC1B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691166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D0F98-10D9-4D44-BC3A-B4718C2CC1B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3416942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D0F98-10D9-4D44-BC3A-B4718C2CC1B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1673484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9D0F98-10D9-4D44-BC3A-B4718C2CC1B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3806058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9D0F98-10D9-4D44-BC3A-B4718C2CC1BB}"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2420746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9D0F98-10D9-4D44-BC3A-B4718C2CC1B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1233857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9D0F98-10D9-4D44-BC3A-B4718C2CC1BB}"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3824545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9D0F98-10D9-4D44-BC3A-B4718C2CC1BB}"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74884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9D0F98-10D9-4D44-BC3A-B4718C2CC1BB}"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26323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D0F98-10D9-4D44-BC3A-B4718C2CC1B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1511272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9D0F98-10D9-4D44-BC3A-B4718C2CC1BB}"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DF9D12-9746-4B79-91CE-3F962324186C}" type="slidenum">
              <a:rPr lang="en-US" smtClean="0"/>
              <a:t>‹#›</a:t>
            </a:fld>
            <a:endParaRPr lang="en-US"/>
          </a:p>
        </p:txBody>
      </p:sp>
    </p:spTree>
    <p:extLst>
      <p:ext uri="{BB962C8B-B14F-4D97-AF65-F5344CB8AC3E}">
        <p14:creationId xmlns:p14="http://schemas.microsoft.com/office/powerpoint/2010/main" val="1236087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9D0F98-10D9-4D44-BC3A-B4718C2CC1BB}"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F9D12-9746-4B79-91CE-3F962324186C}" type="slidenum">
              <a:rPr lang="en-US" smtClean="0"/>
              <a:t>‹#›</a:t>
            </a:fld>
            <a:endParaRPr lang="en-US"/>
          </a:p>
        </p:txBody>
      </p:sp>
    </p:spTree>
    <p:extLst>
      <p:ext uri="{BB962C8B-B14F-4D97-AF65-F5344CB8AC3E}">
        <p14:creationId xmlns:p14="http://schemas.microsoft.com/office/powerpoint/2010/main" val="1095636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69141" y="723545"/>
            <a:ext cx="8135471" cy="5961632"/>
          </a:xfrm>
          <a:prstGeom prst="rect">
            <a:avLst/>
          </a:prstGeom>
        </p:spPr>
        <p:txBody>
          <a:bodyPr wrap="square">
            <a:spAutoFit/>
          </a:bodyPr>
          <a:lstStyle/>
          <a:p>
            <a:pPr algn="just"/>
            <a:r>
              <a:rPr lang="en-US" b="1" dirty="0" smtClean="0">
                <a:effectLst/>
                <a:latin typeface="Arial" panose="020B0604020202020204" pitchFamily="34" charset="0"/>
                <a:ea typeface="Times New Roman" panose="02020603050405020304" pitchFamily="18" charset="0"/>
              </a:rPr>
              <a:t>Within the framework of caring for committing to the quality standards in all the university fields and services, the quality center and academic accreditation of the deanship has been established on 5/6/1432H for the purpose of spreading culture of quality among workers of deanship. The center begins preparation of self-evaluation program and institutional application.</a:t>
            </a:r>
            <a:endParaRPr lang="en-US" sz="2400" dirty="0" smtClean="0">
              <a:effectLst/>
              <a:latin typeface="Times New Roman" panose="02020603050405020304" pitchFamily="18" charset="0"/>
              <a:ea typeface="Times New Roman" panose="02020603050405020304" pitchFamily="18" charset="0"/>
            </a:endParaRPr>
          </a:p>
          <a:p>
            <a:pPr algn="just"/>
            <a:r>
              <a:rPr lang="en-US" b="1" dirty="0" smtClean="0">
                <a:effectLst/>
                <a:latin typeface="Arial" panose="020B0604020202020204" pitchFamily="34" charset="0"/>
                <a:ea typeface="Times New Roman" panose="02020603050405020304" pitchFamily="18" charset="0"/>
              </a:rPr>
              <a:t>Deanship of libraries Affairs took the pledge to achieve quality and academic accreditation in its work since date of the deanship establishment and even before establishment of a quality center inside it. one of the best prominent works achieved by deanship for the sake of achieving quality and academic accreditation is: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Approving and spreading of vision, goals and message of deanship in libraries and deanship websites online.</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Upgrading the actual state of Al </a:t>
            </a:r>
            <a:r>
              <a:rPr lang="en-US" b="1" dirty="0" err="1" smtClean="0">
                <a:effectLst/>
                <a:latin typeface="Arial" panose="020B0604020202020204" pitchFamily="34" charset="0"/>
                <a:ea typeface="Times New Roman" panose="02020603050405020304" pitchFamily="18" charset="0"/>
              </a:rPr>
              <a:t>Majamah</a:t>
            </a:r>
            <a:r>
              <a:rPr lang="en-US" b="1" dirty="0" smtClean="0">
                <a:effectLst/>
                <a:latin typeface="Arial" panose="020B0604020202020204" pitchFamily="34" charset="0"/>
                <a:ea typeface="Times New Roman" panose="02020603050405020304" pitchFamily="18" charset="0"/>
              </a:rPr>
              <a:t> university libraries through questionnaires and review lists so to reveal the reality of libraries.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Upgrading the actual training needs for workers in deanship and university libraries and enforcing the continuous vocational development for workers through description of 14 internally training programs and preparation for implementing 6 programs in the academic year 1432/1433H.</a:t>
            </a:r>
            <a:endParaRPr lang="en-US" sz="2400" dirty="0" smtClean="0">
              <a:effectLst/>
              <a:latin typeface="Times New Roman" panose="02020603050405020304" pitchFamily="18" charset="0"/>
              <a:ea typeface="Times New Roman" panose="02020603050405020304" pitchFamily="18" charset="0"/>
            </a:endParaRPr>
          </a:p>
          <a:p>
            <a:pPr>
              <a:lnSpc>
                <a:spcPct val="107000"/>
              </a:lnSpc>
              <a:spcAft>
                <a:spcPts val="800"/>
              </a:spcAft>
            </a:pPr>
            <a:r>
              <a:rPr lang="en-US" sz="2000" dirty="0" smtClean="0">
                <a:effectLst/>
                <a:latin typeface="Calibri" panose="020F0502020204030204" pitchFamily="34" charset="0"/>
                <a:ea typeface="Calibri" panose="020F0502020204030204" pitchFamily="34" charset="0"/>
                <a:cs typeface="Arial" panose="020B0604020202020204" pitchFamily="34" charset="0"/>
              </a:rPr>
              <a:t>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81526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566678"/>
            <a:ext cx="6096000" cy="5724644"/>
          </a:xfrm>
          <a:prstGeom prst="rect">
            <a:avLst/>
          </a:prstGeom>
        </p:spPr>
        <p:txBody>
          <a:bodyPr>
            <a:spAutoFit/>
          </a:bodyPr>
          <a:lstStyle/>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Preparation of a range of regulations and legislations which organize work inside the deanship, including the regulations of Al </a:t>
            </a:r>
            <a:r>
              <a:rPr lang="en-US" b="1" dirty="0" err="1" smtClean="0">
                <a:effectLst/>
                <a:latin typeface="Arial" panose="020B0604020202020204" pitchFamily="34" charset="0"/>
                <a:ea typeface="Times New Roman" panose="02020603050405020304" pitchFamily="18" charset="0"/>
              </a:rPr>
              <a:t>Majamaah</a:t>
            </a:r>
            <a:r>
              <a:rPr lang="en-US" b="1" dirty="0" smtClean="0">
                <a:effectLst/>
                <a:latin typeface="Arial" panose="020B0604020202020204" pitchFamily="34" charset="0"/>
                <a:ea typeface="Times New Roman" panose="02020603050405020304" pitchFamily="18" charset="0"/>
              </a:rPr>
              <a:t> university libraries and regulations of the traditional and electronic group development policy.</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Working on preparation of researches for measuring the extent of the beneficiary satisfaction from the library services offered to them.</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Preparation of the comparative studies together with the local and international standards concerning the work aspects of libraries and information field.</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Proceeding the preparation of a career description for workers inside the university libraries.</a:t>
            </a:r>
            <a:endParaRPr lang="en-US" sz="2400" dirty="0" smtClean="0">
              <a:effectLst/>
              <a:latin typeface="Times New Roman" panose="02020603050405020304" pitchFamily="18" charset="0"/>
              <a:ea typeface="Times New Roman" panose="02020603050405020304" pitchFamily="18" charset="0"/>
            </a:endParaRPr>
          </a:p>
          <a:p>
            <a:pPr marL="342900" marR="0" lvl="0" indent="-342900" algn="just">
              <a:buSzPts val="1000"/>
              <a:buFont typeface="Symbol" panose="05050102010706020507" pitchFamily="18" charset="2"/>
              <a:buChar char=""/>
              <a:tabLst>
                <a:tab pos="457200" algn="l"/>
              </a:tabLst>
            </a:pPr>
            <a:r>
              <a:rPr lang="en-US" b="1" dirty="0" smtClean="0">
                <a:effectLst/>
                <a:latin typeface="Arial" panose="020B0604020202020204" pitchFamily="34" charset="0"/>
                <a:ea typeface="Times New Roman" panose="02020603050405020304" pitchFamily="18" charset="0"/>
              </a:rPr>
              <a:t>Participation of deanship in setting the strategic plan of Al </a:t>
            </a:r>
            <a:r>
              <a:rPr lang="en-US" b="1" dirty="0" err="1" smtClean="0">
                <a:effectLst/>
                <a:latin typeface="Arial" panose="020B0604020202020204" pitchFamily="34" charset="0"/>
                <a:ea typeface="Times New Roman" panose="02020603050405020304" pitchFamily="18" charset="0"/>
              </a:rPr>
              <a:t>Majamaah</a:t>
            </a:r>
            <a:r>
              <a:rPr lang="en-US" b="1" dirty="0" smtClean="0">
                <a:effectLst/>
                <a:latin typeface="Arial" panose="020B0604020202020204" pitchFamily="34" charset="0"/>
                <a:ea typeface="Times New Roman" panose="02020603050405020304" pitchFamily="18" charset="0"/>
              </a:rPr>
              <a:t> university for the year 1432/1433H.</a:t>
            </a:r>
            <a:endParaRPr lang="en-US" sz="2400" dirty="0" smtClean="0">
              <a:effectLst/>
              <a:latin typeface="Times New Roman" panose="02020603050405020304" pitchFamily="18" charset="0"/>
              <a:ea typeface="Times New Roman" panose="02020603050405020304" pitchFamily="18" charset="0"/>
            </a:endParaRPr>
          </a:p>
          <a:p>
            <a:r>
              <a:rPr lang="en-US" sz="2400" smtClean="0">
                <a:effectLst/>
                <a:latin typeface="Times New Roman" panose="02020603050405020304" pitchFamily="18" charset="0"/>
                <a:ea typeface="Times New Roman" panose="02020603050405020304" pitchFamily="18" charset="0"/>
              </a:rPr>
              <a:t> </a:t>
            </a:r>
            <a:endParaRPr lang="en-US" sz="24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5117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297</Words>
  <Application>Microsoft Office PowerPoint</Application>
  <PresentationFormat>Widescreen</PresentationFormat>
  <Paragraphs>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2015-04-08T14:07:44Z</dcterms:created>
  <dcterms:modified xsi:type="dcterms:W3CDTF">2015-04-08T14:08:04Z</dcterms:modified>
</cp:coreProperties>
</file>