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70" r:id="rId13"/>
    <p:sldId id="271" r:id="rId14"/>
    <p:sldId id="277" r:id="rId15"/>
    <p:sldId id="278" r:id="rId16"/>
    <p:sldId id="279" r:id="rId17"/>
    <p:sldId id="280" r:id="rId18"/>
    <p:sldId id="282" r:id="rId19"/>
    <p:sldId id="298" r:id="rId20"/>
    <p:sldId id="299" r:id="rId21"/>
    <p:sldId id="304" r:id="rId22"/>
    <p:sldId id="287" r:id="rId23"/>
    <p:sldId id="289" r:id="rId24"/>
    <p:sldId id="303" r:id="rId25"/>
    <p:sldId id="290" r:id="rId26"/>
    <p:sldId id="294" r:id="rId27"/>
    <p:sldId id="302" r:id="rId28"/>
    <p:sldId id="30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FCCC3-1A8F-4CAA-B71D-B9E7B907D6AA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FA9E8-A0B9-4810-8D4B-044AE3AE4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01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Condition in which heart is unable to pump sufficient amounts of blood to meet the metabolic demands of the body &amp; also unable to receive it back initially during exercise &amp;later at rest </a:t>
            </a:r>
          </a:p>
          <a:p>
            <a:r>
              <a:rPr lang="en-US" sz="1200" dirty="0" smtClean="0">
                <a:cs typeface="Times New Roman" pitchFamily="18" charset="0"/>
              </a:rPr>
              <a:t>Due to any structural or functional cardiac disorder that impairs the ability of the ventricle to fill with or eject blood.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FA9E8-A0B9-4810-8D4B-044AE3AE4C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962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Reduction of </a:t>
            </a:r>
            <a:r>
              <a:rPr lang="en-US" dirty="0" err="1" smtClean="0"/>
              <a:t>afterload</a:t>
            </a:r>
            <a:r>
              <a:rPr lang="en-US" dirty="0" smtClean="0"/>
              <a:t>: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Angiiotensin</a:t>
            </a:r>
            <a:r>
              <a:rPr lang="en-US" dirty="0" smtClean="0"/>
              <a:t> </a:t>
            </a:r>
            <a:r>
              <a:rPr lang="en-US" baseline="0" dirty="0" smtClean="0"/>
              <a:t>II is a powerful vasoconstrictor present in the plasma in high concentrations in cardiac failure. ACE inhibitors prevent the conversion of </a:t>
            </a:r>
            <a:r>
              <a:rPr lang="en-US" baseline="0" dirty="0" err="1" smtClean="0"/>
              <a:t>Angiotensin</a:t>
            </a:r>
            <a:r>
              <a:rPr lang="en-US" baseline="0" dirty="0" smtClean="0"/>
              <a:t> I to </a:t>
            </a:r>
            <a:r>
              <a:rPr lang="en-US" baseline="0" dirty="0" err="1" smtClean="0"/>
              <a:t>Ang</a:t>
            </a:r>
            <a:r>
              <a:rPr lang="en-US" dirty="0" err="1" smtClean="0"/>
              <a:t>otensin</a:t>
            </a:r>
            <a:r>
              <a:rPr lang="en-US" baseline="0" dirty="0" smtClean="0"/>
              <a:t> II and thereby reduce the </a:t>
            </a:r>
            <a:r>
              <a:rPr lang="en-US" baseline="0" dirty="0" err="1" smtClean="0"/>
              <a:t>afterload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Reduction of preload:</a:t>
            </a:r>
          </a:p>
          <a:p>
            <a:r>
              <a:rPr lang="en-US" baseline="0" dirty="0" smtClean="0"/>
              <a:t>	</a:t>
            </a:r>
            <a:r>
              <a:rPr lang="en-US" baseline="0" dirty="0" err="1" smtClean="0"/>
              <a:t>Aldosterone</a:t>
            </a:r>
            <a:r>
              <a:rPr lang="en-US" baseline="0" dirty="0" smtClean="0"/>
              <a:t> causes retention of salt &amp; water and increases the plasma volume (preload)</a:t>
            </a:r>
          </a:p>
          <a:p>
            <a:r>
              <a:rPr lang="en-US" baseline="0" dirty="0" smtClean="0"/>
              <a:t>ACE inhibitor prevent formation of </a:t>
            </a:r>
            <a:r>
              <a:rPr lang="en-US" baseline="0" dirty="0" err="1" smtClean="0"/>
              <a:t>aldosterone</a:t>
            </a:r>
            <a:r>
              <a:rPr lang="en-US" baseline="0" dirty="0" smtClean="0"/>
              <a:t> and thus decrease the preload 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Reversing the compensatory changes:</a:t>
            </a:r>
          </a:p>
          <a:p>
            <a:r>
              <a:rPr lang="en-US" baseline="0" dirty="0" smtClean="0"/>
              <a:t>	</a:t>
            </a:r>
            <a:r>
              <a:rPr lang="en-US" baseline="0" dirty="0" err="1" smtClean="0"/>
              <a:t>Angiotensin</a:t>
            </a:r>
            <a:r>
              <a:rPr lang="en-US" baseline="0" dirty="0" smtClean="0"/>
              <a:t> II responsible for cardiac hypertrophy and </a:t>
            </a:r>
            <a:r>
              <a:rPr lang="en-US" baseline="0" dirty="0" err="1" smtClean="0"/>
              <a:t>remodelling</a:t>
            </a:r>
            <a:r>
              <a:rPr lang="en-US" baseline="0" dirty="0" smtClean="0"/>
              <a:t>, ACE inhibitors reverse these changes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274AE-529D-4DBD-8713-AA20BACD4E3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IV sodium </a:t>
            </a:r>
            <a:r>
              <a:rPr lang="en-US" dirty="0" err="1" smtClean="0"/>
              <a:t>nitroprusside</a:t>
            </a:r>
            <a:r>
              <a:rPr lang="en-US" dirty="0" smtClean="0"/>
              <a:t>,</a:t>
            </a:r>
            <a:r>
              <a:rPr lang="en-US" baseline="0" dirty="0" smtClean="0"/>
              <a:t> and nitroglycerine are used fro severe heart failure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274AE-529D-4DBD-8713-AA20BACD4E3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Cardiac glycosides are inotropic drugs </a:t>
            </a:r>
          </a:p>
          <a:p>
            <a:r>
              <a:rPr lang="en-US" dirty="0" err="1" smtClean="0"/>
              <a:t>Cardiotonic</a:t>
            </a:r>
            <a:r>
              <a:rPr lang="en-US" dirty="0" smtClean="0"/>
              <a:t> drugs: (Digoxin, </a:t>
            </a:r>
            <a:r>
              <a:rPr lang="en-US" dirty="0" err="1" smtClean="0"/>
              <a:t>digitoxin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Increase myocardial contractility and output in a </a:t>
            </a:r>
            <a:r>
              <a:rPr lang="en-US" dirty="0" err="1" smtClean="0"/>
              <a:t>hypodynamic</a:t>
            </a:r>
            <a:r>
              <a:rPr lang="en-US" dirty="0" smtClean="0"/>
              <a:t> heart without a proportionate increase in oxygen consumption </a:t>
            </a:r>
          </a:p>
          <a:p>
            <a:pPr lvl="1"/>
            <a:r>
              <a:rPr lang="en-US" dirty="0" smtClean="0"/>
              <a:t>Do not increase the heart rate </a:t>
            </a:r>
          </a:p>
          <a:p>
            <a:pPr lvl="1"/>
            <a:r>
              <a:rPr lang="en-US" dirty="0" smtClean="0"/>
              <a:t>Have prolonged actions </a:t>
            </a:r>
          </a:p>
          <a:p>
            <a:r>
              <a:rPr lang="en-US" dirty="0" smtClean="0"/>
              <a:t>Thus the efficiency of failing</a:t>
            </a:r>
            <a:r>
              <a:rPr lang="en-US" baseline="0" dirty="0" smtClean="0"/>
              <a:t> heart is increased </a:t>
            </a:r>
          </a:p>
          <a:p>
            <a:r>
              <a:rPr lang="en-US" baseline="0" dirty="0" smtClean="0"/>
              <a:t>In contrast the cardiac stimulant drugs adrenaline theophylline, increase oxygen consumption rather disproportionately and tend to decrease the myocardial efficiency. </a:t>
            </a:r>
            <a:r>
              <a:rPr lang="en-US" baseline="0" dirty="0" err="1" smtClean="0"/>
              <a:t>i.e</a:t>
            </a:r>
            <a:r>
              <a:rPr lang="en-US" baseline="0" dirty="0" smtClean="0"/>
              <a:t> is </a:t>
            </a:r>
            <a:r>
              <a:rPr lang="en-US" baseline="0" dirty="0" err="1" smtClean="0"/>
              <a:t>increaase</a:t>
            </a:r>
            <a:r>
              <a:rPr lang="en-US" baseline="0" dirty="0" smtClean="0"/>
              <a:t> in oxygen </a:t>
            </a:r>
            <a:r>
              <a:rPr lang="en-US" baseline="0" dirty="0" err="1" smtClean="0"/>
              <a:t>consumtion</a:t>
            </a:r>
            <a:r>
              <a:rPr lang="en-US" baseline="0" dirty="0" smtClean="0"/>
              <a:t> is more than increase in contractility , cardiac stimulants also increase the heart rate and have short lived action ,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FA9E8-A0B9-4810-8D4B-044AE3AE4C1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53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pharmacologic resides in </a:t>
            </a:r>
            <a:r>
              <a:rPr lang="en-US" dirty="0" err="1" smtClean="0"/>
              <a:t>aglycone</a:t>
            </a:r>
            <a:r>
              <a:rPr lang="en-US" dirty="0" smtClean="0"/>
              <a:t> but attached sugars modify</a:t>
            </a:r>
            <a:r>
              <a:rPr lang="en-US" baseline="0" dirty="0" smtClean="0"/>
              <a:t> solubility and cell permeability , in general </a:t>
            </a:r>
            <a:r>
              <a:rPr lang="en-US" baseline="0" dirty="0" err="1" smtClean="0"/>
              <a:t>aglycones</a:t>
            </a:r>
            <a:r>
              <a:rPr lang="en-US" baseline="0" dirty="0" smtClean="0"/>
              <a:t> have less potent and short living action </a:t>
            </a:r>
          </a:p>
          <a:p>
            <a:r>
              <a:rPr lang="en-US" baseline="0" dirty="0" err="1" smtClean="0"/>
              <a:t>Aglycone</a:t>
            </a:r>
            <a:r>
              <a:rPr lang="en-US" baseline="0" dirty="0" smtClean="0"/>
              <a:t> is consist of CPP steroid ring to which is attached 5 or 6 </a:t>
            </a:r>
            <a:r>
              <a:rPr lang="en-US" baseline="0" dirty="0" err="1" smtClean="0"/>
              <a:t>membered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unsatutated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lactone</a:t>
            </a:r>
            <a:r>
              <a:rPr lang="en-US" baseline="0" dirty="0" smtClean="0"/>
              <a:t> ring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274AE-529D-4DBD-8713-AA20BACD4E3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Sarcolemmal</a:t>
            </a:r>
            <a:r>
              <a:rPr lang="en-US" baseline="0" dirty="0" smtClean="0"/>
              <a:t> membrane structures that regulate calcium entry into the cell slow L type calcium channel </a:t>
            </a:r>
          </a:p>
          <a:p>
            <a:r>
              <a:rPr lang="en-US" baseline="0" dirty="0" smtClean="0"/>
              <a:t>Sodium calcium exchanger and N-K </a:t>
            </a:r>
            <a:r>
              <a:rPr lang="en-US" baseline="0" dirty="0" err="1" smtClean="0"/>
              <a:t>atpase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Prevents extrusion of sodium and hastens entry of sodium into cell during resting phase – diastolic depolarization </a:t>
            </a:r>
          </a:p>
          <a:p>
            <a:r>
              <a:rPr lang="en-US" baseline="0" dirty="0" smtClean="0"/>
              <a:t>Direct action </a:t>
            </a:r>
          </a:p>
          <a:p>
            <a:r>
              <a:rPr lang="en-US" baseline="0" dirty="0" smtClean="0"/>
              <a:t>Indirect: </a:t>
            </a:r>
            <a:r>
              <a:rPr lang="en-US" baseline="0" dirty="0" err="1" smtClean="0"/>
              <a:t>vagal</a:t>
            </a:r>
            <a:r>
              <a:rPr lang="en-US" baseline="0" dirty="0" smtClean="0"/>
              <a:t> action- SA node, </a:t>
            </a:r>
            <a:r>
              <a:rPr lang="en-US" baseline="0" dirty="0" err="1" smtClean="0"/>
              <a:t>av</a:t>
            </a:r>
            <a:r>
              <a:rPr lang="en-US" baseline="0" dirty="0" smtClean="0"/>
              <a:t> node, ventricles  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Cardfiac</a:t>
            </a:r>
            <a:r>
              <a:rPr lang="en-US" dirty="0" smtClean="0"/>
              <a:t> glycosides inhibit the enzyme Na – K </a:t>
            </a:r>
            <a:r>
              <a:rPr lang="en-US" dirty="0" err="1" smtClean="0"/>
              <a:t>Atpase</a:t>
            </a:r>
            <a:r>
              <a:rPr lang="en-US" baseline="0" dirty="0" smtClean="0"/>
              <a:t> also called sodium pump present on the cardiac </a:t>
            </a:r>
            <a:r>
              <a:rPr lang="en-US" baseline="0" dirty="0" err="1" smtClean="0"/>
              <a:t>myocytes</a:t>
            </a:r>
            <a:r>
              <a:rPr lang="en-US" baseline="0" dirty="0" smtClean="0"/>
              <a:t>, this results in increased intracellular Na and calcium , thus more </a:t>
            </a:r>
            <a:r>
              <a:rPr lang="en-US" baseline="0" dirty="0" err="1" smtClean="0"/>
              <a:t>cvalcium</a:t>
            </a:r>
            <a:r>
              <a:rPr lang="en-US" baseline="0" dirty="0" smtClean="0"/>
              <a:t> is available for contraction resulting in increased velocity and force of contraction. </a:t>
            </a:r>
            <a:r>
              <a:rPr lang="en-US" baseline="0" dirty="0" err="1" smtClean="0"/>
              <a:t>Inhibiton</a:t>
            </a:r>
            <a:r>
              <a:rPr lang="en-US" baseline="0" dirty="0" smtClean="0"/>
              <a:t> of sodium pump increases Na this prevents calcium extrusion and also drives more calcium into cell during depolarization through voltage sensitive calcium channels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274AE-529D-4DBD-8713-AA20BACD4E3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Decrease heart rate due to </a:t>
            </a:r>
          </a:p>
          <a:p>
            <a:pPr lvl="1"/>
            <a:r>
              <a:rPr lang="en-US" dirty="0" smtClean="0"/>
              <a:t>Increased vagal tone </a:t>
            </a:r>
          </a:p>
          <a:p>
            <a:pPr lvl="1"/>
            <a:r>
              <a:rPr lang="en-US" dirty="0" smtClean="0"/>
              <a:t>Decreased sympathetic </a:t>
            </a:r>
            <a:r>
              <a:rPr lang="en-US" dirty="0" err="1" smtClean="0"/>
              <a:t>overactivity</a:t>
            </a:r>
            <a:r>
              <a:rPr lang="en-US" dirty="0" smtClean="0"/>
              <a:t> due improved circulation </a:t>
            </a:r>
          </a:p>
          <a:p>
            <a:pPr lvl="1"/>
            <a:r>
              <a:rPr lang="en-US" dirty="0" smtClean="0"/>
              <a:t>By direct action on SA and AV nodes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Systole is shortened, diastole is prolonged </a:t>
            </a:r>
          </a:p>
          <a:p>
            <a:pPr lvl="1"/>
            <a:r>
              <a:rPr lang="en-US" dirty="0" smtClean="0"/>
              <a:t>Ventricles more completely emptied due to forceful contractions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274AE-529D-4DBD-8713-AA20BACD4E3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Digitoxin</a:t>
            </a:r>
            <a:r>
              <a:rPr lang="en-US" dirty="0" smtClean="0"/>
              <a:t> is most lipid soluble and </a:t>
            </a:r>
            <a:r>
              <a:rPr lang="en-US" dirty="0" err="1" smtClean="0"/>
              <a:t>digoxin</a:t>
            </a:r>
            <a:r>
              <a:rPr lang="en-US" dirty="0" smtClean="0"/>
              <a:t> is relatively</a:t>
            </a:r>
            <a:r>
              <a:rPr lang="en-US" baseline="0" dirty="0" smtClean="0"/>
              <a:t> polar , bioavailability of </a:t>
            </a:r>
            <a:r>
              <a:rPr lang="en-US" baseline="0" dirty="0" err="1" smtClean="0"/>
              <a:t>digoxin</a:t>
            </a:r>
            <a:r>
              <a:rPr lang="en-US" baseline="0" dirty="0" smtClean="0"/>
              <a:t> tablets from different manufacturer differs , so stick to one preparation. </a:t>
            </a:r>
          </a:p>
          <a:p>
            <a:r>
              <a:rPr lang="en-US" baseline="0" dirty="0" smtClean="0"/>
              <a:t>Presence of food in stomach delays the absorption of both </a:t>
            </a:r>
          </a:p>
          <a:p>
            <a:r>
              <a:rPr lang="en-US" baseline="0" dirty="0" smtClean="0"/>
              <a:t>Large volume of distribution 6-8 L/kg </a:t>
            </a:r>
          </a:p>
          <a:p>
            <a:r>
              <a:rPr lang="en-US" baseline="0" dirty="0" smtClean="0"/>
              <a:t>All are </a:t>
            </a:r>
            <a:r>
              <a:rPr lang="en-US" baseline="0" dirty="0" err="1" smtClean="0"/>
              <a:t>conc</a:t>
            </a:r>
            <a:r>
              <a:rPr lang="en-US" baseline="0" dirty="0" smtClean="0"/>
              <a:t> in heart &gt; 20 times than in plasma </a:t>
            </a:r>
          </a:p>
          <a:p>
            <a:r>
              <a:rPr lang="en-US" baseline="0" dirty="0" err="1" smtClean="0"/>
              <a:t>Digitoxin</a:t>
            </a:r>
            <a:r>
              <a:rPr lang="en-US" baseline="0" dirty="0" smtClean="0"/>
              <a:t> is primarily metabolized in liver partly to </a:t>
            </a:r>
            <a:r>
              <a:rPr lang="en-US" baseline="0" dirty="0" err="1" smtClean="0"/>
              <a:t>digoxin</a:t>
            </a:r>
            <a:r>
              <a:rPr lang="en-US" baseline="0" dirty="0" smtClean="0"/>
              <a:t> and undergoes some </a:t>
            </a:r>
            <a:r>
              <a:rPr lang="en-US" baseline="0" dirty="0" err="1" smtClean="0"/>
              <a:t>enterohepatoc</a:t>
            </a:r>
            <a:r>
              <a:rPr lang="en-US" baseline="0" dirty="0" smtClean="0"/>
              <a:t> circulation </a:t>
            </a:r>
          </a:p>
          <a:p>
            <a:r>
              <a:rPr lang="en-US" baseline="0" dirty="0" smtClean="0"/>
              <a:t>Cumulative drugs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274AE-529D-4DBD-8713-AA20BACD4E3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GIT adverse events are due to gastric irritation , </a:t>
            </a:r>
            <a:r>
              <a:rPr lang="en-US" dirty="0" err="1" smtClean="0"/>
              <a:t>mesentric</a:t>
            </a:r>
            <a:r>
              <a:rPr lang="en-US" baseline="0" dirty="0" smtClean="0"/>
              <a:t> vasoconstriction and stimulation of the CTZ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Extra cardiac :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Gastro-intestinal: </a:t>
            </a:r>
            <a:r>
              <a:rPr lang="en-US" dirty="0" smtClean="0"/>
              <a:t>anorexia, nausea, vomiting and diarrhoea, abdominal pain  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Neurotoxicity: </a:t>
            </a:r>
            <a:r>
              <a:rPr lang="en-US" dirty="0" smtClean="0"/>
              <a:t>vertigo, blurred vision, disturbances of colored vision, headache , confusion, neuralgia, disorientation, delirium, hallucinations  and rarely convulsions 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Others: </a:t>
            </a:r>
            <a:r>
              <a:rPr lang="en-US" dirty="0" smtClean="0"/>
              <a:t>allergic skin rashes , </a:t>
            </a:r>
            <a:r>
              <a:rPr lang="en-US" dirty="0" err="1" smtClean="0"/>
              <a:t>gynaecomastia</a:t>
            </a:r>
            <a:r>
              <a:rPr lang="en-US" dirty="0" smtClean="0"/>
              <a:t> 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High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Toxic effect in 25% of patients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Therapeutic index: 1.5 to 3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Discontinuance of drug causes rapid disappearance of toxicity</a:t>
            </a:r>
          </a:p>
          <a:p>
            <a:pPr lvl="0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274AE-529D-4DBD-8713-AA20BACD4E3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 contraindicated in presence of </a:t>
            </a:r>
            <a:r>
              <a:rPr lang="en-US" dirty="0" err="1" smtClean="0"/>
              <a:t>hyperkalemia</a:t>
            </a:r>
            <a:r>
              <a:rPr lang="en-US" dirty="0" smtClean="0"/>
              <a:t> </a:t>
            </a:r>
          </a:p>
          <a:p>
            <a:r>
              <a:rPr lang="en-US" dirty="0" smtClean="0"/>
              <a:t>K tends to antagonize</a:t>
            </a:r>
            <a:r>
              <a:rPr lang="en-US" baseline="0" dirty="0" smtClean="0"/>
              <a:t> digitalis induced enhanced automaticity and decreases binding of glycosides to sodium potassium </a:t>
            </a:r>
            <a:r>
              <a:rPr lang="en-US" baseline="0" dirty="0" err="1" smtClean="0"/>
              <a:t>ATPase</a:t>
            </a:r>
            <a:r>
              <a:rPr lang="en-US" baseline="0" dirty="0" smtClean="0"/>
              <a:t> by </a:t>
            </a:r>
            <a:r>
              <a:rPr lang="en-US" baseline="0" dirty="0" err="1" smtClean="0"/>
              <a:t>favouring</a:t>
            </a:r>
            <a:r>
              <a:rPr lang="en-US" baseline="0" dirty="0" smtClean="0"/>
              <a:t> a conformation of enzyme that has low affinity to digitalis </a:t>
            </a:r>
          </a:p>
          <a:p>
            <a:r>
              <a:rPr lang="en-US" baseline="0" dirty="0" smtClean="0"/>
              <a:t>Mild cases – 5 g daily in divided doses , infusion = 20 m.mol/hr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274AE-529D-4DBD-8713-AA20BACD4E3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CHF IV </a:t>
            </a:r>
            <a:r>
              <a:rPr lang="en-US" dirty="0" err="1" smtClean="0"/>
              <a:t>amrinone</a:t>
            </a:r>
            <a:r>
              <a:rPr lang="en-US" dirty="0" smtClean="0"/>
              <a:t> action starts in 5 min lasts 2-3 hrs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274AE-529D-4DBD-8713-AA20BACD4E3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90B6-CC4C-4B91-853A-B4CF58E907EA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78C8-2266-4906-810F-ED7DA2C3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40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90B6-CC4C-4B91-853A-B4CF58E907EA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78C8-2266-4906-810F-ED7DA2C3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9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90B6-CC4C-4B91-853A-B4CF58E907EA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78C8-2266-4906-810F-ED7DA2C3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83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90B6-CC4C-4B91-853A-B4CF58E907EA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78C8-2266-4906-810F-ED7DA2C3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23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90B6-CC4C-4B91-853A-B4CF58E907EA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78C8-2266-4906-810F-ED7DA2C3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61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90B6-CC4C-4B91-853A-B4CF58E907EA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78C8-2266-4906-810F-ED7DA2C3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64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90B6-CC4C-4B91-853A-B4CF58E907EA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78C8-2266-4906-810F-ED7DA2C3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1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90B6-CC4C-4B91-853A-B4CF58E907EA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78C8-2266-4906-810F-ED7DA2C3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4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90B6-CC4C-4B91-853A-B4CF58E907EA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78C8-2266-4906-810F-ED7DA2C3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2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90B6-CC4C-4B91-853A-B4CF58E907EA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78C8-2266-4906-810F-ED7DA2C3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6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90B6-CC4C-4B91-853A-B4CF58E907EA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78C8-2266-4906-810F-ED7DA2C3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4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390B6-CC4C-4B91-853A-B4CF58E907EA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178C8-2266-4906-810F-ED7DA2C3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31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co.in/imgres?imgurl=http://www.ciggyfree.com/cigblog/wp-content/uploads/2007/02/lungs.gif&amp;imgrefurl=http://squirrelqueen.wordpress.com/category/oscars/page/3/&amp;h=900&amp;w=771&amp;sz=108&amp;hl=en&amp;start=6&amp;usg=__l8cqXt80DWBW_-cVxRu_I5sKpeM=&amp;tbnid=ACU8ywlqcA5EiM:&amp;tbnh=146&amp;tbnw=125&amp;prev=/images?q=Lungs&amp;gbv=2&amp;hl=en&amp;sa=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hyperlink" Target="http://images.google.co.in/imgres?imgurl=http://www.yourhealthfirst.com/attachments/wysiwyg/1/kidney.jpg&amp;imgrefurl=http://www.yourhealthfirst.com/en/art/?369&amp;usg=__M09UobZEuOhLyVfWhnV08eaDDjY=&amp;h=1072&amp;w=698&amp;sz=111&amp;hl=en&amp;start=17&amp;um=1&amp;tbnid=26ebwCGtoUHBiM:&amp;tbnh=150&amp;tbnw=98&amp;prev=/images?q=kidney&amp;gbv=2&amp;um=1&amp;hl=en&amp;sa=G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Pharmacological Management of Congestive Heart Failure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Naser</a:t>
            </a:r>
            <a:r>
              <a:rPr lang="en-US" dirty="0" smtClean="0"/>
              <a:t> Ashraf </a:t>
            </a:r>
          </a:p>
          <a:p>
            <a:r>
              <a:rPr lang="en-US" dirty="0" smtClean="0"/>
              <a:t>Department of Basic Medical Sciences </a:t>
            </a:r>
          </a:p>
          <a:p>
            <a:r>
              <a:rPr lang="en-US" dirty="0" smtClean="0"/>
              <a:t>College of Medicine </a:t>
            </a:r>
          </a:p>
          <a:p>
            <a:r>
              <a:rPr lang="en-US" dirty="0" smtClean="0"/>
              <a:t>Majmaah University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93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11560" y="167535"/>
            <a:ext cx="7772400" cy="73501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Inotropic Agents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043608" y="1190385"/>
            <a:ext cx="6400800" cy="7264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Cardiac glycosides: Digoxin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2" descr="wither"/>
          <p:cNvPicPr>
            <a:picLocks noChangeAspect="1" noChangeArrowheads="1"/>
          </p:cNvPicPr>
          <p:nvPr/>
        </p:nvPicPr>
        <p:blipFill>
          <a:blip r:embed="rId3" cstate="print"/>
          <a:srcRect b="7042"/>
          <a:stretch>
            <a:fillRect/>
          </a:stretch>
        </p:blipFill>
        <p:spPr bwMode="auto">
          <a:xfrm>
            <a:off x="1357685" y="2465655"/>
            <a:ext cx="1825942" cy="2514599"/>
          </a:xfrm>
          <a:prstGeom prst="rect">
            <a:avLst/>
          </a:prstGeom>
          <a:noFill/>
        </p:spPr>
      </p:pic>
      <p:pic>
        <p:nvPicPr>
          <p:cNvPr id="9" name="Picture 3" descr="1_1fo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85291" y="2537540"/>
            <a:ext cx="1771085" cy="2639919"/>
          </a:xfrm>
          <a:prstGeom prst="rect">
            <a:avLst/>
          </a:prstGeom>
          <a:noFill/>
        </p:spPr>
      </p:pic>
      <p:sp>
        <p:nvSpPr>
          <p:cNvPr id="10" name="TextBox 4"/>
          <p:cNvSpPr txBox="1"/>
          <p:nvPr/>
        </p:nvSpPr>
        <p:spPr>
          <a:xfrm>
            <a:off x="1245835" y="5023571"/>
            <a:ext cx="1937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William Withering 1785 </a:t>
            </a:r>
            <a:endParaRPr lang="en-US" sz="1400" b="1" dirty="0"/>
          </a:p>
        </p:txBody>
      </p:sp>
      <p:sp>
        <p:nvSpPr>
          <p:cNvPr id="11" name="TextBox 5"/>
          <p:cNvSpPr txBox="1"/>
          <p:nvPr/>
        </p:nvSpPr>
        <p:spPr>
          <a:xfrm>
            <a:off x="6373286" y="5353471"/>
            <a:ext cx="13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Foxglove plant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64034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596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Chemistry of cardiac glycosides 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 l="25781" t="23959" r="42188" b="38235"/>
          <a:stretch>
            <a:fillRect/>
          </a:stretch>
        </p:blipFill>
        <p:spPr bwMode="auto">
          <a:xfrm>
            <a:off x="1295400" y="1447799"/>
            <a:ext cx="4648200" cy="411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ight Brace 4"/>
          <p:cNvSpPr/>
          <p:nvPr/>
        </p:nvSpPr>
        <p:spPr>
          <a:xfrm>
            <a:off x="5486400" y="1371600"/>
            <a:ext cx="304800" cy="2286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5562600" y="4267200"/>
            <a:ext cx="304800" cy="129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43600" y="1752600"/>
            <a:ext cx="2514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Aglycone</a:t>
            </a:r>
            <a:endParaRPr lang="en-US" sz="2800" dirty="0" smtClean="0"/>
          </a:p>
          <a:p>
            <a:r>
              <a:rPr lang="en-US" sz="2400" dirty="0" smtClean="0"/>
              <a:t>Responsible for </a:t>
            </a:r>
            <a:r>
              <a:rPr lang="en-US" sz="2400" dirty="0" err="1" smtClean="0"/>
              <a:t>pharmacodynamic</a:t>
            </a:r>
            <a:r>
              <a:rPr lang="en-US" sz="2400" dirty="0" smtClean="0"/>
              <a:t> activity 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434340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Sugar influence pharmacokinetics  </a:t>
            </a:r>
          </a:p>
        </p:txBody>
      </p:sp>
    </p:spTree>
    <p:extLst>
      <p:ext uri="{BB962C8B-B14F-4D97-AF65-F5344CB8AC3E}">
        <p14:creationId xmlns:p14="http://schemas.microsoft.com/office/powerpoint/2010/main" val="342528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7543800" y="3200400"/>
            <a:ext cx="1600200" cy="762000"/>
            <a:chOff x="864" y="1584"/>
            <a:chExt cx="1776" cy="806"/>
          </a:xfrm>
        </p:grpSpPr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864" y="2016"/>
              <a:ext cx="1776" cy="374"/>
              <a:chOff x="864" y="2016"/>
              <a:chExt cx="1776" cy="374"/>
            </a:xfrm>
          </p:grpSpPr>
          <p:grpSp>
            <p:nvGrpSpPr>
              <p:cNvPr id="44" name="Group 28"/>
              <p:cNvGrpSpPr>
                <a:grpSpLocks/>
              </p:cNvGrpSpPr>
              <p:nvPr/>
            </p:nvGrpSpPr>
            <p:grpSpPr bwMode="auto">
              <a:xfrm>
                <a:off x="864" y="2198"/>
                <a:ext cx="1776" cy="192"/>
                <a:chOff x="816" y="2256"/>
                <a:chExt cx="1776" cy="192"/>
              </a:xfrm>
            </p:grpSpPr>
            <p:sp>
              <p:nvSpPr>
                <p:cNvPr id="72" name="AutoShape 29"/>
                <p:cNvSpPr>
                  <a:spLocks noChangeArrowheads="1"/>
                </p:cNvSpPr>
                <p:nvPr/>
              </p:nvSpPr>
              <p:spPr bwMode="auto">
                <a:xfrm>
                  <a:off x="816" y="2258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AutoShape 30"/>
                <p:cNvSpPr>
                  <a:spLocks noChangeArrowheads="1"/>
                </p:cNvSpPr>
                <p:nvPr/>
              </p:nvSpPr>
              <p:spPr bwMode="auto">
                <a:xfrm>
                  <a:off x="1008" y="2258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AutoShape 31"/>
                <p:cNvSpPr>
                  <a:spLocks noChangeArrowheads="1"/>
                </p:cNvSpPr>
                <p:nvPr/>
              </p:nvSpPr>
              <p:spPr bwMode="auto">
                <a:xfrm>
                  <a:off x="1200" y="2258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AutoShape 32"/>
                <p:cNvSpPr>
                  <a:spLocks noChangeArrowheads="1"/>
                </p:cNvSpPr>
                <p:nvPr/>
              </p:nvSpPr>
              <p:spPr bwMode="auto">
                <a:xfrm>
                  <a:off x="1392" y="2258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AutoShape 33"/>
                <p:cNvSpPr>
                  <a:spLocks noChangeArrowheads="1"/>
                </p:cNvSpPr>
                <p:nvPr/>
              </p:nvSpPr>
              <p:spPr bwMode="auto">
                <a:xfrm>
                  <a:off x="1584" y="2258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AutoShape 34"/>
                <p:cNvSpPr>
                  <a:spLocks noChangeArrowheads="1"/>
                </p:cNvSpPr>
                <p:nvPr/>
              </p:nvSpPr>
              <p:spPr bwMode="auto">
                <a:xfrm>
                  <a:off x="1776" y="2258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AutoShape 35"/>
                <p:cNvSpPr>
                  <a:spLocks noChangeArrowheads="1"/>
                </p:cNvSpPr>
                <p:nvPr/>
              </p:nvSpPr>
              <p:spPr bwMode="auto">
                <a:xfrm>
                  <a:off x="1968" y="2258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AutoShape 36"/>
                <p:cNvSpPr>
                  <a:spLocks noChangeArrowheads="1"/>
                </p:cNvSpPr>
                <p:nvPr/>
              </p:nvSpPr>
              <p:spPr bwMode="auto">
                <a:xfrm>
                  <a:off x="2160" y="2258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AutoShape 37"/>
                <p:cNvSpPr>
                  <a:spLocks noChangeArrowheads="1"/>
                </p:cNvSpPr>
                <p:nvPr/>
              </p:nvSpPr>
              <p:spPr bwMode="auto">
                <a:xfrm>
                  <a:off x="2352" y="2258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45" name="Group 38"/>
              <p:cNvGrpSpPr>
                <a:grpSpLocks/>
              </p:cNvGrpSpPr>
              <p:nvPr/>
            </p:nvGrpSpPr>
            <p:grpSpPr bwMode="auto">
              <a:xfrm>
                <a:off x="960" y="2016"/>
                <a:ext cx="95" cy="182"/>
                <a:chOff x="912" y="2016"/>
                <a:chExt cx="95" cy="182"/>
              </a:xfrm>
            </p:grpSpPr>
            <p:sp>
              <p:nvSpPr>
                <p:cNvPr id="70" name="Freeform 39"/>
                <p:cNvSpPr>
                  <a:spLocks/>
                </p:cNvSpPr>
                <p:nvPr/>
              </p:nvSpPr>
              <p:spPr bwMode="auto">
                <a:xfrm>
                  <a:off x="959" y="2016"/>
                  <a:ext cx="48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/>
              </p:nvSpPr>
              <p:spPr bwMode="auto">
                <a:xfrm>
                  <a:off x="908" y="2016"/>
                  <a:ext cx="49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46" name="Group 41"/>
              <p:cNvGrpSpPr>
                <a:grpSpLocks/>
              </p:cNvGrpSpPr>
              <p:nvPr/>
            </p:nvGrpSpPr>
            <p:grpSpPr bwMode="auto">
              <a:xfrm>
                <a:off x="1153" y="2016"/>
                <a:ext cx="95" cy="182"/>
                <a:chOff x="912" y="2016"/>
                <a:chExt cx="95" cy="182"/>
              </a:xfrm>
            </p:grpSpPr>
            <p:sp>
              <p:nvSpPr>
                <p:cNvPr id="68" name="Freeform 42"/>
                <p:cNvSpPr>
                  <a:spLocks/>
                </p:cNvSpPr>
                <p:nvPr/>
              </p:nvSpPr>
              <p:spPr bwMode="auto">
                <a:xfrm>
                  <a:off x="960" y="2016"/>
                  <a:ext cx="49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Freeform 43"/>
                <p:cNvSpPr>
                  <a:spLocks/>
                </p:cNvSpPr>
                <p:nvPr/>
              </p:nvSpPr>
              <p:spPr bwMode="auto">
                <a:xfrm>
                  <a:off x="912" y="2016"/>
                  <a:ext cx="48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47" name="Group 565"/>
              <p:cNvGrpSpPr>
                <a:grpSpLocks/>
              </p:cNvGrpSpPr>
              <p:nvPr/>
            </p:nvGrpSpPr>
            <p:grpSpPr bwMode="auto">
              <a:xfrm>
                <a:off x="1345" y="2016"/>
                <a:ext cx="95" cy="182"/>
                <a:chOff x="912" y="2016"/>
                <a:chExt cx="95" cy="182"/>
              </a:xfrm>
            </p:grpSpPr>
            <p:sp>
              <p:nvSpPr>
                <p:cNvPr id="66" name="Freeform 45"/>
                <p:cNvSpPr>
                  <a:spLocks/>
                </p:cNvSpPr>
                <p:nvPr/>
              </p:nvSpPr>
              <p:spPr bwMode="auto">
                <a:xfrm>
                  <a:off x="960" y="2016"/>
                  <a:ext cx="49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Freeform 46"/>
                <p:cNvSpPr>
                  <a:spLocks/>
                </p:cNvSpPr>
                <p:nvPr/>
              </p:nvSpPr>
              <p:spPr bwMode="auto">
                <a:xfrm>
                  <a:off x="912" y="2016"/>
                  <a:ext cx="48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48" name="Group 47"/>
              <p:cNvGrpSpPr>
                <a:grpSpLocks/>
              </p:cNvGrpSpPr>
              <p:nvPr/>
            </p:nvGrpSpPr>
            <p:grpSpPr bwMode="auto">
              <a:xfrm>
                <a:off x="1488" y="2016"/>
                <a:ext cx="95" cy="182"/>
                <a:chOff x="912" y="2016"/>
                <a:chExt cx="95" cy="182"/>
              </a:xfrm>
            </p:grpSpPr>
            <p:sp>
              <p:nvSpPr>
                <p:cNvPr id="64" name="Freeform 48"/>
                <p:cNvSpPr>
                  <a:spLocks/>
                </p:cNvSpPr>
                <p:nvPr/>
              </p:nvSpPr>
              <p:spPr bwMode="auto">
                <a:xfrm>
                  <a:off x="959" y="2016"/>
                  <a:ext cx="48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Freeform 49"/>
                <p:cNvSpPr>
                  <a:spLocks/>
                </p:cNvSpPr>
                <p:nvPr/>
              </p:nvSpPr>
              <p:spPr bwMode="auto">
                <a:xfrm>
                  <a:off x="912" y="2016"/>
                  <a:ext cx="48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49" name="Group 50"/>
              <p:cNvGrpSpPr>
                <a:grpSpLocks/>
              </p:cNvGrpSpPr>
              <p:nvPr/>
            </p:nvGrpSpPr>
            <p:grpSpPr bwMode="auto">
              <a:xfrm>
                <a:off x="1681" y="2016"/>
                <a:ext cx="95" cy="182"/>
                <a:chOff x="912" y="2016"/>
                <a:chExt cx="95" cy="182"/>
              </a:xfrm>
            </p:grpSpPr>
            <p:sp>
              <p:nvSpPr>
                <p:cNvPr id="62" name="Freeform 51"/>
                <p:cNvSpPr>
                  <a:spLocks/>
                </p:cNvSpPr>
                <p:nvPr/>
              </p:nvSpPr>
              <p:spPr bwMode="auto">
                <a:xfrm>
                  <a:off x="960" y="2016"/>
                  <a:ext cx="49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Freeform 52"/>
                <p:cNvSpPr>
                  <a:spLocks/>
                </p:cNvSpPr>
                <p:nvPr/>
              </p:nvSpPr>
              <p:spPr bwMode="auto">
                <a:xfrm>
                  <a:off x="914" y="2016"/>
                  <a:ext cx="48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50" name="Group 53"/>
              <p:cNvGrpSpPr>
                <a:grpSpLocks/>
              </p:cNvGrpSpPr>
              <p:nvPr/>
            </p:nvGrpSpPr>
            <p:grpSpPr bwMode="auto">
              <a:xfrm>
                <a:off x="1873" y="2026"/>
                <a:ext cx="95" cy="182"/>
                <a:chOff x="912" y="2016"/>
                <a:chExt cx="95" cy="182"/>
              </a:xfrm>
            </p:grpSpPr>
            <p:sp>
              <p:nvSpPr>
                <p:cNvPr id="60" name="Freeform 54"/>
                <p:cNvSpPr>
                  <a:spLocks/>
                </p:cNvSpPr>
                <p:nvPr/>
              </p:nvSpPr>
              <p:spPr bwMode="auto">
                <a:xfrm>
                  <a:off x="960" y="2016"/>
                  <a:ext cx="49" cy="180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Freeform 55"/>
                <p:cNvSpPr>
                  <a:spLocks/>
                </p:cNvSpPr>
                <p:nvPr/>
              </p:nvSpPr>
              <p:spPr bwMode="auto">
                <a:xfrm>
                  <a:off x="914" y="2016"/>
                  <a:ext cx="48" cy="180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51" name="Group 56"/>
              <p:cNvGrpSpPr>
                <a:grpSpLocks/>
              </p:cNvGrpSpPr>
              <p:nvPr/>
            </p:nvGrpSpPr>
            <p:grpSpPr bwMode="auto">
              <a:xfrm>
                <a:off x="2064" y="2016"/>
                <a:ext cx="95" cy="182"/>
                <a:chOff x="912" y="2016"/>
                <a:chExt cx="95" cy="182"/>
              </a:xfrm>
            </p:grpSpPr>
            <p:sp>
              <p:nvSpPr>
                <p:cNvPr id="58" name="Freeform 57"/>
                <p:cNvSpPr>
                  <a:spLocks/>
                </p:cNvSpPr>
                <p:nvPr/>
              </p:nvSpPr>
              <p:spPr bwMode="auto">
                <a:xfrm>
                  <a:off x="959" y="2016"/>
                  <a:ext cx="48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Freeform 58"/>
                <p:cNvSpPr>
                  <a:spLocks/>
                </p:cNvSpPr>
                <p:nvPr/>
              </p:nvSpPr>
              <p:spPr bwMode="auto">
                <a:xfrm>
                  <a:off x="912" y="2016"/>
                  <a:ext cx="48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52" name="Group 59"/>
              <p:cNvGrpSpPr>
                <a:grpSpLocks/>
              </p:cNvGrpSpPr>
              <p:nvPr/>
            </p:nvGrpSpPr>
            <p:grpSpPr bwMode="auto">
              <a:xfrm>
                <a:off x="2256" y="2026"/>
                <a:ext cx="95" cy="182"/>
                <a:chOff x="912" y="2016"/>
                <a:chExt cx="95" cy="182"/>
              </a:xfrm>
            </p:grpSpPr>
            <p:sp>
              <p:nvSpPr>
                <p:cNvPr id="56" name="Freeform 60"/>
                <p:cNvSpPr>
                  <a:spLocks/>
                </p:cNvSpPr>
                <p:nvPr/>
              </p:nvSpPr>
              <p:spPr bwMode="auto">
                <a:xfrm>
                  <a:off x="959" y="2016"/>
                  <a:ext cx="48" cy="180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Freeform 61"/>
                <p:cNvSpPr>
                  <a:spLocks/>
                </p:cNvSpPr>
                <p:nvPr/>
              </p:nvSpPr>
              <p:spPr bwMode="auto">
                <a:xfrm>
                  <a:off x="912" y="2016"/>
                  <a:ext cx="48" cy="180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53" name="Group 62"/>
              <p:cNvGrpSpPr>
                <a:grpSpLocks/>
              </p:cNvGrpSpPr>
              <p:nvPr/>
            </p:nvGrpSpPr>
            <p:grpSpPr bwMode="auto">
              <a:xfrm>
                <a:off x="2449" y="2016"/>
                <a:ext cx="95" cy="182"/>
                <a:chOff x="912" y="2016"/>
                <a:chExt cx="95" cy="182"/>
              </a:xfrm>
            </p:grpSpPr>
            <p:sp>
              <p:nvSpPr>
                <p:cNvPr id="54" name="Freeform 63"/>
                <p:cNvSpPr>
                  <a:spLocks/>
                </p:cNvSpPr>
                <p:nvPr/>
              </p:nvSpPr>
              <p:spPr bwMode="auto">
                <a:xfrm>
                  <a:off x="960" y="2016"/>
                  <a:ext cx="49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Freeform 64"/>
                <p:cNvSpPr>
                  <a:spLocks/>
                </p:cNvSpPr>
                <p:nvPr/>
              </p:nvSpPr>
              <p:spPr bwMode="auto">
                <a:xfrm>
                  <a:off x="914" y="2016"/>
                  <a:ext cx="48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6" name="Group 65"/>
            <p:cNvGrpSpPr>
              <a:grpSpLocks/>
            </p:cNvGrpSpPr>
            <p:nvPr/>
          </p:nvGrpSpPr>
          <p:grpSpPr bwMode="auto">
            <a:xfrm rot="10800000">
              <a:off x="864" y="1584"/>
              <a:ext cx="1776" cy="374"/>
              <a:chOff x="864" y="2016"/>
              <a:chExt cx="1776" cy="374"/>
            </a:xfrm>
          </p:grpSpPr>
          <p:grpSp>
            <p:nvGrpSpPr>
              <p:cNvPr id="7" name="Group 66"/>
              <p:cNvGrpSpPr>
                <a:grpSpLocks/>
              </p:cNvGrpSpPr>
              <p:nvPr/>
            </p:nvGrpSpPr>
            <p:grpSpPr bwMode="auto">
              <a:xfrm>
                <a:off x="864" y="2198"/>
                <a:ext cx="1776" cy="192"/>
                <a:chOff x="816" y="2256"/>
                <a:chExt cx="1776" cy="192"/>
              </a:xfrm>
            </p:grpSpPr>
            <p:sp>
              <p:nvSpPr>
                <p:cNvPr id="35" name="AutoShape 67"/>
                <p:cNvSpPr>
                  <a:spLocks noChangeArrowheads="1"/>
                </p:cNvSpPr>
                <p:nvPr/>
              </p:nvSpPr>
              <p:spPr bwMode="auto">
                <a:xfrm>
                  <a:off x="816" y="2253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AutoShape 68"/>
                <p:cNvSpPr>
                  <a:spLocks noChangeArrowheads="1"/>
                </p:cNvSpPr>
                <p:nvPr/>
              </p:nvSpPr>
              <p:spPr bwMode="auto">
                <a:xfrm>
                  <a:off x="1008" y="2253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AutoShape 69"/>
                <p:cNvSpPr>
                  <a:spLocks noChangeArrowheads="1"/>
                </p:cNvSpPr>
                <p:nvPr/>
              </p:nvSpPr>
              <p:spPr bwMode="auto">
                <a:xfrm>
                  <a:off x="1200" y="2253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AutoShape 70"/>
                <p:cNvSpPr>
                  <a:spLocks noChangeArrowheads="1"/>
                </p:cNvSpPr>
                <p:nvPr/>
              </p:nvSpPr>
              <p:spPr bwMode="auto">
                <a:xfrm>
                  <a:off x="1392" y="2253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AutoShape 71"/>
                <p:cNvSpPr>
                  <a:spLocks noChangeArrowheads="1"/>
                </p:cNvSpPr>
                <p:nvPr/>
              </p:nvSpPr>
              <p:spPr bwMode="auto">
                <a:xfrm>
                  <a:off x="1584" y="2253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AutoShape 72"/>
                <p:cNvSpPr>
                  <a:spLocks noChangeArrowheads="1"/>
                </p:cNvSpPr>
                <p:nvPr/>
              </p:nvSpPr>
              <p:spPr bwMode="auto">
                <a:xfrm>
                  <a:off x="1776" y="2253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AutoShape 73"/>
                <p:cNvSpPr>
                  <a:spLocks noChangeArrowheads="1"/>
                </p:cNvSpPr>
                <p:nvPr/>
              </p:nvSpPr>
              <p:spPr bwMode="auto">
                <a:xfrm>
                  <a:off x="1968" y="2253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AutoShape 74"/>
                <p:cNvSpPr>
                  <a:spLocks noChangeArrowheads="1"/>
                </p:cNvSpPr>
                <p:nvPr/>
              </p:nvSpPr>
              <p:spPr bwMode="auto">
                <a:xfrm>
                  <a:off x="2160" y="2253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AutoShape 75"/>
                <p:cNvSpPr>
                  <a:spLocks noChangeArrowheads="1"/>
                </p:cNvSpPr>
                <p:nvPr/>
              </p:nvSpPr>
              <p:spPr bwMode="auto">
                <a:xfrm>
                  <a:off x="2352" y="2253"/>
                  <a:ext cx="240" cy="190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00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8" name="Group 76"/>
              <p:cNvGrpSpPr>
                <a:grpSpLocks/>
              </p:cNvGrpSpPr>
              <p:nvPr/>
            </p:nvGrpSpPr>
            <p:grpSpPr bwMode="auto">
              <a:xfrm>
                <a:off x="960" y="2016"/>
                <a:ext cx="95" cy="182"/>
                <a:chOff x="912" y="2016"/>
                <a:chExt cx="95" cy="182"/>
              </a:xfrm>
            </p:grpSpPr>
            <p:sp>
              <p:nvSpPr>
                <p:cNvPr id="33" name="Freeform 77"/>
                <p:cNvSpPr>
                  <a:spLocks/>
                </p:cNvSpPr>
                <p:nvPr/>
              </p:nvSpPr>
              <p:spPr bwMode="auto">
                <a:xfrm>
                  <a:off x="959" y="2014"/>
                  <a:ext cx="49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Freeform 78"/>
                <p:cNvSpPr>
                  <a:spLocks/>
                </p:cNvSpPr>
                <p:nvPr/>
              </p:nvSpPr>
              <p:spPr bwMode="auto">
                <a:xfrm>
                  <a:off x="915" y="2014"/>
                  <a:ext cx="49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Group 79"/>
              <p:cNvGrpSpPr>
                <a:grpSpLocks/>
              </p:cNvGrpSpPr>
              <p:nvPr/>
            </p:nvGrpSpPr>
            <p:grpSpPr bwMode="auto">
              <a:xfrm>
                <a:off x="1153" y="2016"/>
                <a:ext cx="95" cy="182"/>
                <a:chOff x="912" y="2016"/>
                <a:chExt cx="95" cy="182"/>
              </a:xfrm>
            </p:grpSpPr>
            <p:sp>
              <p:nvSpPr>
                <p:cNvPr id="31" name="Freeform 80"/>
                <p:cNvSpPr>
                  <a:spLocks/>
                </p:cNvSpPr>
                <p:nvPr/>
              </p:nvSpPr>
              <p:spPr bwMode="auto">
                <a:xfrm>
                  <a:off x="967" y="2014"/>
                  <a:ext cx="49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Freeform 81"/>
                <p:cNvSpPr>
                  <a:spLocks/>
                </p:cNvSpPr>
                <p:nvPr/>
              </p:nvSpPr>
              <p:spPr bwMode="auto">
                <a:xfrm>
                  <a:off x="923" y="2014"/>
                  <a:ext cx="49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0" name="Group 82"/>
              <p:cNvGrpSpPr>
                <a:grpSpLocks/>
              </p:cNvGrpSpPr>
              <p:nvPr/>
            </p:nvGrpSpPr>
            <p:grpSpPr bwMode="auto">
              <a:xfrm>
                <a:off x="1345" y="2016"/>
                <a:ext cx="95" cy="182"/>
                <a:chOff x="912" y="2016"/>
                <a:chExt cx="95" cy="182"/>
              </a:xfrm>
            </p:grpSpPr>
            <p:sp>
              <p:nvSpPr>
                <p:cNvPr id="29" name="Freeform 83"/>
                <p:cNvSpPr>
                  <a:spLocks/>
                </p:cNvSpPr>
                <p:nvPr/>
              </p:nvSpPr>
              <p:spPr bwMode="auto">
                <a:xfrm>
                  <a:off x="967" y="2014"/>
                  <a:ext cx="49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Freeform 84"/>
                <p:cNvSpPr>
                  <a:spLocks/>
                </p:cNvSpPr>
                <p:nvPr/>
              </p:nvSpPr>
              <p:spPr bwMode="auto">
                <a:xfrm>
                  <a:off x="916" y="2014"/>
                  <a:ext cx="49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1" name="Group 85"/>
              <p:cNvGrpSpPr>
                <a:grpSpLocks/>
              </p:cNvGrpSpPr>
              <p:nvPr/>
            </p:nvGrpSpPr>
            <p:grpSpPr bwMode="auto">
              <a:xfrm>
                <a:off x="1488" y="2016"/>
                <a:ext cx="95" cy="182"/>
                <a:chOff x="912" y="2016"/>
                <a:chExt cx="95" cy="182"/>
              </a:xfrm>
            </p:grpSpPr>
            <p:sp>
              <p:nvSpPr>
                <p:cNvPr id="27" name="Freeform 86"/>
                <p:cNvSpPr>
                  <a:spLocks/>
                </p:cNvSpPr>
                <p:nvPr/>
              </p:nvSpPr>
              <p:spPr bwMode="auto">
                <a:xfrm>
                  <a:off x="972" y="2014"/>
                  <a:ext cx="48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Freeform 87"/>
                <p:cNvSpPr>
                  <a:spLocks/>
                </p:cNvSpPr>
                <p:nvPr/>
              </p:nvSpPr>
              <p:spPr bwMode="auto">
                <a:xfrm>
                  <a:off x="924" y="2014"/>
                  <a:ext cx="48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2" name="Group 88"/>
              <p:cNvGrpSpPr>
                <a:grpSpLocks/>
              </p:cNvGrpSpPr>
              <p:nvPr/>
            </p:nvGrpSpPr>
            <p:grpSpPr bwMode="auto">
              <a:xfrm>
                <a:off x="1681" y="2016"/>
                <a:ext cx="95" cy="182"/>
                <a:chOff x="912" y="2016"/>
                <a:chExt cx="95" cy="182"/>
              </a:xfrm>
            </p:grpSpPr>
            <p:sp>
              <p:nvSpPr>
                <p:cNvPr id="25" name="Freeform 89"/>
                <p:cNvSpPr>
                  <a:spLocks/>
                </p:cNvSpPr>
                <p:nvPr/>
              </p:nvSpPr>
              <p:spPr bwMode="auto">
                <a:xfrm>
                  <a:off x="962" y="2014"/>
                  <a:ext cx="49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Freeform 90"/>
                <p:cNvSpPr>
                  <a:spLocks/>
                </p:cNvSpPr>
                <p:nvPr/>
              </p:nvSpPr>
              <p:spPr bwMode="auto">
                <a:xfrm>
                  <a:off x="916" y="2014"/>
                  <a:ext cx="49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3" name="Group 91"/>
              <p:cNvGrpSpPr>
                <a:grpSpLocks/>
              </p:cNvGrpSpPr>
              <p:nvPr/>
            </p:nvGrpSpPr>
            <p:grpSpPr bwMode="auto">
              <a:xfrm>
                <a:off x="1873" y="2026"/>
                <a:ext cx="95" cy="182"/>
                <a:chOff x="912" y="2016"/>
                <a:chExt cx="95" cy="182"/>
              </a:xfrm>
            </p:grpSpPr>
            <p:sp>
              <p:nvSpPr>
                <p:cNvPr id="23" name="Freeform 92"/>
                <p:cNvSpPr>
                  <a:spLocks/>
                </p:cNvSpPr>
                <p:nvPr/>
              </p:nvSpPr>
              <p:spPr bwMode="auto">
                <a:xfrm>
                  <a:off x="962" y="2014"/>
                  <a:ext cx="49" cy="180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Freeform 93"/>
                <p:cNvSpPr>
                  <a:spLocks/>
                </p:cNvSpPr>
                <p:nvPr/>
              </p:nvSpPr>
              <p:spPr bwMode="auto">
                <a:xfrm>
                  <a:off x="916" y="2014"/>
                  <a:ext cx="49" cy="180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" name="Group 94"/>
              <p:cNvGrpSpPr>
                <a:grpSpLocks/>
              </p:cNvGrpSpPr>
              <p:nvPr/>
            </p:nvGrpSpPr>
            <p:grpSpPr bwMode="auto">
              <a:xfrm>
                <a:off x="2064" y="2016"/>
                <a:ext cx="95" cy="182"/>
                <a:chOff x="912" y="2016"/>
                <a:chExt cx="95" cy="182"/>
              </a:xfrm>
            </p:grpSpPr>
            <p:sp>
              <p:nvSpPr>
                <p:cNvPr id="21" name="Freeform 95"/>
                <p:cNvSpPr>
                  <a:spLocks/>
                </p:cNvSpPr>
                <p:nvPr/>
              </p:nvSpPr>
              <p:spPr bwMode="auto">
                <a:xfrm>
                  <a:off x="972" y="2014"/>
                  <a:ext cx="48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Freeform 96"/>
                <p:cNvSpPr>
                  <a:spLocks/>
                </p:cNvSpPr>
                <p:nvPr/>
              </p:nvSpPr>
              <p:spPr bwMode="auto">
                <a:xfrm>
                  <a:off x="924" y="2014"/>
                  <a:ext cx="48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" name="Group 97"/>
              <p:cNvGrpSpPr>
                <a:grpSpLocks/>
              </p:cNvGrpSpPr>
              <p:nvPr/>
            </p:nvGrpSpPr>
            <p:grpSpPr bwMode="auto">
              <a:xfrm>
                <a:off x="2256" y="2026"/>
                <a:ext cx="95" cy="182"/>
                <a:chOff x="912" y="2016"/>
                <a:chExt cx="95" cy="182"/>
              </a:xfrm>
            </p:grpSpPr>
            <p:sp>
              <p:nvSpPr>
                <p:cNvPr id="19" name="Freeform 98"/>
                <p:cNvSpPr>
                  <a:spLocks/>
                </p:cNvSpPr>
                <p:nvPr/>
              </p:nvSpPr>
              <p:spPr bwMode="auto">
                <a:xfrm>
                  <a:off x="967" y="2014"/>
                  <a:ext cx="49" cy="180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Freeform 99"/>
                <p:cNvSpPr>
                  <a:spLocks/>
                </p:cNvSpPr>
                <p:nvPr/>
              </p:nvSpPr>
              <p:spPr bwMode="auto">
                <a:xfrm>
                  <a:off x="924" y="2014"/>
                  <a:ext cx="48" cy="180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6" name="Group 100"/>
              <p:cNvGrpSpPr>
                <a:grpSpLocks/>
              </p:cNvGrpSpPr>
              <p:nvPr/>
            </p:nvGrpSpPr>
            <p:grpSpPr bwMode="auto">
              <a:xfrm>
                <a:off x="2449" y="2016"/>
                <a:ext cx="95" cy="182"/>
                <a:chOff x="912" y="2016"/>
                <a:chExt cx="95" cy="182"/>
              </a:xfrm>
            </p:grpSpPr>
            <p:sp>
              <p:nvSpPr>
                <p:cNvPr id="17" name="Freeform 101"/>
                <p:cNvSpPr>
                  <a:spLocks/>
                </p:cNvSpPr>
                <p:nvPr/>
              </p:nvSpPr>
              <p:spPr bwMode="auto">
                <a:xfrm>
                  <a:off x="962" y="2014"/>
                  <a:ext cx="49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Freeform 102"/>
                <p:cNvSpPr>
                  <a:spLocks/>
                </p:cNvSpPr>
                <p:nvPr/>
              </p:nvSpPr>
              <p:spPr bwMode="auto">
                <a:xfrm>
                  <a:off x="916" y="2014"/>
                  <a:ext cx="49" cy="186"/>
                </a:xfrm>
                <a:custGeom>
                  <a:avLst/>
                  <a:gdLst>
                    <a:gd name="T0" fmla="*/ 43 w 90"/>
                    <a:gd name="T1" fmla="*/ 247 h 247"/>
                    <a:gd name="T2" fmla="*/ 67 w 90"/>
                    <a:gd name="T3" fmla="*/ 141 h 247"/>
                    <a:gd name="T4" fmla="*/ 67 w 90"/>
                    <a:gd name="T5" fmla="*/ 36 h 247"/>
                    <a:gd name="T6" fmla="*/ 32 w 90"/>
                    <a:gd name="T7" fmla="*/ 0 h 247"/>
                    <a:gd name="T8" fmla="*/ 64 w 90"/>
                    <a:gd name="T9" fmla="*/ 6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247"/>
                    <a:gd name="T17" fmla="*/ 90 w 90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247">
                      <a:moveTo>
                        <a:pt x="43" y="247"/>
                      </a:moveTo>
                      <a:cubicBezTo>
                        <a:pt x="9" y="195"/>
                        <a:pt x="0" y="164"/>
                        <a:pt x="67" y="141"/>
                      </a:cubicBezTo>
                      <a:cubicBezTo>
                        <a:pt x="74" y="101"/>
                        <a:pt x="90" y="71"/>
                        <a:pt x="67" y="36"/>
                      </a:cubicBezTo>
                      <a:cubicBezTo>
                        <a:pt x="58" y="22"/>
                        <a:pt x="32" y="0"/>
                        <a:pt x="32" y="0"/>
                      </a:cubicBezTo>
                      <a:lnTo>
                        <a:pt x="64" y="65"/>
                      </a:lnTo>
                    </a:path>
                  </a:pathLst>
                </a:custGeom>
                <a:noFill/>
                <a:ln w="9525">
                  <a:solidFill>
                    <a:srgbClr val="00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ar-EG" sz="1800" kern="0">
                    <a:solidFill>
                      <a:sysClr val="windowText" lastClr="000000"/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81" name="Rectangle 80"/>
          <p:cNvSpPr/>
          <p:nvPr/>
        </p:nvSpPr>
        <p:spPr>
          <a:xfrm>
            <a:off x="304800" y="381000"/>
            <a:ext cx="17190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Digitalis</a:t>
            </a:r>
            <a:endParaRPr lang="ar-EG" sz="1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2" name="Rectangle 2"/>
          <p:cNvSpPr/>
          <p:nvPr/>
        </p:nvSpPr>
        <p:spPr>
          <a:xfrm>
            <a:off x="2667000" y="304800"/>
            <a:ext cx="48006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tabLst>
                <a:tab pos="228600" algn="l"/>
              </a:tabLst>
              <a:defRPr/>
            </a:pPr>
            <a:r>
              <a:rPr lang="en-US" sz="36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Mechanism of the +</a:t>
            </a:r>
            <a:r>
              <a:rPr lang="en-US" sz="3600" b="1" i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ve</a:t>
            </a:r>
            <a:r>
              <a:rPr lang="en-US" sz="36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inotropic action: </a:t>
            </a:r>
            <a:endParaRPr lang="en-US" sz="36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3" name="Group 322"/>
          <p:cNvGrpSpPr>
            <a:grpSpLocks/>
          </p:cNvGrpSpPr>
          <p:nvPr/>
        </p:nvGrpSpPr>
        <p:grpSpPr bwMode="auto">
          <a:xfrm>
            <a:off x="381000" y="3200400"/>
            <a:ext cx="8763000" cy="3200400"/>
            <a:chOff x="2057400" y="3657600"/>
            <a:chExt cx="8382000" cy="3200400"/>
          </a:xfrm>
        </p:grpSpPr>
        <p:grpSp>
          <p:nvGrpSpPr>
            <p:cNvPr id="84" name="Group 265"/>
            <p:cNvGrpSpPr>
              <a:grpSpLocks/>
            </p:cNvGrpSpPr>
            <p:nvPr/>
          </p:nvGrpSpPr>
          <p:grpSpPr bwMode="auto">
            <a:xfrm>
              <a:off x="6477000" y="3657600"/>
              <a:ext cx="1981200" cy="762000"/>
              <a:chOff x="864" y="1584"/>
              <a:chExt cx="1776" cy="806"/>
            </a:xfrm>
          </p:grpSpPr>
          <p:grpSp>
            <p:nvGrpSpPr>
              <p:cNvPr id="240" name="Group 266"/>
              <p:cNvGrpSpPr>
                <a:grpSpLocks/>
              </p:cNvGrpSpPr>
              <p:nvPr/>
            </p:nvGrpSpPr>
            <p:grpSpPr bwMode="auto">
              <a:xfrm>
                <a:off x="864" y="2016"/>
                <a:ext cx="1776" cy="374"/>
                <a:chOff x="864" y="2016"/>
                <a:chExt cx="1776" cy="374"/>
              </a:xfrm>
            </p:grpSpPr>
            <p:grpSp>
              <p:nvGrpSpPr>
                <p:cNvPr id="279" name="Group 267"/>
                <p:cNvGrpSpPr>
                  <a:grpSpLocks/>
                </p:cNvGrpSpPr>
                <p:nvPr/>
              </p:nvGrpSpPr>
              <p:grpSpPr bwMode="auto">
                <a:xfrm>
                  <a:off x="864" y="2198"/>
                  <a:ext cx="1776" cy="192"/>
                  <a:chOff x="816" y="2256"/>
                  <a:chExt cx="1776" cy="192"/>
                </a:xfrm>
              </p:grpSpPr>
              <p:sp>
                <p:nvSpPr>
                  <p:cNvPr id="307" name="AutoShape 268"/>
                  <p:cNvSpPr>
                    <a:spLocks noChangeArrowheads="1"/>
                  </p:cNvSpPr>
                  <p:nvPr/>
                </p:nvSpPr>
                <p:spPr bwMode="auto">
                  <a:xfrm>
                    <a:off x="818" y="2258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308" name="AutoShape 269"/>
                  <p:cNvSpPr>
                    <a:spLocks noChangeArrowheads="1"/>
                  </p:cNvSpPr>
                  <p:nvPr/>
                </p:nvSpPr>
                <p:spPr bwMode="auto">
                  <a:xfrm>
                    <a:off x="1010" y="2258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309" name="AutoShape 270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258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310" name="AutoShape 271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2258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311" name="AutoShape 272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2258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312" name="AutoShape 273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2258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313" name="AutoShape 27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2258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314" name="AutoShape 275"/>
                  <p:cNvSpPr>
                    <a:spLocks noChangeArrowheads="1"/>
                  </p:cNvSpPr>
                  <p:nvPr/>
                </p:nvSpPr>
                <p:spPr bwMode="auto">
                  <a:xfrm>
                    <a:off x="2160" y="2258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315" name="AutoShape 276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2258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80" name="Group 277"/>
                <p:cNvGrpSpPr>
                  <a:grpSpLocks/>
                </p:cNvGrpSpPr>
                <p:nvPr/>
              </p:nvGrpSpPr>
              <p:grpSpPr bwMode="auto">
                <a:xfrm>
                  <a:off x="960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305" name="Freeform 278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306" name="Freeform 279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81" name="Group 280"/>
                <p:cNvGrpSpPr>
                  <a:grpSpLocks/>
                </p:cNvGrpSpPr>
                <p:nvPr/>
              </p:nvGrpSpPr>
              <p:grpSpPr bwMode="auto">
                <a:xfrm>
                  <a:off x="1153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303" name="Freeform 281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304" name="Freeform 282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82" name="Group 283"/>
                <p:cNvGrpSpPr>
                  <a:grpSpLocks/>
                </p:cNvGrpSpPr>
                <p:nvPr/>
              </p:nvGrpSpPr>
              <p:grpSpPr bwMode="auto">
                <a:xfrm>
                  <a:off x="1345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301" name="Freeform 284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302" name="Freeform 285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83" name="Group 286"/>
                <p:cNvGrpSpPr>
                  <a:grpSpLocks/>
                </p:cNvGrpSpPr>
                <p:nvPr/>
              </p:nvGrpSpPr>
              <p:grpSpPr bwMode="auto">
                <a:xfrm>
                  <a:off x="1488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99" name="Freeform 287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300" name="Freeform 288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84" name="Group 289"/>
                <p:cNvGrpSpPr>
                  <a:grpSpLocks/>
                </p:cNvGrpSpPr>
                <p:nvPr/>
              </p:nvGrpSpPr>
              <p:grpSpPr bwMode="auto">
                <a:xfrm>
                  <a:off x="1681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97" name="Freeform 290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98" name="Freeform 291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85" name="Group 292"/>
                <p:cNvGrpSpPr>
                  <a:grpSpLocks/>
                </p:cNvGrpSpPr>
                <p:nvPr/>
              </p:nvGrpSpPr>
              <p:grpSpPr bwMode="auto">
                <a:xfrm>
                  <a:off x="1873" y="2026"/>
                  <a:ext cx="95" cy="182"/>
                  <a:chOff x="912" y="2016"/>
                  <a:chExt cx="95" cy="182"/>
                </a:xfrm>
              </p:grpSpPr>
              <p:sp>
                <p:nvSpPr>
                  <p:cNvPr id="295" name="Freeform 293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49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96" name="Freeform 294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86" name="Group 295"/>
                <p:cNvGrpSpPr>
                  <a:grpSpLocks/>
                </p:cNvGrpSpPr>
                <p:nvPr/>
              </p:nvGrpSpPr>
              <p:grpSpPr bwMode="auto">
                <a:xfrm>
                  <a:off x="2064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93" name="Freeform 296"/>
                  <p:cNvSpPr>
                    <a:spLocks/>
                  </p:cNvSpPr>
                  <p:nvPr/>
                </p:nvSpPr>
                <p:spPr bwMode="auto">
                  <a:xfrm>
                    <a:off x="959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94" name="Freeform 297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87" name="Group 298"/>
                <p:cNvGrpSpPr>
                  <a:grpSpLocks/>
                </p:cNvGrpSpPr>
                <p:nvPr/>
              </p:nvGrpSpPr>
              <p:grpSpPr bwMode="auto">
                <a:xfrm>
                  <a:off x="2256" y="2026"/>
                  <a:ext cx="95" cy="182"/>
                  <a:chOff x="912" y="2016"/>
                  <a:chExt cx="95" cy="182"/>
                </a:xfrm>
              </p:grpSpPr>
              <p:sp>
                <p:nvSpPr>
                  <p:cNvPr id="291" name="Freeform 299"/>
                  <p:cNvSpPr>
                    <a:spLocks/>
                  </p:cNvSpPr>
                  <p:nvPr/>
                </p:nvSpPr>
                <p:spPr bwMode="auto">
                  <a:xfrm>
                    <a:off x="959" y="2016"/>
                    <a:ext cx="48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92" name="Freeform 300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88" name="Group 301"/>
                <p:cNvGrpSpPr>
                  <a:grpSpLocks/>
                </p:cNvGrpSpPr>
                <p:nvPr/>
              </p:nvGrpSpPr>
              <p:grpSpPr bwMode="auto">
                <a:xfrm>
                  <a:off x="2449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89" name="Freeform 302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90" name="Freeform 303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241" name="Group 304"/>
              <p:cNvGrpSpPr>
                <a:grpSpLocks/>
              </p:cNvGrpSpPr>
              <p:nvPr/>
            </p:nvGrpSpPr>
            <p:grpSpPr bwMode="auto">
              <a:xfrm rot="10800000">
                <a:off x="864" y="1584"/>
                <a:ext cx="1776" cy="374"/>
                <a:chOff x="864" y="2016"/>
                <a:chExt cx="1776" cy="374"/>
              </a:xfrm>
            </p:grpSpPr>
            <p:grpSp>
              <p:nvGrpSpPr>
                <p:cNvPr id="242" name="Group 305"/>
                <p:cNvGrpSpPr>
                  <a:grpSpLocks/>
                </p:cNvGrpSpPr>
                <p:nvPr/>
              </p:nvGrpSpPr>
              <p:grpSpPr bwMode="auto">
                <a:xfrm>
                  <a:off x="864" y="2198"/>
                  <a:ext cx="1776" cy="192"/>
                  <a:chOff x="816" y="2256"/>
                  <a:chExt cx="1776" cy="192"/>
                </a:xfrm>
              </p:grpSpPr>
              <p:sp>
                <p:nvSpPr>
                  <p:cNvPr id="270" name="AutoShape 306"/>
                  <p:cNvSpPr>
                    <a:spLocks noChangeArrowheads="1"/>
                  </p:cNvSpPr>
                  <p:nvPr/>
                </p:nvSpPr>
                <p:spPr bwMode="auto">
                  <a:xfrm>
                    <a:off x="833" y="2253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71" name="AutoShape 307"/>
                  <p:cNvSpPr>
                    <a:spLocks noChangeArrowheads="1"/>
                  </p:cNvSpPr>
                  <p:nvPr/>
                </p:nvSpPr>
                <p:spPr bwMode="auto">
                  <a:xfrm>
                    <a:off x="1025" y="2253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72" name="AutoShape 308"/>
                  <p:cNvSpPr>
                    <a:spLocks noChangeArrowheads="1"/>
                  </p:cNvSpPr>
                  <p:nvPr/>
                </p:nvSpPr>
                <p:spPr bwMode="auto">
                  <a:xfrm>
                    <a:off x="1226" y="2253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73" name="AutoShape 309"/>
                  <p:cNvSpPr>
                    <a:spLocks noChangeArrowheads="1"/>
                  </p:cNvSpPr>
                  <p:nvPr/>
                </p:nvSpPr>
                <p:spPr bwMode="auto">
                  <a:xfrm>
                    <a:off x="1418" y="2253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74" name="AutoShape 310"/>
                  <p:cNvSpPr>
                    <a:spLocks noChangeArrowheads="1"/>
                  </p:cNvSpPr>
                  <p:nvPr/>
                </p:nvSpPr>
                <p:spPr bwMode="auto">
                  <a:xfrm>
                    <a:off x="1602" y="2253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75" name="AutoShape 311"/>
                  <p:cNvSpPr>
                    <a:spLocks noChangeArrowheads="1"/>
                  </p:cNvSpPr>
                  <p:nvPr/>
                </p:nvSpPr>
                <p:spPr bwMode="auto">
                  <a:xfrm>
                    <a:off x="1795" y="2253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76" name="AutoShape 312"/>
                  <p:cNvSpPr>
                    <a:spLocks noChangeArrowheads="1"/>
                  </p:cNvSpPr>
                  <p:nvPr/>
                </p:nvSpPr>
                <p:spPr bwMode="auto">
                  <a:xfrm>
                    <a:off x="1987" y="2253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77" name="AutoShape 313"/>
                  <p:cNvSpPr>
                    <a:spLocks noChangeArrowheads="1"/>
                  </p:cNvSpPr>
                  <p:nvPr/>
                </p:nvSpPr>
                <p:spPr bwMode="auto">
                  <a:xfrm>
                    <a:off x="2183" y="2253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78" name="AutoShape 314"/>
                  <p:cNvSpPr>
                    <a:spLocks noChangeArrowheads="1"/>
                  </p:cNvSpPr>
                  <p:nvPr/>
                </p:nvSpPr>
                <p:spPr bwMode="auto">
                  <a:xfrm>
                    <a:off x="2374" y="2253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3" name="Group 315"/>
                <p:cNvGrpSpPr>
                  <a:grpSpLocks/>
                </p:cNvGrpSpPr>
                <p:nvPr/>
              </p:nvGrpSpPr>
              <p:grpSpPr bwMode="auto">
                <a:xfrm>
                  <a:off x="960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68" name="Freeform 316"/>
                  <p:cNvSpPr>
                    <a:spLocks/>
                  </p:cNvSpPr>
                  <p:nvPr/>
                </p:nvSpPr>
                <p:spPr bwMode="auto">
                  <a:xfrm>
                    <a:off x="969" y="2014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69" name="Freeform 317"/>
                  <p:cNvSpPr>
                    <a:spLocks/>
                  </p:cNvSpPr>
                  <p:nvPr/>
                </p:nvSpPr>
                <p:spPr bwMode="auto">
                  <a:xfrm>
                    <a:off x="913" y="2014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4" name="Group 318"/>
                <p:cNvGrpSpPr>
                  <a:grpSpLocks/>
                </p:cNvGrpSpPr>
                <p:nvPr/>
              </p:nvGrpSpPr>
              <p:grpSpPr bwMode="auto">
                <a:xfrm>
                  <a:off x="1153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66" name="Freeform 319"/>
                  <p:cNvSpPr>
                    <a:spLocks/>
                  </p:cNvSpPr>
                  <p:nvPr/>
                </p:nvSpPr>
                <p:spPr bwMode="auto">
                  <a:xfrm>
                    <a:off x="964" y="2014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67" name="Freeform 320"/>
                  <p:cNvSpPr>
                    <a:spLocks/>
                  </p:cNvSpPr>
                  <p:nvPr/>
                </p:nvSpPr>
                <p:spPr bwMode="auto">
                  <a:xfrm>
                    <a:off x="915" y="2014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5" name="Group 321"/>
                <p:cNvGrpSpPr>
                  <a:grpSpLocks/>
                </p:cNvGrpSpPr>
                <p:nvPr/>
              </p:nvGrpSpPr>
              <p:grpSpPr bwMode="auto">
                <a:xfrm>
                  <a:off x="1345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64" name="Freeform 322"/>
                  <p:cNvSpPr>
                    <a:spLocks/>
                  </p:cNvSpPr>
                  <p:nvPr/>
                </p:nvSpPr>
                <p:spPr bwMode="auto">
                  <a:xfrm>
                    <a:off x="980" y="2014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65" name="Freeform 323"/>
                  <p:cNvSpPr>
                    <a:spLocks/>
                  </p:cNvSpPr>
                  <p:nvPr/>
                </p:nvSpPr>
                <p:spPr bwMode="auto">
                  <a:xfrm>
                    <a:off x="940" y="2014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" name="Group 324"/>
                <p:cNvGrpSpPr>
                  <a:grpSpLocks/>
                </p:cNvGrpSpPr>
                <p:nvPr/>
              </p:nvGrpSpPr>
              <p:grpSpPr bwMode="auto">
                <a:xfrm>
                  <a:off x="1488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62" name="Freeform 325"/>
                  <p:cNvSpPr>
                    <a:spLocks/>
                  </p:cNvSpPr>
                  <p:nvPr/>
                </p:nvSpPr>
                <p:spPr bwMode="auto">
                  <a:xfrm>
                    <a:off x="980" y="2014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63" name="Freeform 326"/>
                  <p:cNvSpPr>
                    <a:spLocks/>
                  </p:cNvSpPr>
                  <p:nvPr/>
                </p:nvSpPr>
                <p:spPr bwMode="auto">
                  <a:xfrm>
                    <a:off x="940" y="2014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7" name="Group 327"/>
                <p:cNvGrpSpPr>
                  <a:grpSpLocks/>
                </p:cNvGrpSpPr>
                <p:nvPr/>
              </p:nvGrpSpPr>
              <p:grpSpPr bwMode="auto">
                <a:xfrm>
                  <a:off x="1681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60" name="Freeform 328"/>
                  <p:cNvSpPr>
                    <a:spLocks/>
                  </p:cNvSpPr>
                  <p:nvPr/>
                </p:nvSpPr>
                <p:spPr bwMode="auto">
                  <a:xfrm>
                    <a:off x="987" y="2014"/>
                    <a:ext cx="50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61" name="Freeform 329"/>
                  <p:cNvSpPr>
                    <a:spLocks/>
                  </p:cNvSpPr>
                  <p:nvPr/>
                </p:nvSpPr>
                <p:spPr bwMode="auto">
                  <a:xfrm>
                    <a:off x="937" y="2014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8" name="Group 330"/>
                <p:cNvGrpSpPr>
                  <a:grpSpLocks/>
                </p:cNvGrpSpPr>
                <p:nvPr/>
              </p:nvGrpSpPr>
              <p:grpSpPr bwMode="auto">
                <a:xfrm>
                  <a:off x="1873" y="2026"/>
                  <a:ext cx="95" cy="182"/>
                  <a:chOff x="912" y="2016"/>
                  <a:chExt cx="95" cy="182"/>
                </a:xfrm>
              </p:grpSpPr>
              <p:sp>
                <p:nvSpPr>
                  <p:cNvPr id="258" name="Freeform 331"/>
                  <p:cNvSpPr>
                    <a:spLocks/>
                  </p:cNvSpPr>
                  <p:nvPr/>
                </p:nvSpPr>
                <p:spPr bwMode="auto">
                  <a:xfrm>
                    <a:off x="983" y="2014"/>
                    <a:ext cx="50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59" name="Freeform 332"/>
                  <p:cNvSpPr>
                    <a:spLocks/>
                  </p:cNvSpPr>
                  <p:nvPr/>
                </p:nvSpPr>
                <p:spPr bwMode="auto">
                  <a:xfrm>
                    <a:off x="939" y="2014"/>
                    <a:ext cx="49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9" name="Group 333"/>
                <p:cNvGrpSpPr>
                  <a:grpSpLocks/>
                </p:cNvGrpSpPr>
                <p:nvPr/>
              </p:nvGrpSpPr>
              <p:grpSpPr bwMode="auto">
                <a:xfrm>
                  <a:off x="2064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56" name="Freeform 334"/>
                  <p:cNvSpPr>
                    <a:spLocks/>
                  </p:cNvSpPr>
                  <p:nvPr/>
                </p:nvSpPr>
                <p:spPr bwMode="auto">
                  <a:xfrm>
                    <a:off x="981" y="2014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57" name="Freeform 335"/>
                  <p:cNvSpPr>
                    <a:spLocks/>
                  </p:cNvSpPr>
                  <p:nvPr/>
                </p:nvSpPr>
                <p:spPr bwMode="auto">
                  <a:xfrm>
                    <a:off x="940" y="2014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50" name="Group 336"/>
                <p:cNvGrpSpPr>
                  <a:grpSpLocks/>
                </p:cNvGrpSpPr>
                <p:nvPr/>
              </p:nvGrpSpPr>
              <p:grpSpPr bwMode="auto">
                <a:xfrm>
                  <a:off x="2256" y="2026"/>
                  <a:ext cx="95" cy="182"/>
                  <a:chOff x="912" y="2016"/>
                  <a:chExt cx="95" cy="182"/>
                </a:xfrm>
              </p:grpSpPr>
              <p:sp>
                <p:nvSpPr>
                  <p:cNvPr id="254" name="Freeform 337"/>
                  <p:cNvSpPr>
                    <a:spLocks/>
                  </p:cNvSpPr>
                  <p:nvPr/>
                </p:nvSpPr>
                <p:spPr bwMode="auto">
                  <a:xfrm>
                    <a:off x="981" y="2014"/>
                    <a:ext cx="49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55" name="Freeform 338"/>
                  <p:cNvSpPr>
                    <a:spLocks/>
                  </p:cNvSpPr>
                  <p:nvPr/>
                </p:nvSpPr>
                <p:spPr bwMode="auto">
                  <a:xfrm>
                    <a:off x="940" y="2014"/>
                    <a:ext cx="48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51" name="Group 339"/>
                <p:cNvGrpSpPr>
                  <a:grpSpLocks/>
                </p:cNvGrpSpPr>
                <p:nvPr/>
              </p:nvGrpSpPr>
              <p:grpSpPr bwMode="auto">
                <a:xfrm>
                  <a:off x="2449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52" name="Freeform 340"/>
                  <p:cNvSpPr>
                    <a:spLocks/>
                  </p:cNvSpPr>
                  <p:nvPr/>
                </p:nvSpPr>
                <p:spPr bwMode="auto">
                  <a:xfrm>
                    <a:off x="980" y="2014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53" name="Freeform 341"/>
                  <p:cNvSpPr>
                    <a:spLocks/>
                  </p:cNvSpPr>
                  <p:nvPr/>
                </p:nvSpPr>
                <p:spPr bwMode="auto">
                  <a:xfrm>
                    <a:off x="940" y="2014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</p:grpSp>
        </p:grpSp>
        <p:sp>
          <p:nvSpPr>
            <p:cNvPr id="85" name="Rectangle 264"/>
            <p:cNvSpPr>
              <a:spLocks noChangeArrowheads="1"/>
            </p:cNvSpPr>
            <p:nvPr/>
          </p:nvSpPr>
          <p:spPr bwMode="auto">
            <a:xfrm>
              <a:off x="2057400" y="4419600"/>
              <a:ext cx="8382000" cy="2438400"/>
            </a:xfrm>
            <a:prstGeom prst="rect">
              <a:avLst/>
            </a:prstGeom>
            <a:solidFill>
              <a:srgbClr val="FFFFB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EG" sz="1800" kern="0" dirty="0">
                <a:solidFill>
                  <a:sysClr val="windowText" lastClr="000000"/>
                </a:solidFill>
                <a:latin typeface="+mn-lt"/>
                <a:cs typeface="+mn-cs"/>
              </a:endParaRPr>
            </a:p>
          </p:txBody>
        </p:sp>
        <p:grpSp>
          <p:nvGrpSpPr>
            <p:cNvPr id="86" name="Group 265"/>
            <p:cNvGrpSpPr>
              <a:grpSpLocks/>
            </p:cNvGrpSpPr>
            <p:nvPr/>
          </p:nvGrpSpPr>
          <p:grpSpPr bwMode="auto">
            <a:xfrm>
              <a:off x="2057400" y="3733800"/>
              <a:ext cx="1981200" cy="762000"/>
              <a:chOff x="864" y="1584"/>
              <a:chExt cx="1776" cy="806"/>
            </a:xfrm>
          </p:grpSpPr>
          <p:grpSp>
            <p:nvGrpSpPr>
              <p:cNvPr id="164" name="Group 266"/>
              <p:cNvGrpSpPr>
                <a:grpSpLocks/>
              </p:cNvGrpSpPr>
              <p:nvPr/>
            </p:nvGrpSpPr>
            <p:grpSpPr bwMode="auto">
              <a:xfrm>
                <a:off x="864" y="2016"/>
                <a:ext cx="1776" cy="374"/>
                <a:chOff x="864" y="2016"/>
                <a:chExt cx="1776" cy="374"/>
              </a:xfrm>
            </p:grpSpPr>
            <p:grpSp>
              <p:nvGrpSpPr>
                <p:cNvPr id="203" name="Group 267"/>
                <p:cNvGrpSpPr>
                  <a:grpSpLocks/>
                </p:cNvGrpSpPr>
                <p:nvPr/>
              </p:nvGrpSpPr>
              <p:grpSpPr bwMode="auto">
                <a:xfrm>
                  <a:off x="864" y="2198"/>
                  <a:ext cx="1776" cy="192"/>
                  <a:chOff x="816" y="2256"/>
                  <a:chExt cx="1776" cy="192"/>
                </a:xfrm>
              </p:grpSpPr>
              <p:sp>
                <p:nvSpPr>
                  <p:cNvPr id="231" name="AutoShape 26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2258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32" name="AutoShape 269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258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33" name="AutoShape 270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258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34" name="AutoShape 271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2258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35" name="AutoShape 272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2258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36" name="AutoShape 273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2258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37" name="AutoShape 27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2258"/>
                    <a:ext cx="242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38" name="AutoShape 275"/>
                  <p:cNvSpPr>
                    <a:spLocks noChangeArrowheads="1"/>
                  </p:cNvSpPr>
                  <p:nvPr/>
                </p:nvSpPr>
                <p:spPr bwMode="auto">
                  <a:xfrm>
                    <a:off x="2161" y="2258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39" name="AutoShape 276"/>
                  <p:cNvSpPr>
                    <a:spLocks noChangeArrowheads="1"/>
                  </p:cNvSpPr>
                  <p:nvPr/>
                </p:nvSpPr>
                <p:spPr bwMode="auto">
                  <a:xfrm>
                    <a:off x="2353" y="2258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04" name="Group 277"/>
                <p:cNvGrpSpPr>
                  <a:grpSpLocks/>
                </p:cNvGrpSpPr>
                <p:nvPr/>
              </p:nvGrpSpPr>
              <p:grpSpPr bwMode="auto">
                <a:xfrm>
                  <a:off x="960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29" name="Freeform 278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45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30" name="Freeform 279"/>
                  <p:cNvSpPr>
                    <a:spLocks/>
                  </p:cNvSpPr>
                  <p:nvPr/>
                </p:nvSpPr>
                <p:spPr bwMode="auto">
                  <a:xfrm>
                    <a:off x="914" y="2016"/>
                    <a:ext cx="45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05" name="Group 280"/>
                <p:cNvGrpSpPr>
                  <a:grpSpLocks/>
                </p:cNvGrpSpPr>
                <p:nvPr/>
              </p:nvGrpSpPr>
              <p:grpSpPr bwMode="auto">
                <a:xfrm>
                  <a:off x="1153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27" name="Freeform 281"/>
                  <p:cNvSpPr>
                    <a:spLocks/>
                  </p:cNvSpPr>
                  <p:nvPr/>
                </p:nvSpPr>
                <p:spPr bwMode="auto">
                  <a:xfrm>
                    <a:off x="959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28" name="Freeform 282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06" name="Group 283"/>
                <p:cNvGrpSpPr>
                  <a:grpSpLocks/>
                </p:cNvGrpSpPr>
                <p:nvPr/>
              </p:nvGrpSpPr>
              <p:grpSpPr bwMode="auto">
                <a:xfrm>
                  <a:off x="1345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25" name="Freeform 284"/>
                  <p:cNvSpPr>
                    <a:spLocks/>
                  </p:cNvSpPr>
                  <p:nvPr/>
                </p:nvSpPr>
                <p:spPr bwMode="auto">
                  <a:xfrm>
                    <a:off x="959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26" name="Freeform 285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07" name="Group 286"/>
                <p:cNvGrpSpPr>
                  <a:grpSpLocks/>
                </p:cNvGrpSpPr>
                <p:nvPr/>
              </p:nvGrpSpPr>
              <p:grpSpPr bwMode="auto">
                <a:xfrm>
                  <a:off x="1488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23" name="Freeform 287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45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24" name="Freeform 288"/>
                  <p:cNvSpPr>
                    <a:spLocks/>
                  </p:cNvSpPr>
                  <p:nvPr/>
                </p:nvSpPr>
                <p:spPr bwMode="auto">
                  <a:xfrm>
                    <a:off x="914" y="2016"/>
                    <a:ext cx="45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08" name="Group 289"/>
                <p:cNvGrpSpPr>
                  <a:grpSpLocks/>
                </p:cNvGrpSpPr>
                <p:nvPr/>
              </p:nvGrpSpPr>
              <p:grpSpPr bwMode="auto">
                <a:xfrm>
                  <a:off x="1681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21" name="Freeform 290"/>
                  <p:cNvSpPr>
                    <a:spLocks/>
                  </p:cNvSpPr>
                  <p:nvPr/>
                </p:nvSpPr>
                <p:spPr bwMode="auto">
                  <a:xfrm>
                    <a:off x="959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22" name="Freeform 291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09" name="Group 292"/>
                <p:cNvGrpSpPr>
                  <a:grpSpLocks/>
                </p:cNvGrpSpPr>
                <p:nvPr/>
              </p:nvGrpSpPr>
              <p:grpSpPr bwMode="auto">
                <a:xfrm>
                  <a:off x="1873" y="2026"/>
                  <a:ext cx="95" cy="182"/>
                  <a:chOff x="912" y="2016"/>
                  <a:chExt cx="95" cy="182"/>
                </a:xfrm>
              </p:grpSpPr>
              <p:sp>
                <p:nvSpPr>
                  <p:cNvPr id="219" name="Freeform 293"/>
                  <p:cNvSpPr>
                    <a:spLocks/>
                  </p:cNvSpPr>
                  <p:nvPr/>
                </p:nvSpPr>
                <p:spPr bwMode="auto">
                  <a:xfrm>
                    <a:off x="959" y="2016"/>
                    <a:ext cx="48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20" name="Freeform 294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10" name="Group 295"/>
                <p:cNvGrpSpPr>
                  <a:grpSpLocks/>
                </p:cNvGrpSpPr>
                <p:nvPr/>
              </p:nvGrpSpPr>
              <p:grpSpPr bwMode="auto">
                <a:xfrm>
                  <a:off x="2064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17" name="Freeform 296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18" name="Freeform 297"/>
                  <p:cNvSpPr>
                    <a:spLocks/>
                  </p:cNvSpPr>
                  <p:nvPr/>
                </p:nvSpPr>
                <p:spPr bwMode="auto">
                  <a:xfrm>
                    <a:off x="914" y="2016"/>
                    <a:ext cx="50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11" name="Group 298"/>
                <p:cNvGrpSpPr>
                  <a:grpSpLocks/>
                </p:cNvGrpSpPr>
                <p:nvPr/>
              </p:nvGrpSpPr>
              <p:grpSpPr bwMode="auto">
                <a:xfrm>
                  <a:off x="2256" y="2026"/>
                  <a:ext cx="95" cy="182"/>
                  <a:chOff x="912" y="2016"/>
                  <a:chExt cx="95" cy="182"/>
                </a:xfrm>
              </p:grpSpPr>
              <p:sp>
                <p:nvSpPr>
                  <p:cNvPr id="215" name="Freeform 299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49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16" name="Freeform 300"/>
                  <p:cNvSpPr>
                    <a:spLocks/>
                  </p:cNvSpPr>
                  <p:nvPr/>
                </p:nvSpPr>
                <p:spPr bwMode="auto">
                  <a:xfrm>
                    <a:off x="914" y="2016"/>
                    <a:ext cx="50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12" name="Group 301"/>
                <p:cNvGrpSpPr>
                  <a:grpSpLocks/>
                </p:cNvGrpSpPr>
                <p:nvPr/>
              </p:nvGrpSpPr>
              <p:grpSpPr bwMode="auto">
                <a:xfrm>
                  <a:off x="2449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213" name="Freeform 302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45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14" name="Freeform 303"/>
                  <p:cNvSpPr>
                    <a:spLocks/>
                  </p:cNvSpPr>
                  <p:nvPr/>
                </p:nvSpPr>
                <p:spPr bwMode="auto">
                  <a:xfrm>
                    <a:off x="914" y="2016"/>
                    <a:ext cx="45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65" name="Group 304"/>
              <p:cNvGrpSpPr>
                <a:grpSpLocks/>
              </p:cNvGrpSpPr>
              <p:nvPr/>
            </p:nvGrpSpPr>
            <p:grpSpPr bwMode="auto">
              <a:xfrm rot="10800000">
                <a:off x="864" y="1584"/>
                <a:ext cx="1776" cy="374"/>
                <a:chOff x="864" y="2016"/>
                <a:chExt cx="1776" cy="374"/>
              </a:xfrm>
            </p:grpSpPr>
            <p:grpSp>
              <p:nvGrpSpPr>
                <p:cNvPr id="166" name="Group 305"/>
                <p:cNvGrpSpPr>
                  <a:grpSpLocks/>
                </p:cNvGrpSpPr>
                <p:nvPr/>
              </p:nvGrpSpPr>
              <p:grpSpPr bwMode="auto">
                <a:xfrm>
                  <a:off x="864" y="2198"/>
                  <a:ext cx="1776" cy="192"/>
                  <a:chOff x="816" y="2256"/>
                  <a:chExt cx="1776" cy="192"/>
                </a:xfrm>
              </p:grpSpPr>
              <p:sp>
                <p:nvSpPr>
                  <p:cNvPr id="194" name="AutoShape 306"/>
                  <p:cNvSpPr>
                    <a:spLocks noChangeArrowheads="1"/>
                  </p:cNvSpPr>
                  <p:nvPr/>
                </p:nvSpPr>
                <p:spPr bwMode="auto">
                  <a:xfrm>
                    <a:off x="806" y="2253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95" name="AutoShape 307"/>
                  <p:cNvSpPr>
                    <a:spLocks noChangeArrowheads="1"/>
                  </p:cNvSpPr>
                  <p:nvPr/>
                </p:nvSpPr>
                <p:spPr bwMode="auto">
                  <a:xfrm>
                    <a:off x="1002" y="2253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96" name="AutoShape 308"/>
                  <p:cNvSpPr>
                    <a:spLocks noChangeArrowheads="1"/>
                  </p:cNvSpPr>
                  <p:nvPr/>
                </p:nvSpPr>
                <p:spPr bwMode="auto">
                  <a:xfrm>
                    <a:off x="1191" y="2253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97" name="AutoShape 309"/>
                  <p:cNvSpPr>
                    <a:spLocks noChangeArrowheads="1"/>
                  </p:cNvSpPr>
                  <p:nvPr/>
                </p:nvSpPr>
                <p:spPr bwMode="auto">
                  <a:xfrm>
                    <a:off x="1391" y="2253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98" name="AutoShape 310"/>
                  <p:cNvSpPr>
                    <a:spLocks noChangeArrowheads="1"/>
                  </p:cNvSpPr>
                  <p:nvPr/>
                </p:nvSpPr>
                <p:spPr bwMode="auto">
                  <a:xfrm>
                    <a:off x="1583" y="2253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99" name="AutoShape 311"/>
                  <p:cNvSpPr>
                    <a:spLocks noChangeArrowheads="1"/>
                  </p:cNvSpPr>
                  <p:nvPr/>
                </p:nvSpPr>
                <p:spPr bwMode="auto">
                  <a:xfrm>
                    <a:off x="1775" y="2253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00" name="AutoShape 312"/>
                  <p:cNvSpPr>
                    <a:spLocks noChangeArrowheads="1"/>
                  </p:cNvSpPr>
                  <p:nvPr/>
                </p:nvSpPr>
                <p:spPr bwMode="auto">
                  <a:xfrm>
                    <a:off x="1967" y="2253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01" name="AutoShape 313"/>
                  <p:cNvSpPr>
                    <a:spLocks noChangeArrowheads="1"/>
                  </p:cNvSpPr>
                  <p:nvPr/>
                </p:nvSpPr>
                <p:spPr bwMode="auto">
                  <a:xfrm>
                    <a:off x="2160" y="2253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02" name="AutoShape 314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2253"/>
                    <a:ext cx="240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67" name="Group 315"/>
                <p:cNvGrpSpPr>
                  <a:grpSpLocks/>
                </p:cNvGrpSpPr>
                <p:nvPr/>
              </p:nvGrpSpPr>
              <p:grpSpPr bwMode="auto">
                <a:xfrm>
                  <a:off x="960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92" name="Freeform 316"/>
                  <p:cNvSpPr>
                    <a:spLocks/>
                  </p:cNvSpPr>
                  <p:nvPr/>
                </p:nvSpPr>
                <p:spPr bwMode="auto">
                  <a:xfrm>
                    <a:off x="961" y="2014"/>
                    <a:ext cx="44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93" name="Freeform 317"/>
                  <p:cNvSpPr>
                    <a:spLocks/>
                  </p:cNvSpPr>
                  <p:nvPr/>
                </p:nvSpPr>
                <p:spPr bwMode="auto">
                  <a:xfrm>
                    <a:off x="920" y="2014"/>
                    <a:ext cx="45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68" name="Group 318"/>
                <p:cNvGrpSpPr>
                  <a:grpSpLocks/>
                </p:cNvGrpSpPr>
                <p:nvPr/>
              </p:nvGrpSpPr>
              <p:grpSpPr bwMode="auto">
                <a:xfrm>
                  <a:off x="1153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90" name="Freeform 319"/>
                  <p:cNvSpPr>
                    <a:spLocks/>
                  </p:cNvSpPr>
                  <p:nvPr/>
                </p:nvSpPr>
                <p:spPr bwMode="auto">
                  <a:xfrm>
                    <a:off x="959" y="2014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91" name="Freeform 320"/>
                  <p:cNvSpPr>
                    <a:spLocks/>
                  </p:cNvSpPr>
                  <p:nvPr/>
                </p:nvSpPr>
                <p:spPr bwMode="auto">
                  <a:xfrm>
                    <a:off x="913" y="2014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69" name="Group 321"/>
                <p:cNvGrpSpPr>
                  <a:grpSpLocks/>
                </p:cNvGrpSpPr>
                <p:nvPr/>
              </p:nvGrpSpPr>
              <p:grpSpPr bwMode="auto">
                <a:xfrm>
                  <a:off x="1345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88" name="Freeform 322"/>
                  <p:cNvSpPr>
                    <a:spLocks/>
                  </p:cNvSpPr>
                  <p:nvPr/>
                </p:nvSpPr>
                <p:spPr bwMode="auto">
                  <a:xfrm>
                    <a:off x="959" y="2014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89" name="Freeform 323"/>
                  <p:cNvSpPr>
                    <a:spLocks/>
                  </p:cNvSpPr>
                  <p:nvPr/>
                </p:nvSpPr>
                <p:spPr bwMode="auto">
                  <a:xfrm>
                    <a:off x="912" y="2014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70" name="Group 324"/>
                <p:cNvGrpSpPr>
                  <a:grpSpLocks/>
                </p:cNvGrpSpPr>
                <p:nvPr/>
              </p:nvGrpSpPr>
              <p:grpSpPr bwMode="auto">
                <a:xfrm>
                  <a:off x="1488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86" name="Freeform 325"/>
                  <p:cNvSpPr>
                    <a:spLocks/>
                  </p:cNvSpPr>
                  <p:nvPr/>
                </p:nvSpPr>
                <p:spPr bwMode="auto">
                  <a:xfrm>
                    <a:off x="961" y="2014"/>
                    <a:ext cx="44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87" name="Freeform 326"/>
                  <p:cNvSpPr>
                    <a:spLocks/>
                  </p:cNvSpPr>
                  <p:nvPr/>
                </p:nvSpPr>
                <p:spPr bwMode="auto">
                  <a:xfrm>
                    <a:off x="918" y="2014"/>
                    <a:ext cx="44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71" name="Group 327"/>
                <p:cNvGrpSpPr>
                  <a:grpSpLocks/>
                </p:cNvGrpSpPr>
                <p:nvPr/>
              </p:nvGrpSpPr>
              <p:grpSpPr bwMode="auto">
                <a:xfrm>
                  <a:off x="1681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84" name="Freeform 328"/>
                  <p:cNvSpPr>
                    <a:spLocks/>
                  </p:cNvSpPr>
                  <p:nvPr/>
                </p:nvSpPr>
                <p:spPr bwMode="auto">
                  <a:xfrm>
                    <a:off x="959" y="2014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85" name="Freeform 329"/>
                  <p:cNvSpPr>
                    <a:spLocks/>
                  </p:cNvSpPr>
                  <p:nvPr/>
                </p:nvSpPr>
                <p:spPr bwMode="auto">
                  <a:xfrm>
                    <a:off x="898" y="2014"/>
                    <a:ext cx="49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72" name="Group 330"/>
                <p:cNvGrpSpPr>
                  <a:grpSpLocks/>
                </p:cNvGrpSpPr>
                <p:nvPr/>
              </p:nvGrpSpPr>
              <p:grpSpPr bwMode="auto">
                <a:xfrm>
                  <a:off x="1873" y="2026"/>
                  <a:ext cx="95" cy="182"/>
                  <a:chOff x="912" y="2016"/>
                  <a:chExt cx="95" cy="182"/>
                </a:xfrm>
              </p:grpSpPr>
              <p:sp>
                <p:nvSpPr>
                  <p:cNvPr id="182" name="Freeform 331"/>
                  <p:cNvSpPr>
                    <a:spLocks/>
                  </p:cNvSpPr>
                  <p:nvPr/>
                </p:nvSpPr>
                <p:spPr bwMode="auto">
                  <a:xfrm>
                    <a:off x="959" y="2014"/>
                    <a:ext cx="48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83" name="Freeform 332"/>
                  <p:cNvSpPr>
                    <a:spLocks/>
                  </p:cNvSpPr>
                  <p:nvPr/>
                </p:nvSpPr>
                <p:spPr bwMode="auto">
                  <a:xfrm>
                    <a:off x="898" y="2014"/>
                    <a:ext cx="49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73" name="Group 333"/>
                <p:cNvGrpSpPr>
                  <a:grpSpLocks/>
                </p:cNvGrpSpPr>
                <p:nvPr/>
              </p:nvGrpSpPr>
              <p:grpSpPr bwMode="auto">
                <a:xfrm>
                  <a:off x="2064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80" name="Freeform 334"/>
                  <p:cNvSpPr>
                    <a:spLocks/>
                  </p:cNvSpPr>
                  <p:nvPr/>
                </p:nvSpPr>
                <p:spPr bwMode="auto">
                  <a:xfrm>
                    <a:off x="956" y="2014"/>
                    <a:ext cx="50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81" name="Freeform 335"/>
                  <p:cNvSpPr>
                    <a:spLocks/>
                  </p:cNvSpPr>
                  <p:nvPr/>
                </p:nvSpPr>
                <p:spPr bwMode="auto">
                  <a:xfrm>
                    <a:off x="912" y="2014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74" name="Group 336"/>
                <p:cNvGrpSpPr>
                  <a:grpSpLocks/>
                </p:cNvGrpSpPr>
                <p:nvPr/>
              </p:nvGrpSpPr>
              <p:grpSpPr bwMode="auto">
                <a:xfrm>
                  <a:off x="2256" y="2026"/>
                  <a:ext cx="95" cy="182"/>
                  <a:chOff x="912" y="2016"/>
                  <a:chExt cx="95" cy="182"/>
                </a:xfrm>
              </p:grpSpPr>
              <p:sp>
                <p:nvSpPr>
                  <p:cNvPr id="178" name="Freeform 337"/>
                  <p:cNvSpPr>
                    <a:spLocks/>
                  </p:cNvSpPr>
                  <p:nvPr/>
                </p:nvSpPr>
                <p:spPr bwMode="auto">
                  <a:xfrm>
                    <a:off x="977" y="2014"/>
                    <a:ext cx="50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79" name="Freeform 338"/>
                  <p:cNvSpPr>
                    <a:spLocks/>
                  </p:cNvSpPr>
                  <p:nvPr/>
                </p:nvSpPr>
                <p:spPr bwMode="auto">
                  <a:xfrm>
                    <a:off x="928" y="2014"/>
                    <a:ext cx="50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75" name="Group 339"/>
                <p:cNvGrpSpPr>
                  <a:grpSpLocks/>
                </p:cNvGrpSpPr>
                <p:nvPr/>
              </p:nvGrpSpPr>
              <p:grpSpPr bwMode="auto">
                <a:xfrm>
                  <a:off x="2449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76" name="Freeform 340"/>
                  <p:cNvSpPr>
                    <a:spLocks/>
                  </p:cNvSpPr>
                  <p:nvPr/>
                </p:nvSpPr>
                <p:spPr bwMode="auto">
                  <a:xfrm>
                    <a:off x="971" y="2014"/>
                    <a:ext cx="44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77" name="Freeform 341"/>
                  <p:cNvSpPr>
                    <a:spLocks/>
                  </p:cNvSpPr>
                  <p:nvPr/>
                </p:nvSpPr>
                <p:spPr bwMode="auto">
                  <a:xfrm>
                    <a:off x="926" y="2014"/>
                    <a:ext cx="44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87" name="Group 265"/>
            <p:cNvGrpSpPr>
              <a:grpSpLocks/>
            </p:cNvGrpSpPr>
            <p:nvPr/>
          </p:nvGrpSpPr>
          <p:grpSpPr bwMode="auto">
            <a:xfrm>
              <a:off x="4267200" y="3733800"/>
              <a:ext cx="1524000" cy="762000"/>
              <a:chOff x="864" y="1584"/>
              <a:chExt cx="1776" cy="806"/>
            </a:xfrm>
          </p:grpSpPr>
          <p:grpSp>
            <p:nvGrpSpPr>
              <p:cNvPr id="88" name="Group 266"/>
              <p:cNvGrpSpPr>
                <a:grpSpLocks/>
              </p:cNvGrpSpPr>
              <p:nvPr/>
            </p:nvGrpSpPr>
            <p:grpSpPr bwMode="auto">
              <a:xfrm>
                <a:off x="864" y="2016"/>
                <a:ext cx="1776" cy="374"/>
                <a:chOff x="864" y="2016"/>
                <a:chExt cx="1776" cy="374"/>
              </a:xfrm>
            </p:grpSpPr>
            <p:grpSp>
              <p:nvGrpSpPr>
                <p:cNvPr id="127" name="Group 267"/>
                <p:cNvGrpSpPr>
                  <a:grpSpLocks/>
                </p:cNvGrpSpPr>
                <p:nvPr/>
              </p:nvGrpSpPr>
              <p:grpSpPr bwMode="auto">
                <a:xfrm>
                  <a:off x="864" y="2198"/>
                  <a:ext cx="1776" cy="192"/>
                  <a:chOff x="816" y="2256"/>
                  <a:chExt cx="1776" cy="192"/>
                </a:xfrm>
              </p:grpSpPr>
              <p:sp>
                <p:nvSpPr>
                  <p:cNvPr id="155" name="AutoShape 26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2258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56" name="AutoShape 269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258"/>
                    <a:ext cx="239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57" name="AutoShape 270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258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58" name="AutoShape 271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2258"/>
                    <a:ext cx="239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59" name="AutoShape 272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2258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60" name="AutoShape 273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2258"/>
                    <a:ext cx="239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61" name="AutoShape 27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2258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62" name="AutoShape 275"/>
                  <p:cNvSpPr>
                    <a:spLocks noChangeArrowheads="1"/>
                  </p:cNvSpPr>
                  <p:nvPr/>
                </p:nvSpPr>
                <p:spPr bwMode="auto">
                  <a:xfrm>
                    <a:off x="2160" y="2258"/>
                    <a:ext cx="239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63" name="AutoShape 276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2258"/>
                    <a:ext cx="242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28" name="Group 277"/>
                <p:cNvGrpSpPr>
                  <a:grpSpLocks/>
                </p:cNvGrpSpPr>
                <p:nvPr/>
              </p:nvGrpSpPr>
              <p:grpSpPr bwMode="auto">
                <a:xfrm>
                  <a:off x="960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53" name="Freeform 278"/>
                  <p:cNvSpPr>
                    <a:spLocks/>
                  </p:cNvSpPr>
                  <p:nvPr/>
                </p:nvSpPr>
                <p:spPr bwMode="auto">
                  <a:xfrm>
                    <a:off x="959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54" name="Freeform 279"/>
                  <p:cNvSpPr>
                    <a:spLocks/>
                  </p:cNvSpPr>
                  <p:nvPr/>
                </p:nvSpPr>
                <p:spPr bwMode="auto">
                  <a:xfrm>
                    <a:off x="908" y="2016"/>
                    <a:ext cx="51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29" name="Group 280"/>
                <p:cNvGrpSpPr>
                  <a:grpSpLocks/>
                </p:cNvGrpSpPr>
                <p:nvPr/>
              </p:nvGrpSpPr>
              <p:grpSpPr bwMode="auto">
                <a:xfrm>
                  <a:off x="1153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51" name="Freeform 281"/>
                  <p:cNvSpPr>
                    <a:spLocks/>
                  </p:cNvSpPr>
                  <p:nvPr/>
                </p:nvSpPr>
                <p:spPr bwMode="auto">
                  <a:xfrm>
                    <a:off x="959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52" name="Freeform 282"/>
                  <p:cNvSpPr>
                    <a:spLocks/>
                  </p:cNvSpPr>
                  <p:nvPr/>
                </p:nvSpPr>
                <p:spPr bwMode="auto">
                  <a:xfrm>
                    <a:off x="906" y="2016"/>
                    <a:ext cx="51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30" name="Group 283"/>
                <p:cNvGrpSpPr>
                  <a:grpSpLocks/>
                </p:cNvGrpSpPr>
                <p:nvPr/>
              </p:nvGrpSpPr>
              <p:grpSpPr bwMode="auto">
                <a:xfrm>
                  <a:off x="1345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49" name="Freeform 284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51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50" name="Freeform 285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31" name="Group 286"/>
                <p:cNvGrpSpPr>
                  <a:grpSpLocks/>
                </p:cNvGrpSpPr>
                <p:nvPr/>
              </p:nvGrpSpPr>
              <p:grpSpPr bwMode="auto">
                <a:xfrm>
                  <a:off x="1488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47" name="Freeform 287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41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48" name="Freeform 288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6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32" name="Group 289"/>
                <p:cNvGrpSpPr>
                  <a:grpSpLocks/>
                </p:cNvGrpSpPr>
                <p:nvPr/>
              </p:nvGrpSpPr>
              <p:grpSpPr bwMode="auto">
                <a:xfrm>
                  <a:off x="1681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45" name="Freeform 290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51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46" name="Freeform 291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33" name="Group 292"/>
                <p:cNvGrpSpPr>
                  <a:grpSpLocks/>
                </p:cNvGrpSpPr>
                <p:nvPr/>
              </p:nvGrpSpPr>
              <p:grpSpPr bwMode="auto">
                <a:xfrm>
                  <a:off x="1873" y="2026"/>
                  <a:ext cx="95" cy="182"/>
                  <a:chOff x="912" y="2016"/>
                  <a:chExt cx="95" cy="182"/>
                </a:xfrm>
              </p:grpSpPr>
              <p:sp>
                <p:nvSpPr>
                  <p:cNvPr id="143" name="Freeform 293"/>
                  <p:cNvSpPr>
                    <a:spLocks/>
                  </p:cNvSpPr>
                  <p:nvPr/>
                </p:nvSpPr>
                <p:spPr bwMode="auto">
                  <a:xfrm>
                    <a:off x="959" y="2016"/>
                    <a:ext cx="48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44" name="Freeform 294"/>
                  <p:cNvSpPr>
                    <a:spLocks/>
                  </p:cNvSpPr>
                  <p:nvPr/>
                </p:nvSpPr>
                <p:spPr bwMode="auto">
                  <a:xfrm>
                    <a:off x="908" y="2016"/>
                    <a:ext cx="51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34" name="Group 295"/>
                <p:cNvGrpSpPr>
                  <a:grpSpLocks/>
                </p:cNvGrpSpPr>
                <p:nvPr/>
              </p:nvGrpSpPr>
              <p:grpSpPr bwMode="auto">
                <a:xfrm>
                  <a:off x="2064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41" name="Freeform 296"/>
                  <p:cNvSpPr>
                    <a:spLocks/>
                  </p:cNvSpPr>
                  <p:nvPr/>
                </p:nvSpPr>
                <p:spPr bwMode="auto">
                  <a:xfrm>
                    <a:off x="959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42" name="Freeform 297"/>
                  <p:cNvSpPr>
                    <a:spLocks/>
                  </p:cNvSpPr>
                  <p:nvPr/>
                </p:nvSpPr>
                <p:spPr bwMode="auto">
                  <a:xfrm>
                    <a:off x="910" y="2016"/>
                    <a:ext cx="50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35" name="Group 298"/>
                <p:cNvGrpSpPr>
                  <a:grpSpLocks/>
                </p:cNvGrpSpPr>
                <p:nvPr/>
              </p:nvGrpSpPr>
              <p:grpSpPr bwMode="auto">
                <a:xfrm>
                  <a:off x="2256" y="2026"/>
                  <a:ext cx="95" cy="182"/>
                  <a:chOff x="912" y="2016"/>
                  <a:chExt cx="95" cy="182"/>
                </a:xfrm>
              </p:grpSpPr>
              <p:sp>
                <p:nvSpPr>
                  <p:cNvPr id="139" name="Freeform 299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51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40" name="Freeform 300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36" name="Group 301"/>
                <p:cNvGrpSpPr>
                  <a:grpSpLocks/>
                </p:cNvGrpSpPr>
                <p:nvPr/>
              </p:nvGrpSpPr>
              <p:grpSpPr bwMode="auto">
                <a:xfrm>
                  <a:off x="2449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37" name="Freeform 302"/>
                  <p:cNvSpPr>
                    <a:spLocks/>
                  </p:cNvSpPr>
                  <p:nvPr/>
                </p:nvSpPr>
                <p:spPr bwMode="auto">
                  <a:xfrm>
                    <a:off x="960" y="2016"/>
                    <a:ext cx="51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38" name="Freeform 303"/>
                  <p:cNvSpPr>
                    <a:spLocks/>
                  </p:cNvSpPr>
                  <p:nvPr/>
                </p:nvSpPr>
                <p:spPr bwMode="auto">
                  <a:xfrm>
                    <a:off x="912" y="2016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89" name="Group 304"/>
              <p:cNvGrpSpPr>
                <a:grpSpLocks/>
              </p:cNvGrpSpPr>
              <p:nvPr/>
            </p:nvGrpSpPr>
            <p:grpSpPr bwMode="auto">
              <a:xfrm rot="10800000">
                <a:off x="864" y="1584"/>
                <a:ext cx="1776" cy="374"/>
                <a:chOff x="864" y="2016"/>
                <a:chExt cx="1776" cy="374"/>
              </a:xfrm>
            </p:grpSpPr>
            <p:grpSp>
              <p:nvGrpSpPr>
                <p:cNvPr id="90" name="Group 305"/>
                <p:cNvGrpSpPr>
                  <a:grpSpLocks/>
                </p:cNvGrpSpPr>
                <p:nvPr/>
              </p:nvGrpSpPr>
              <p:grpSpPr bwMode="auto">
                <a:xfrm>
                  <a:off x="864" y="2198"/>
                  <a:ext cx="1776" cy="192"/>
                  <a:chOff x="816" y="2256"/>
                  <a:chExt cx="1776" cy="192"/>
                </a:xfrm>
              </p:grpSpPr>
              <p:sp>
                <p:nvSpPr>
                  <p:cNvPr id="118" name="AutoShape 306"/>
                  <p:cNvSpPr>
                    <a:spLocks noChangeArrowheads="1"/>
                  </p:cNvSpPr>
                  <p:nvPr/>
                </p:nvSpPr>
                <p:spPr bwMode="auto">
                  <a:xfrm>
                    <a:off x="841" y="2253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19" name="AutoShape 307"/>
                  <p:cNvSpPr>
                    <a:spLocks noChangeArrowheads="1"/>
                  </p:cNvSpPr>
                  <p:nvPr/>
                </p:nvSpPr>
                <p:spPr bwMode="auto">
                  <a:xfrm>
                    <a:off x="1046" y="2253"/>
                    <a:ext cx="239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20" name="AutoShape 308"/>
                  <p:cNvSpPr>
                    <a:spLocks noChangeArrowheads="1"/>
                  </p:cNvSpPr>
                  <p:nvPr/>
                </p:nvSpPr>
                <p:spPr bwMode="auto">
                  <a:xfrm>
                    <a:off x="1225" y="2253"/>
                    <a:ext cx="241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21" name="AutoShape 309"/>
                  <p:cNvSpPr>
                    <a:spLocks noChangeArrowheads="1"/>
                  </p:cNvSpPr>
                  <p:nvPr/>
                </p:nvSpPr>
                <p:spPr bwMode="auto">
                  <a:xfrm>
                    <a:off x="1430" y="2253"/>
                    <a:ext cx="239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22" name="AutoShape 310"/>
                  <p:cNvSpPr>
                    <a:spLocks noChangeArrowheads="1"/>
                  </p:cNvSpPr>
                  <p:nvPr/>
                </p:nvSpPr>
                <p:spPr bwMode="auto">
                  <a:xfrm>
                    <a:off x="1617" y="2253"/>
                    <a:ext cx="242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23" name="AutoShape 311"/>
                  <p:cNvSpPr>
                    <a:spLocks noChangeArrowheads="1"/>
                  </p:cNvSpPr>
                  <p:nvPr/>
                </p:nvSpPr>
                <p:spPr bwMode="auto">
                  <a:xfrm>
                    <a:off x="1814" y="2253"/>
                    <a:ext cx="239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24" name="AutoShape 312"/>
                  <p:cNvSpPr>
                    <a:spLocks noChangeArrowheads="1"/>
                  </p:cNvSpPr>
                  <p:nvPr/>
                </p:nvSpPr>
                <p:spPr bwMode="auto">
                  <a:xfrm>
                    <a:off x="1996" y="2253"/>
                    <a:ext cx="242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25" name="AutoShape 313"/>
                  <p:cNvSpPr>
                    <a:spLocks noChangeArrowheads="1"/>
                  </p:cNvSpPr>
                  <p:nvPr/>
                </p:nvSpPr>
                <p:spPr bwMode="auto">
                  <a:xfrm>
                    <a:off x="2194" y="2253"/>
                    <a:ext cx="242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26" name="AutoShape 314"/>
                  <p:cNvSpPr>
                    <a:spLocks noChangeArrowheads="1"/>
                  </p:cNvSpPr>
                  <p:nvPr/>
                </p:nvSpPr>
                <p:spPr bwMode="auto">
                  <a:xfrm>
                    <a:off x="2385" y="2253"/>
                    <a:ext cx="242" cy="190"/>
                  </a:xfrm>
                  <a:prstGeom prst="flowChartConnector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FFCC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91" name="Group 315"/>
                <p:cNvGrpSpPr>
                  <a:grpSpLocks/>
                </p:cNvGrpSpPr>
                <p:nvPr/>
              </p:nvGrpSpPr>
              <p:grpSpPr bwMode="auto">
                <a:xfrm>
                  <a:off x="960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16" name="Freeform 316"/>
                  <p:cNvSpPr>
                    <a:spLocks/>
                  </p:cNvSpPr>
                  <p:nvPr/>
                </p:nvSpPr>
                <p:spPr bwMode="auto">
                  <a:xfrm>
                    <a:off x="996" y="2014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17" name="Freeform 317"/>
                  <p:cNvSpPr>
                    <a:spLocks/>
                  </p:cNvSpPr>
                  <p:nvPr/>
                </p:nvSpPr>
                <p:spPr bwMode="auto">
                  <a:xfrm>
                    <a:off x="949" y="2014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92" name="Group 318"/>
                <p:cNvGrpSpPr>
                  <a:grpSpLocks/>
                </p:cNvGrpSpPr>
                <p:nvPr/>
              </p:nvGrpSpPr>
              <p:grpSpPr bwMode="auto">
                <a:xfrm>
                  <a:off x="1153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14" name="Freeform 319"/>
                  <p:cNvSpPr>
                    <a:spLocks/>
                  </p:cNvSpPr>
                  <p:nvPr/>
                </p:nvSpPr>
                <p:spPr bwMode="auto">
                  <a:xfrm>
                    <a:off x="996" y="2014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15" name="Freeform 320"/>
                  <p:cNvSpPr>
                    <a:spLocks/>
                  </p:cNvSpPr>
                  <p:nvPr/>
                </p:nvSpPr>
                <p:spPr bwMode="auto">
                  <a:xfrm>
                    <a:off x="948" y="2014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93" name="Group 321"/>
                <p:cNvGrpSpPr>
                  <a:grpSpLocks/>
                </p:cNvGrpSpPr>
                <p:nvPr/>
              </p:nvGrpSpPr>
              <p:grpSpPr bwMode="auto">
                <a:xfrm>
                  <a:off x="1345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12" name="Freeform 322"/>
                  <p:cNvSpPr>
                    <a:spLocks/>
                  </p:cNvSpPr>
                  <p:nvPr/>
                </p:nvSpPr>
                <p:spPr bwMode="auto">
                  <a:xfrm>
                    <a:off x="1001" y="2014"/>
                    <a:ext cx="51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13" name="Freeform 323"/>
                  <p:cNvSpPr>
                    <a:spLocks/>
                  </p:cNvSpPr>
                  <p:nvPr/>
                </p:nvSpPr>
                <p:spPr bwMode="auto">
                  <a:xfrm>
                    <a:off x="946" y="2014"/>
                    <a:ext cx="51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94" name="Group 324"/>
                <p:cNvGrpSpPr>
                  <a:grpSpLocks/>
                </p:cNvGrpSpPr>
                <p:nvPr/>
              </p:nvGrpSpPr>
              <p:grpSpPr bwMode="auto">
                <a:xfrm>
                  <a:off x="1488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10" name="Freeform 325"/>
                  <p:cNvSpPr>
                    <a:spLocks/>
                  </p:cNvSpPr>
                  <p:nvPr/>
                </p:nvSpPr>
                <p:spPr bwMode="auto">
                  <a:xfrm>
                    <a:off x="992" y="2014"/>
                    <a:ext cx="41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11" name="Freeform 326"/>
                  <p:cNvSpPr>
                    <a:spLocks/>
                  </p:cNvSpPr>
                  <p:nvPr/>
                </p:nvSpPr>
                <p:spPr bwMode="auto">
                  <a:xfrm>
                    <a:off x="937" y="2014"/>
                    <a:ext cx="46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95" name="Group 327"/>
                <p:cNvGrpSpPr>
                  <a:grpSpLocks/>
                </p:cNvGrpSpPr>
                <p:nvPr/>
              </p:nvGrpSpPr>
              <p:grpSpPr bwMode="auto">
                <a:xfrm>
                  <a:off x="1681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08" name="Freeform 328"/>
                  <p:cNvSpPr>
                    <a:spLocks/>
                  </p:cNvSpPr>
                  <p:nvPr/>
                </p:nvSpPr>
                <p:spPr bwMode="auto">
                  <a:xfrm>
                    <a:off x="1001" y="2014"/>
                    <a:ext cx="51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09" name="Freeform 329"/>
                  <p:cNvSpPr>
                    <a:spLocks/>
                  </p:cNvSpPr>
                  <p:nvPr/>
                </p:nvSpPr>
                <p:spPr bwMode="auto">
                  <a:xfrm>
                    <a:off x="948" y="2014"/>
                    <a:ext cx="51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96" name="Group 330"/>
                <p:cNvGrpSpPr>
                  <a:grpSpLocks/>
                </p:cNvGrpSpPr>
                <p:nvPr/>
              </p:nvGrpSpPr>
              <p:grpSpPr bwMode="auto">
                <a:xfrm>
                  <a:off x="1873" y="2026"/>
                  <a:ext cx="95" cy="182"/>
                  <a:chOff x="912" y="2016"/>
                  <a:chExt cx="95" cy="182"/>
                </a:xfrm>
              </p:grpSpPr>
              <p:sp>
                <p:nvSpPr>
                  <p:cNvPr id="106" name="Freeform 331"/>
                  <p:cNvSpPr>
                    <a:spLocks/>
                  </p:cNvSpPr>
                  <p:nvPr/>
                </p:nvSpPr>
                <p:spPr bwMode="auto">
                  <a:xfrm>
                    <a:off x="993" y="2014"/>
                    <a:ext cx="51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07" name="Freeform 332"/>
                  <p:cNvSpPr>
                    <a:spLocks/>
                  </p:cNvSpPr>
                  <p:nvPr/>
                </p:nvSpPr>
                <p:spPr bwMode="auto">
                  <a:xfrm>
                    <a:off x="949" y="2014"/>
                    <a:ext cx="48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97" name="Group 333"/>
                <p:cNvGrpSpPr>
                  <a:grpSpLocks/>
                </p:cNvGrpSpPr>
                <p:nvPr/>
              </p:nvGrpSpPr>
              <p:grpSpPr bwMode="auto">
                <a:xfrm>
                  <a:off x="2064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04" name="Freeform 334"/>
                  <p:cNvSpPr>
                    <a:spLocks/>
                  </p:cNvSpPr>
                  <p:nvPr/>
                </p:nvSpPr>
                <p:spPr bwMode="auto">
                  <a:xfrm>
                    <a:off x="993" y="2014"/>
                    <a:ext cx="51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05" name="Freeform 335"/>
                  <p:cNvSpPr>
                    <a:spLocks/>
                  </p:cNvSpPr>
                  <p:nvPr/>
                </p:nvSpPr>
                <p:spPr bwMode="auto">
                  <a:xfrm>
                    <a:off x="949" y="2014"/>
                    <a:ext cx="48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98" name="Group 336"/>
                <p:cNvGrpSpPr>
                  <a:grpSpLocks/>
                </p:cNvGrpSpPr>
                <p:nvPr/>
              </p:nvGrpSpPr>
              <p:grpSpPr bwMode="auto">
                <a:xfrm>
                  <a:off x="2256" y="2026"/>
                  <a:ext cx="95" cy="182"/>
                  <a:chOff x="912" y="2016"/>
                  <a:chExt cx="95" cy="182"/>
                </a:xfrm>
              </p:grpSpPr>
              <p:sp>
                <p:nvSpPr>
                  <p:cNvPr id="102" name="Freeform 337"/>
                  <p:cNvSpPr>
                    <a:spLocks/>
                  </p:cNvSpPr>
                  <p:nvPr/>
                </p:nvSpPr>
                <p:spPr bwMode="auto">
                  <a:xfrm>
                    <a:off x="1008" y="2014"/>
                    <a:ext cx="48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03" name="Freeform 338"/>
                  <p:cNvSpPr>
                    <a:spLocks/>
                  </p:cNvSpPr>
                  <p:nvPr/>
                </p:nvSpPr>
                <p:spPr bwMode="auto">
                  <a:xfrm>
                    <a:off x="950" y="2014"/>
                    <a:ext cx="51" cy="180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99" name="Group 339"/>
                <p:cNvGrpSpPr>
                  <a:grpSpLocks/>
                </p:cNvGrpSpPr>
                <p:nvPr/>
              </p:nvGrpSpPr>
              <p:grpSpPr bwMode="auto">
                <a:xfrm>
                  <a:off x="2449" y="2016"/>
                  <a:ext cx="95" cy="182"/>
                  <a:chOff x="912" y="2016"/>
                  <a:chExt cx="95" cy="182"/>
                </a:xfrm>
              </p:grpSpPr>
              <p:sp>
                <p:nvSpPr>
                  <p:cNvPr id="100" name="Freeform 340"/>
                  <p:cNvSpPr>
                    <a:spLocks/>
                  </p:cNvSpPr>
                  <p:nvPr/>
                </p:nvSpPr>
                <p:spPr bwMode="auto">
                  <a:xfrm>
                    <a:off x="1001" y="2014"/>
                    <a:ext cx="51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01" name="Freeform 341"/>
                  <p:cNvSpPr>
                    <a:spLocks/>
                  </p:cNvSpPr>
                  <p:nvPr/>
                </p:nvSpPr>
                <p:spPr bwMode="auto">
                  <a:xfrm>
                    <a:off x="948" y="2014"/>
                    <a:ext cx="51" cy="186"/>
                  </a:xfrm>
                  <a:custGeom>
                    <a:avLst/>
                    <a:gdLst/>
                    <a:ahLst/>
                    <a:cxnLst>
                      <a:cxn ang="0">
                        <a:pos x="43" y="247"/>
                      </a:cxn>
                      <a:cxn ang="0">
                        <a:pos x="67" y="141"/>
                      </a:cxn>
                      <a:cxn ang="0">
                        <a:pos x="67" y="36"/>
                      </a:cxn>
                      <a:cxn ang="0">
                        <a:pos x="32" y="0"/>
                      </a:cxn>
                      <a:cxn ang="0">
                        <a:pos x="64" y="65"/>
                      </a:cxn>
                    </a:cxnLst>
                    <a:rect l="0" t="0" r="r" b="b"/>
                    <a:pathLst>
                      <a:path w="90" h="247">
                        <a:moveTo>
                          <a:pt x="43" y="247"/>
                        </a:moveTo>
                        <a:cubicBezTo>
                          <a:pt x="9" y="195"/>
                          <a:pt x="0" y="164"/>
                          <a:pt x="67" y="141"/>
                        </a:cubicBezTo>
                        <a:cubicBezTo>
                          <a:pt x="74" y="101"/>
                          <a:pt x="90" y="71"/>
                          <a:pt x="67" y="36"/>
                        </a:cubicBezTo>
                        <a:cubicBezTo>
                          <a:pt x="58" y="22"/>
                          <a:pt x="32" y="0"/>
                          <a:pt x="32" y="0"/>
                        </a:cubicBezTo>
                        <a:lnTo>
                          <a:pt x="64" y="65"/>
                        </a:lnTo>
                      </a:path>
                    </a:pathLst>
                  </a:custGeom>
                  <a:noFill/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ar-EG" sz="1800" kern="0">
                      <a:solidFill>
                        <a:sysClr val="windowText" lastClr="000000"/>
                      </a:solidFill>
                      <a:latin typeface="+mn-lt"/>
                      <a:cs typeface="+mn-cs"/>
                    </a:endParaRPr>
                  </a:p>
                </p:txBody>
              </p:sp>
            </p:grpSp>
          </p:grpSp>
        </p:grpSp>
      </p:grpSp>
      <p:sp>
        <p:nvSpPr>
          <p:cNvPr id="316" name="AutoShape 559"/>
          <p:cNvSpPr>
            <a:spLocks noChangeArrowheads="1"/>
          </p:cNvSpPr>
          <p:nvPr/>
        </p:nvSpPr>
        <p:spPr bwMode="auto">
          <a:xfrm>
            <a:off x="7278688" y="3048000"/>
            <a:ext cx="304800" cy="1066800"/>
          </a:xfrm>
          <a:prstGeom prst="flowChartTerminator">
            <a:avLst/>
          </a:prstGeom>
          <a:gradFill rotWithShape="1">
            <a:gsLst>
              <a:gs pos="0">
                <a:srgbClr val="0000FF"/>
              </a:gs>
              <a:gs pos="50000">
                <a:srgbClr val="66FFFF"/>
              </a:gs>
              <a:gs pos="100000">
                <a:srgbClr val="0000F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EG" sz="1800">
              <a:latin typeface="Arial" charset="0"/>
              <a:cs typeface="Arial" charset="0"/>
            </a:endParaRPr>
          </a:p>
        </p:txBody>
      </p:sp>
      <p:sp>
        <p:nvSpPr>
          <p:cNvPr id="317" name="AutoShape 560"/>
          <p:cNvSpPr>
            <a:spLocks noChangeArrowheads="1"/>
          </p:cNvSpPr>
          <p:nvPr/>
        </p:nvSpPr>
        <p:spPr bwMode="auto">
          <a:xfrm>
            <a:off x="7013575" y="3048000"/>
            <a:ext cx="304800" cy="1066800"/>
          </a:xfrm>
          <a:prstGeom prst="flowChartTerminator">
            <a:avLst/>
          </a:prstGeom>
          <a:gradFill rotWithShape="1">
            <a:gsLst>
              <a:gs pos="0">
                <a:srgbClr val="0000FF"/>
              </a:gs>
              <a:gs pos="50000">
                <a:srgbClr val="66FFFF"/>
              </a:gs>
              <a:gs pos="100000">
                <a:srgbClr val="0000F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solidFill>
                  <a:srgbClr val="002060"/>
                </a:solidFill>
                <a:latin typeface="Arial" charset="0"/>
              </a:rPr>
              <a:t>    </a:t>
            </a:r>
            <a:r>
              <a:rPr lang="en-US" sz="1600" b="1">
                <a:solidFill>
                  <a:srgbClr val="002060"/>
                </a:solidFill>
                <a:latin typeface="Arial" charset="0"/>
              </a:rPr>
              <a:t>ca</a:t>
            </a:r>
            <a:r>
              <a:rPr lang="en-US" sz="1800" b="1" baseline="30000">
                <a:solidFill>
                  <a:srgbClr val="FFFF00"/>
                </a:solidFill>
                <a:latin typeface="Arial" charset="0"/>
              </a:rPr>
              <a:t>+</a:t>
            </a:r>
            <a:r>
              <a:rPr lang="en-US" sz="1800" b="1" baseline="30000">
                <a:solidFill>
                  <a:schemeClr val="bg1"/>
                </a:solidFill>
                <a:latin typeface="Arial" charset="0"/>
              </a:rPr>
              <a:t>+</a:t>
            </a:r>
          </a:p>
        </p:txBody>
      </p:sp>
      <p:sp>
        <p:nvSpPr>
          <p:cNvPr id="318" name="AutoShape 561"/>
          <p:cNvSpPr>
            <a:spLocks noChangeArrowheads="1"/>
          </p:cNvSpPr>
          <p:nvPr/>
        </p:nvSpPr>
        <p:spPr bwMode="auto">
          <a:xfrm>
            <a:off x="7542213" y="3027363"/>
            <a:ext cx="246062" cy="1066800"/>
          </a:xfrm>
          <a:prstGeom prst="flowChartTerminator">
            <a:avLst/>
          </a:prstGeom>
          <a:gradFill rotWithShape="1">
            <a:gsLst>
              <a:gs pos="0">
                <a:srgbClr val="0000FF"/>
              </a:gs>
              <a:gs pos="50000">
                <a:srgbClr val="66FFFF"/>
              </a:gs>
              <a:gs pos="100000">
                <a:srgbClr val="0000F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1">
              <a:solidFill>
                <a:srgbClr val="FF00FF"/>
              </a:solidFill>
              <a:latin typeface="Arial" charset="0"/>
            </a:endParaRPr>
          </a:p>
          <a:p>
            <a:pPr algn="ctr"/>
            <a:endParaRPr lang="en-US" sz="1800">
              <a:solidFill>
                <a:srgbClr val="FF00FF"/>
              </a:solidFill>
              <a:latin typeface="Arial" charset="0"/>
            </a:endParaRPr>
          </a:p>
        </p:txBody>
      </p:sp>
      <p:sp>
        <p:nvSpPr>
          <p:cNvPr id="319" name="Line 448"/>
          <p:cNvSpPr>
            <a:spLocks noChangeShapeType="1"/>
          </p:cNvSpPr>
          <p:nvPr/>
        </p:nvSpPr>
        <p:spPr bwMode="auto">
          <a:xfrm flipV="1">
            <a:off x="2133600" y="2895600"/>
            <a:ext cx="0" cy="7620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0" name="Oval 447"/>
          <p:cNvSpPr>
            <a:spLocks noChangeArrowheads="1"/>
          </p:cNvSpPr>
          <p:nvPr/>
        </p:nvSpPr>
        <p:spPr bwMode="auto">
          <a:xfrm>
            <a:off x="2133600" y="3124200"/>
            <a:ext cx="838200" cy="990600"/>
          </a:xfrm>
          <a:prstGeom prst="ellipse">
            <a:avLst/>
          </a:prstGeom>
          <a:gradFill rotWithShape="1">
            <a:gsLst>
              <a:gs pos="0">
                <a:srgbClr val="00CC66"/>
              </a:gs>
              <a:gs pos="100000">
                <a:srgbClr val="006600"/>
              </a:gs>
            </a:gsLst>
            <a:path path="rect">
              <a:fillToRect r="100000" b="100000"/>
            </a:path>
          </a:gradFill>
          <a:ln w="571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60000"/>
              </a:lnSpc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ATPase</a:t>
            </a:r>
            <a:r>
              <a:rPr lang="en-US" sz="1600" b="1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sp>
        <p:nvSpPr>
          <p:cNvPr id="321" name="AutoShape 566"/>
          <p:cNvSpPr>
            <a:spLocks noChangeArrowheads="1"/>
          </p:cNvSpPr>
          <p:nvPr/>
        </p:nvSpPr>
        <p:spPr bwMode="auto">
          <a:xfrm>
            <a:off x="7239000" y="2438400"/>
            <a:ext cx="457200" cy="457200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66"/>
                </a:solidFill>
              </a:rPr>
              <a:t>ca</a:t>
            </a:r>
            <a:r>
              <a:rPr lang="en-US" sz="2000" b="1" baseline="30000" dirty="0">
                <a:solidFill>
                  <a:srgbClr val="FFFF66"/>
                </a:solidFill>
              </a:rPr>
              <a:t>++</a:t>
            </a:r>
          </a:p>
        </p:txBody>
      </p:sp>
      <p:sp>
        <p:nvSpPr>
          <p:cNvPr id="322" name="Oval 571"/>
          <p:cNvSpPr>
            <a:spLocks noChangeArrowheads="1"/>
          </p:cNvSpPr>
          <p:nvPr/>
        </p:nvSpPr>
        <p:spPr bwMode="auto">
          <a:xfrm>
            <a:off x="1828800" y="4114800"/>
            <a:ext cx="457200" cy="381000"/>
          </a:xfrm>
          <a:prstGeom prst="ellipse">
            <a:avLst/>
          </a:prstGeom>
          <a:solidFill>
            <a:srgbClr val="4D7228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Arial" pitchFamily="34" charset="0"/>
              </a:rPr>
              <a:t>Na</a:t>
            </a:r>
            <a:r>
              <a:rPr lang="en-US" sz="2000" b="1" baseline="30000" dirty="0">
                <a:solidFill>
                  <a:schemeClr val="bg1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323" name="Rectangle 322"/>
          <p:cNvSpPr/>
          <p:nvPr/>
        </p:nvSpPr>
        <p:spPr>
          <a:xfrm>
            <a:off x="533400" y="2057400"/>
            <a:ext cx="2111475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Normally </a:t>
            </a:r>
            <a:endParaRPr lang="ar-EG" sz="1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24" name="Rectangle 323"/>
          <p:cNvSpPr/>
          <p:nvPr/>
        </p:nvSpPr>
        <p:spPr>
          <a:xfrm>
            <a:off x="153571" y="1752600"/>
            <a:ext cx="15447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Digitalis</a:t>
            </a:r>
            <a:endParaRPr lang="ar-EG" sz="11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25" name="Rectangle 324"/>
          <p:cNvSpPr>
            <a:spLocks noChangeArrowheads="1"/>
          </p:cNvSpPr>
          <p:nvPr/>
        </p:nvSpPr>
        <p:spPr bwMode="auto">
          <a:xfrm>
            <a:off x="1981200" y="1836738"/>
            <a:ext cx="68580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Low" eaLnBrk="0" hangingPunct="0">
              <a:tabLst>
                <a:tab pos="228600" algn="l"/>
              </a:tabLst>
            </a:pPr>
            <a:r>
              <a:rPr lang="en-US" sz="2000" dirty="0">
                <a:latin typeface="Arial" charset="0"/>
                <a:ea typeface="Times New Roman" pitchFamily="18" charset="0"/>
                <a:cs typeface="Arial" charset="0"/>
              </a:rPr>
              <a:t>In therapeutic dose leads to partial inhibition of Na</a:t>
            </a:r>
            <a:r>
              <a:rPr lang="en-US" sz="2000" baseline="30000" dirty="0">
                <a:latin typeface="Arial" charset="0"/>
                <a:ea typeface="Times New Roman" pitchFamily="18" charset="0"/>
                <a:cs typeface="Arial" charset="0"/>
              </a:rPr>
              <a:t>+</a:t>
            </a:r>
            <a:r>
              <a:rPr lang="en-US" sz="2000" dirty="0">
                <a:latin typeface="Arial" charset="0"/>
                <a:ea typeface="Times New Roman" pitchFamily="18" charset="0"/>
                <a:cs typeface="Arial" charset="0"/>
              </a:rPr>
              <a:t>/K</a:t>
            </a:r>
            <a:r>
              <a:rPr lang="en-US" sz="2000" baseline="30000" dirty="0">
                <a:latin typeface="Arial" charset="0"/>
                <a:ea typeface="Times New Roman" pitchFamily="18" charset="0"/>
                <a:cs typeface="Arial" charset="0"/>
              </a:rPr>
              <a:t>+</a:t>
            </a:r>
            <a:r>
              <a:rPr lang="en-US" sz="2000" dirty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latin typeface="Arial" charset="0"/>
                <a:ea typeface="Times New Roman" pitchFamily="18" charset="0"/>
                <a:cs typeface="Arial" charset="0"/>
              </a:rPr>
              <a:t>ATPase</a:t>
            </a:r>
            <a:r>
              <a:rPr lang="en-US" sz="2000" dirty="0">
                <a:latin typeface="Arial" charset="0"/>
                <a:ea typeface="Times New Roman" pitchFamily="18" charset="0"/>
                <a:cs typeface="Arial" charset="0"/>
              </a:rPr>
              <a:t> enzyme </a:t>
            </a:r>
          </a:p>
        </p:txBody>
      </p:sp>
      <p:grpSp>
        <p:nvGrpSpPr>
          <p:cNvPr id="326" name="Group 330"/>
          <p:cNvGrpSpPr>
            <a:grpSpLocks/>
          </p:cNvGrpSpPr>
          <p:nvPr/>
        </p:nvGrpSpPr>
        <p:grpSpPr bwMode="auto">
          <a:xfrm>
            <a:off x="2057400" y="2895600"/>
            <a:ext cx="914400" cy="838200"/>
            <a:chOff x="2968488" y="5234610"/>
            <a:chExt cx="609600" cy="685800"/>
          </a:xfrm>
        </p:grpSpPr>
        <p:sp>
          <p:nvSpPr>
            <p:cNvPr id="327" name="Line 472"/>
            <p:cNvSpPr>
              <a:spLocks noChangeShapeType="1"/>
            </p:cNvSpPr>
            <p:nvPr/>
          </p:nvSpPr>
          <p:spPr bwMode="auto">
            <a:xfrm>
              <a:off x="3048000" y="5334000"/>
              <a:ext cx="457200" cy="4572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>
              <a:off x="2968488" y="5234610"/>
              <a:ext cx="609600" cy="68580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EG" sz="1800"/>
            </a:p>
          </p:txBody>
        </p:sp>
      </p:grpSp>
      <p:sp>
        <p:nvSpPr>
          <p:cNvPr id="329" name="Oval 571"/>
          <p:cNvSpPr>
            <a:spLocks noChangeArrowheads="1"/>
          </p:cNvSpPr>
          <p:nvPr/>
        </p:nvSpPr>
        <p:spPr bwMode="auto">
          <a:xfrm>
            <a:off x="1981200" y="4419600"/>
            <a:ext cx="457200" cy="381000"/>
          </a:xfrm>
          <a:prstGeom prst="ellipse">
            <a:avLst/>
          </a:prstGeom>
          <a:solidFill>
            <a:srgbClr val="4D7228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Arial" pitchFamily="34" charset="0"/>
              </a:rPr>
              <a:t>Na</a:t>
            </a:r>
            <a:r>
              <a:rPr lang="en-US" sz="2000" b="1" baseline="30000" dirty="0">
                <a:solidFill>
                  <a:schemeClr val="bg1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330" name="Oval 571"/>
          <p:cNvSpPr>
            <a:spLocks noChangeArrowheads="1"/>
          </p:cNvSpPr>
          <p:nvPr/>
        </p:nvSpPr>
        <p:spPr bwMode="auto">
          <a:xfrm>
            <a:off x="2362200" y="4267200"/>
            <a:ext cx="457200" cy="381000"/>
          </a:xfrm>
          <a:prstGeom prst="ellipse">
            <a:avLst/>
          </a:prstGeom>
          <a:solidFill>
            <a:srgbClr val="4D7228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Arial" pitchFamily="34" charset="0"/>
              </a:rPr>
              <a:t>Na</a:t>
            </a:r>
            <a:r>
              <a:rPr lang="en-US" sz="2000" b="1" baseline="30000" dirty="0">
                <a:solidFill>
                  <a:schemeClr val="bg1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331" name="Oval 571"/>
          <p:cNvSpPr>
            <a:spLocks noChangeArrowheads="1"/>
          </p:cNvSpPr>
          <p:nvPr/>
        </p:nvSpPr>
        <p:spPr bwMode="auto">
          <a:xfrm>
            <a:off x="2514600" y="4724400"/>
            <a:ext cx="457200" cy="381000"/>
          </a:xfrm>
          <a:prstGeom prst="ellipse">
            <a:avLst/>
          </a:prstGeom>
          <a:solidFill>
            <a:srgbClr val="4D7228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Arial" pitchFamily="34" charset="0"/>
              </a:rPr>
              <a:t>Na</a:t>
            </a:r>
            <a:r>
              <a:rPr lang="en-US" sz="2000" b="1" baseline="30000" dirty="0">
                <a:solidFill>
                  <a:schemeClr val="bg1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332" name="Oval 571"/>
          <p:cNvSpPr>
            <a:spLocks noChangeArrowheads="1"/>
          </p:cNvSpPr>
          <p:nvPr/>
        </p:nvSpPr>
        <p:spPr bwMode="auto">
          <a:xfrm>
            <a:off x="2057400" y="4876800"/>
            <a:ext cx="457200" cy="381000"/>
          </a:xfrm>
          <a:prstGeom prst="ellipse">
            <a:avLst/>
          </a:prstGeom>
          <a:solidFill>
            <a:srgbClr val="4D7228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Arial" pitchFamily="34" charset="0"/>
              </a:rPr>
              <a:t>Na</a:t>
            </a:r>
            <a:r>
              <a:rPr lang="en-US" sz="2000" b="1" baseline="30000" dirty="0">
                <a:solidFill>
                  <a:schemeClr val="bg1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333" name="Oval 571"/>
          <p:cNvSpPr>
            <a:spLocks noChangeArrowheads="1"/>
          </p:cNvSpPr>
          <p:nvPr/>
        </p:nvSpPr>
        <p:spPr bwMode="auto">
          <a:xfrm>
            <a:off x="3048000" y="4800600"/>
            <a:ext cx="457200" cy="381000"/>
          </a:xfrm>
          <a:prstGeom prst="ellipse">
            <a:avLst/>
          </a:prstGeom>
          <a:solidFill>
            <a:srgbClr val="4D7228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Arial" pitchFamily="34" charset="0"/>
              </a:rPr>
              <a:t>Na</a:t>
            </a:r>
            <a:r>
              <a:rPr lang="en-US" sz="2000" b="1" baseline="30000" dirty="0">
                <a:solidFill>
                  <a:schemeClr val="bg1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334" name="Oval 571"/>
          <p:cNvSpPr>
            <a:spLocks noChangeArrowheads="1"/>
          </p:cNvSpPr>
          <p:nvPr/>
        </p:nvSpPr>
        <p:spPr bwMode="auto">
          <a:xfrm>
            <a:off x="2895600" y="4343400"/>
            <a:ext cx="457200" cy="381000"/>
          </a:xfrm>
          <a:prstGeom prst="ellipse">
            <a:avLst/>
          </a:prstGeom>
          <a:solidFill>
            <a:srgbClr val="4D7228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Arial" pitchFamily="34" charset="0"/>
              </a:rPr>
              <a:t>Na</a:t>
            </a:r>
            <a:r>
              <a:rPr lang="en-US" sz="2000" b="1" baseline="30000" dirty="0">
                <a:solidFill>
                  <a:schemeClr val="bg1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335" name="Rectangle 334"/>
          <p:cNvSpPr>
            <a:spLocks noChangeArrowheads="1"/>
          </p:cNvSpPr>
          <p:nvPr/>
        </p:nvSpPr>
        <p:spPr bwMode="auto">
          <a:xfrm>
            <a:off x="609600" y="5105400"/>
            <a:ext cx="6400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7F6600"/>
                </a:solidFill>
                <a:latin typeface="Arial" charset="0"/>
                <a:ea typeface="Times New Roman" pitchFamily="18" charset="0"/>
                <a:cs typeface="Arial" charset="0"/>
                <a:sym typeface="Wingdings" pitchFamily="2" charset="2"/>
              </a:rPr>
              <a:t></a:t>
            </a:r>
            <a:r>
              <a:rPr lang="en-US" sz="1800" b="1">
                <a:solidFill>
                  <a:srgbClr val="7F6600"/>
                </a:solidFill>
                <a:latin typeface="Arial" charset="0"/>
                <a:ea typeface="Times New Roman" pitchFamily="18" charset="0"/>
                <a:cs typeface="Arial" charset="0"/>
              </a:rPr>
              <a:t> intracellular Na</a:t>
            </a:r>
            <a:r>
              <a:rPr lang="en-US" sz="1800" b="1" baseline="30000">
                <a:solidFill>
                  <a:srgbClr val="7F6600"/>
                </a:solidFill>
                <a:latin typeface="Arial" charset="0"/>
                <a:ea typeface="Times New Roman" pitchFamily="18" charset="0"/>
                <a:cs typeface="Arial" charset="0"/>
              </a:rPr>
              <a:t>+</a:t>
            </a:r>
            <a:r>
              <a:rPr lang="en-US" sz="1800" b="1">
                <a:solidFill>
                  <a:srgbClr val="7F6600"/>
                </a:solidFill>
                <a:latin typeface="Arial" charset="0"/>
                <a:ea typeface="Times New Roman" pitchFamily="18" charset="0"/>
                <a:cs typeface="Arial" charset="0"/>
              </a:rPr>
              <a:t> resulting in:</a:t>
            </a:r>
            <a:endParaRPr lang="ar-EG" sz="1800" b="1">
              <a:solidFill>
                <a:srgbClr val="7F66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336" name="Line 449"/>
          <p:cNvSpPr>
            <a:spLocks noChangeShapeType="1"/>
          </p:cNvSpPr>
          <p:nvPr/>
        </p:nvSpPr>
        <p:spPr bwMode="auto">
          <a:xfrm>
            <a:off x="4191000" y="2819400"/>
            <a:ext cx="46038" cy="1219200"/>
          </a:xfrm>
          <a:prstGeom prst="line">
            <a:avLst/>
          </a:prstGeom>
          <a:ln>
            <a:headEnd type="stealth"/>
            <a:tailEnd type="non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r-EG" sz="1800"/>
          </a:p>
        </p:txBody>
      </p:sp>
      <p:sp>
        <p:nvSpPr>
          <p:cNvPr id="337" name="Line 449"/>
          <p:cNvSpPr>
            <a:spLocks noChangeShapeType="1"/>
          </p:cNvSpPr>
          <p:nvPr/>
        </p:nvSpPr>
        <p:spPr bwMode="auto">
          <a:xfrm flipH="1" flipV="1">
            <a:off x="5135563" y="3276600"/>
            <a:ext cx="46037" cy="1295400"/>
          </a:xfrm>
          <a:prstGeom prst="line">
            <a:avLst/>
          </a:prstGeom>
          <a:ln>
            <a:headEnd type="stealth"/>
            <a:tailEnd type="non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r-EG" sz="1800"/>
          </a:p>
        </p:txBody>
      </p:sp>
      <p:sp>
        <p:nvSpPr>
          <p:cNvPr id="338" name="Line 449"/>
          <p:cNvSpPr>
            <a:spLocks noChangeShapeType="1"/>
          </p:cNvSpPr>
          <p:nvPr/>
        </p:nvSpPr>
        <p:spPr bwMode="auto">
          <a:xfrm flipV="1">
            <a:off x="2971800" y="3505200"/>
            <a:ext cx="0" cy="7620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9" name="Oval 447"/>
          <p:cNvSpPr>
            <a:spLocks noChangeArrowheads="1"/>
          </p:cNvSpPr>
          <p:nvPr/>
        </p:nvSpPr>
        <p:spPr bwMode="auto">
          <a:xfrm>
            <a:off x="4191000" y="3124200"/>
            <a:ext cx="990600" cy="9906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Na</a:t>
            </a:r>
            <a:r>
              <a:rPr lang="en-US" sz="1600" b="1" baseline="30000" dirty="0">
                <a:solidFill>
                  <a:schemeClr val="bg1"/>
                </a:solidFill>
                <a:latin typeface="Arial" pitchFamily="34" charset="0"/>
              </a:rPr>
              <a:t> +</a:t>
            </a:r>
            <a:r>
              <a:rPr lang="en-US" sz="1600" b="1" dirty="0">
                <a:solidFill>
                  <a:schemeClr val="bg1"/>
                </a:solidFill>
              </a:rPr>
              <a:t> /ca</a:t>
            </a:r>
            <a:r>
              <a:rPr lang="en-US" sz="1600" b="1" baseline="30000" dirty="0">
                <a:solidFill>
                  <a:schemeClr val="bg1"/>
                </a:solidFill>
                <a:latin typeface="Arial" pitchFamily="34" charset="0"/>
              </a:rPr>
              <a:t> + +</a:t>
            </a:r>
            <a:endParaRPr lang="en-US" sz="1600" b="1" dirty="0">
              <a:solidFill>
                <a:schemeClr val="bg1"/>
              </a:solidFill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exchange</a:t>
            </a:r>
          </a:p>
        </p:txBody>
      </p:sp>
      <p:sp>
        <p:nvSpPr>
          <p:cNvPr id="340" name="AutoShape 566"/>
          <p:cNvSpPr>
            <a:spLocks noChangeArrowheads="1"/>
          </p:cNvSpPr>
          <p:nvPr/>
        </p:nvSpPr>
        <p:spPr bwMode="auto">
          <a:xfrm>
            <a:off x="4114800" y="4191000"/>
            <a:ext cx="457200" cy="457200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66"/>
                </a:solidFill>
              </a:rPr>
              <a:t>ca</a:t>
            </a:r>
            <a:r>
              <a:rPr lang="en-US" sz="2000" b="1" baseline="30000" dirty="0">
                <a:solidFill>
                  <a:srgbClr val="FFFF66"/>
                </a:solidFill>
              </a:rPr>
              <a:t>++</a:t>
            </a:r>
          </a:p>
        </p:txBody>
      </p:sp>
      <p:sp>
        <p:nvSpPr>
          <p:cNvPr id="341" name="Oval 571"/>
          <p:cNvSpPr>
            <a:spLocks noChangeArrowheads="1"/>
          </p:cNvSpPr>
          <p:nvPr/>
        </p:nvSpPr>
        <p:spPr bwMode="auto">
          <a:xfrm>
            <a:off x="4876800" y="2667000"/>
            <a:ext cx="457200" cy="381000"/>
          </a:xfrm>
          <a:prstGeom prst="ellipse">
            <a:avLst/>
          </a:prstGeom>
          <a:solidFill>
            <a:srgbClr val="4D7228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Arial" pitchFamily="34" charset="0"/>
              </a:rPr>
              <a:t>Na</a:t>
            </a:r>
            <a:r>
              <a:rPr lang="en-US" sz="2000" b="1" baseline="30000" dirty="0">
                <a:solidFill>
                  <a:schemeClr val="bg1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342" name="AutoShape 572"/>
          <p:cNvSpPr>
            <a:spLocks noChangeArrowheads="1"/>
          </p:cNvSpPr>
          <p:nvPr/>
        </p:nvSpPr>
        <p:spPr bwMode="auto">
          <a:xfrm>
            <a:off x="2819400" y="2743200"/>
            <a:ext cx="381000" cy="381000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K</a:t>
            </a:r>
            <a:r>
              <a:rPr lang="en-US" sz="2000" b="1" baseline="30000" dirty="0">
                <a:solidFill>
                  <a:schemeClr val="bg1"/>
                </a:solidFill>
              </a:rPr>
              <a:t>+</a:t>
            </a:r>
          </a:p>
        </p:txBody>
      </p:sp>
      <p:grpSp>
        <p:nvGrpSpPr>
          <p:cNvPr id="343" name="Group 344"/>
          <p:cNvGrpSpPr>
            <a:grpSpLocks/>
          </p:cNvGrpSpPr>
          <p:nvPr/>
        </p:nvGrpSpPr>
        <p:grpSpPr bwMode="auto">
          <a:xfrm>
            <a:off x="4191000" y="2743200"/>
            <a:ext cx="914400" cy="838200"/>
            <a:chOff x="2968488" y="5234610"/>
            <a:chExt cx="609600" cy="685800"/>
          </a:xfrm>
        </p:grpSpPr>
        <p:grpSp>
          <p:nvGrpSpPr>
            <p:cNvPr id="344" name="Group 471"/>
            <p:cNvGrpSpPr>
              <a:grpSpLocks/>
            </p:cNvGrpSpPr>
            <p:nvPr/>
          </p:nvGrpSpPr>
          <p:grpSpPr bwMode="auto">
            <a:xfrm>
              <a:off x="3048000" y="5334000"/>
              <a:ext cx="457200" cy="457200"/>
              <a:chOff x="1104" y="3888"/>
              <a:chExt cx="432" cy="432"/>
            </a:xfrm>
          </p:grpSpPr>
          <p:sp>
            <p:nvSpPr>
              <p:cNvPr id="346" name="Line 472"/>
              <p:cNvSpPr>
                <a:spLocks noChangeShapeType="1"/>
              </p:cNvSpPr>
              <p:nvPr/>
            </p:nvSpPr>
            <p:spPr bwMode="auto">
              <a:xfrm>
                <a:off x="1104" y="3888"/>
                <a:ext cx="432" cy="432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" name="Line 473"/>
              <p:cNvSpPr>
                <a:spLocks noChangeShapeType="1"/>
              </p:cNvSpPr>
              <p:nvPr/>
            </p:nvSpPr>
            <p:spPr bwMode="auto">
              <a:xfrm flipH="1">
                <a:off x="1104" y="3888"/>
                <a:ext cx="432" cy="432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5" name="Oval 344"/>
            <p:cNvSpPr/>
            <p:nvPr/>
          </p:nvSpPr>
          <p:spPr>
            <a:xfrm>
              <a:off x="2968488" y="5234610"/>
              <a:ext cx="609600" cy="68580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EG" sz="1800"/>
            </a:p>
          </p:txBody>
        </p:sp>
      </p:grpSp>
      <p:sp>
        <p:nvSpPr>
          <p:cNvPr id="348" name="AutoShape 566"/>
          <p:cNvSpPr>
            <a:spLocks noChangeArrowheads="1"/>
          </p:cNvSpPr>
          <p:nvPr/>
        </p:nvSpPr>
        <p:spPr bwMode="auto">
          <a:xfrm>
            <a:off x="4267200" y="4343400"/>
            <a:ext cx="457200" cy="457200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66"/>
                </a:solidFill>
              </a:rPr>
              <a:t>ca</a:t>
            </a:r>
            <a:r>
              <a:rPr lang="en-US" sz="2000" b="1" baseline="30000" dirty="0">
                <a:solidFill>
                  <a:srgbClr val="FFFF66"/>
                </a:solidFill>
              </a:rPr>
              <a:t>++</a:t>
            </a:r>
          </a:p>
        </p:txBody>
      </p:sp>
      <p:sp>
        <p:nvSpPr>
          <p:cNvPr id="349" name="AutoShape 566"/>
          <p:cNvSpPr>
            <a:spLocks noChangeArrowheads="1"/>
          </p:cNvSpPr>
          <p:nvPr/>
        </p:nvSpPr>
        <p:spPr bwMode="auto">
          <a:xfrm>
            <a:off x="4572000" y="4114800"/>
            <a:ext cx="457200" cy="457200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66"/>
                </a:solidFill>
              </a:rPr>
              <a:t>ca</a:t>
            </a:r>
            <a:r>
              <a:rPr lang="en-US" sz="2000" b="1" baseline="30000" dirty="0">
                <a:solidFill>
                  <a:srgbClr val="FFFF66"/>
                </a:solidFill>
              </a:rPr>
              <a:t>++</a:t>
            </a:r>
          </a:p>
        </p:txBody>
      </p:sp>
      <p:sp>
        <p:nvSpPr>
          <p:cNvPr id="350" name="AutoShape 566"/>
          <p:cNvSpPr>
            <a:spLocks noChangeArrowheads="1"/>
          </p:cNvSpPr>
          <p:nvPr/>
        </p:nvSpPr>
        <p:spPr bwMode="auto">
          <a:xfrm>
            <a:off x="5029200" y="4343400"/>
            <a:ext cx="457200" cy="457200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66"/>
                </a:solidFill>
              </a:rPr>
              <a:t>ca</a:t>
            </a:r>
            <a:r>
              <a:rPr lang="en-US" sz="2000" b="1" baseline="30000" dirty="0">
                <a:solidFill>
                  <a:srgbClr val="FFFF66"/>
                </a:solidFill>
              </a:rPr>
              <a:t>++</a:t>
            </a:r>
          </a:p>
        </p:txBody>
      </p:sp>
      <p:sp>
        <p:nvSpPr>
          <p:cNvPr id="351" name="Rounded Rectangle 350"/>
          <p:cNvSpPr/>
          <p:nvPr/>
        </p:nvSpPr>
        <p:spPr>
          <a:xfrm>
            <a:off x="5181600" y="5029200"/>
            <a:ext cx="2438400" cy="609600"/>
          </a:xfrm>
          <a:prstGeom prst="roundRect">
            <a:avLst>
              <a:gd name="adj" fmla="val 50000"/>
            </a:avLst>
          </a:prstGeom>
          <a:ln w="28575">
            <a:solidFill>
              <a:schemeClr val="accent1">
                <a:lumMod val="50000"/>
              </a:schemeClr>
            </a:solidFill>
            <a:prstDash val="dash"/>
            <a:beve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400">
              <a:solidFill>
                <a:srgbClr val="7F66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>
              <a:defRPr/>
            </a:pPr>
            <a:endParaRPr lang="en-US" sz="1400">
              <a:solidFill>
                <a:srgbClr val="7F66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>
              <a:defRPr/>
            </a:pPr>
            <a:r>
              <a:rPr lang="en-US" sz="1400">
                <a:solidFill>
                  <a:srgbClr val="7F6600"/>
                </a:solidFill>
                <a:latin typeface="Arial" charset="0"/>
                <a:ea typeface="Times New Roman" pitchFamily="18" charset="0"/>
                <a:cs typeface="Arial" charset="0"/>
              </a:rPr>
              <a:t>sarcoplasmic reticulum</a:t>
            </a:r>
            <a:endParaRPr lang="ar-EG" sz="1400">
              <a:solidFill>
                <a:srgbClr val="FFFFFF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352" name="AutoShape 566"/>
          <p:cNvSpPr>
            <a:spLocks noChangeArrowheads="1"/>
          </p:cNvSpPr>
          <p:nvPr/>
        </p:nvSpPr>
        <p:spPr bwMode="auto">
          <a:xfrm>
            <a:off x="7391400" y="4343400"/>
            <a:ext cx="457200" cy="457200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66"/>
                </a:solidFill>
              </a:rPr>
              <a:t>ca</a:t>
            </a:r>
            <a:r>
              <a:rPr lang="en-US" sz="2000" b="1" baseline="30000" dirty="0">
                <a:solidFill>
                  <a:srgbClr val="FFFF66"/>
                </a:solidFill>
              </a:rPr>
              <a:t>++</a:t>
            </a:r>
          </a:p>
        </p:txBody>
      </p:sp>
      <p:sp>
        <p:nvSpPr>
          <p:cNvPr id="353" name="AutoShape 566"/>
          <p:cNvSpPr>
            <a:spLocks noChangeArrowheads="1"/>
          </p:cNvSpPr>
          <p:nvPr/>
        </p:nvSpPr>
        <p:spPr bwMode="auto">
          <a:xfrm>
            <a:off x="6553200" y="4114800"/>
            <a:ext cx="457200" cy="457200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66"/>
                </a:solidFill>
              </a:rPr>
              <a:t>ca</a:t>
            </a:r>
            <a:r>
              <a:rPr lang="en-US" sz="2000" b="1" baseline="30000" dirty="0">
                <a:solidFill>
                  <a:srgbClr val="FFFF66"/>
                </a:solidFill>
              </a:rPr>
              <a:t>++</a:t>
            </a:r>
          </a:p>
        </p:txBody>
      </p:sp>
      <p:sp>
        <p:nvSpPr>
          <p:cNvPr id="354" name="AutoShape 566"/>
          <p:cNvSpPr>
            <a:spLocks noChangeArrowheads="1"/>
          </p:cNvSpPr>
          <p:nvPr/>
        </p:nvSpPr>
        <p:spPr bwMode="auto">
          <a:xfrm>
            <a:off x="7086600" y="4191000"/>
            <a:ext cx="457200" cy="457200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66"/>
                </a:solidFill>
              </a:rPr>
              <a:t>ca</a:t>
            </a:r>
            <a:r>
              <a:rPr lang="en-US" sz="2000" b="1" baseline="30000" dirty="0">
                <a:solidFill>
                  <a:srgbClr val="FFFF66"/>
                </a:solidFill>
              </a:rPr>
              <a:t>++</a:t>
            </a:r>
          </a:p>
        </p:txBody>
      </p:sp>
      <p:sp>
        <p:nvSpPr>
          <p:cNvPr id="355" name="AutoShape 566"/>
          <p:cNvSpPr>
            <a:spLocks noChangeArrowheads="1"/>
          </p:cNvSpPr>
          <p:nvPr/>
        </p:nvSpPr>
        <p:spPr bwMode="auto">
          <a:xfrm>
            <a:off x="7620000" y="4114800"/>
            <a:ext cx="457200" cy="457200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66"/>
                </a:solidFill>
              </a:rPr>
              <a:t>ca</a:t>
            </a:r>
            <a:r>
              <a:rPr lang="en-US" sz="2000" b="1" baseline="30000" dirty="0">
                <a:solidFill>
                  <a:srgbClr val="FFFF66"/>
                </a:solidFill>
              </a:rPr>
              <a:t>++</a:t>
            </a:r>
          </a:p>
        </p:txBody>
      </p:sp>
      <p:sp>
        <p:nvSpPr>
          <p:cNvPr id="356" name="AutoShape 566"/>
          <p:cNvSpPr>
            <a:spLocks noChangeArrowheads="1"/>
          </p:cNvSpPr>
          <p:nvPr/>
        </p:nvSpPr>
        <p:spPr bwMode="auto">
          <a:xfrm>
            <a:off x="6629400" y="5029200"/>
            <a:ext cx="457200" cy="457200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66"/>
                </a:solidFill>
              </a:rPr>
              <a:t>ca</a:t>
            </a:r>
            <a:r>
              <a:rPr lang="en-US" sz="2000" b="1" baseline="30000" dirty="0">
                <a:solidFill>
                  <a:srgbClr val="FFFF66"/>
                </a:solidFill>
              </a:rPr>
              <a:t>++</a:t>
            </a:r>
          </a:p>
        </p:txBody>
      </p:sp>
      <p:sp>
        <p:nvSpPr>
          <p:cNvPr id="357" name="AutoShape 566"/>
          <p:cNvSpPr>
            <a:spLocks noChangeArrowheads="1"/>
          </p:cNvSpPr>
          <p:nvPr/>
        </p:nvSpPr>
        <p:spPr bwMode="auto">
          <a:xfrm>
            <a:off x="6248400" y="5029200"/>
            <a:ext cx="457200" cy="457200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66"/>
                </a:solidFill>
              </a:rPr>
              <a:t>ca</a:t>
            </a:r>
            <a:r>
              <a:rPr lang="en-US" sz="2000" b="1" baseline="30000" dirty="0">
                <a:solidFill>
                  <a:srgbClr val="FFFF66"/>
                </a:solidFill>
              </a:rPr>
              <a:t>++</a:t>
            </a:r>
          </a:p>
        </p:txBody>
      </p:sp>
      <p:sp>
        <p:nvSpPr>
          <p:cNvPr id="358" name="AutoShape 566"/>
          <p:cNvSpPr>
            <a:spLocks noChangeArrowheads="1"/>
          </p:cNvSpPr>
          <p:nvPr/>
        </p:nvSpPr>
        <p:spPr bwMode="auto">
          <a:xfrm>
            <a:off x="6019800" y="5105400"/>
            <a:ext cx="457200" cy="457200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66"/>
                </a:solidFill>
              </a:rPr>
              <a:t>ca</a:t>
            </a:r>
            <a:r>
              <a:rPr lang="en-US" sz="2000" b="1" baseline="30000" dirty="0">
                <a:solidFill>
                  <a:srgbClr val="FFFF66"/>
                </a:solidFill>
              </a:rPr>
              <a:t>++</a:t>
            </a:r>
          </a:p>
        </p:txBody>
      </p:sp>
      <p:sp>
        <p:nvSpPr>
          <p:cNvPr id="359" name="AutoShape 566"/>
          <p:cNvSpPr>
            <a:spLocks noChangeArrowheads="1"/>
          </p:cNvSpPr>
          <p:nvPr/>
        </p:nvSpPr>
        <p:spPr bwMode="auto">
          <a:xfrm>
            <a:off x="5334000" y="5105400"/>
            <a:ext cx="457200" cy="457200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66"/>
                </a:solidFill>
              </a:rPr>
              <a:t>ca</a:t>
            </a:r>
            <a:r>
              <a:rPr lang="en-US" sz="2000" b="1" baseline="30000" dirty="0">
                <a:solidFill>
                  <a:srgbClr val="FFFF66"/>
                </a:solidFill>
              </a:rPr>
              <a:t>++</a:t>
            </a:r>
          </a:p>
        </p:txBody>
      </p:sp>
      <p:sp>
        <p:nvSpPr>
          <p:cNvPr id="360" name="Rectangle 359"/>
          <p:cNvSpPr>
            <a:spLocks noChangeArrowheads="1"/>
          </p:cNvSpPr>
          <p:nvPr/>
        </p:nvSpPr>
        <p:spPr bwMode="auto">
          <a:xfrm>
            <a:off x="3505200" y="2489200"/>
            <a:ext cx="8016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>
                <a:solidFill>
                  <a:srgbClr val="6666FF"/>
                </a:solidFill>
                <a:latin typeface="Arial" charset="0"/>
                <a:ea typeface="Times New Roman" pitchFamily="18" charset="0"/>
                <a:cs typeface="Arial" charset="0"/>
                <a:sym typeface="Wingdings" pitchFamily="2" charset="2"/>
              </a:rPr>
              <a:t></a:t>
            </a:r>
            <a:endParaRPr lang="ar-EG" sz="5400">
              <a:solidFill>
                <a:srgbClr val="6666FF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361" name="Rectangle 360"/>
          <p:cNvSpPr>
            <a:spLocks noChangeArrowheads="1"/>
          </p:cNvSpPr>
          <p:nvPr/>
        </p:nvSpPr>
        <p:spPr bwMode="auto">
          <a:xfrm>
            <a:off x="6248400" y="2362200"/>
            <a:ext cx="8016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>
                <a:solidFill>
                  <a:srgbClr val="6666FF"/>
                </a:solidFill>
                <a:latin typeface="Arial" charset="0"/>
                <a:ea typeface="Times New Roman" pitchFamily="18" charset="0"/>
                <a:cs typeface="Arial" charset="0"/>
                <a:sym typeface="Wingdings" pitchFamily="2" charset="2"/>
              </a:rPr>
              <a:t></a:t>
            </a:r>
            <a:endParaRPr lang="ar-EG" sz="5400">
              <a:solidFill>
                <a:srgbClr val="6666FF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362" name="Rectangle 361"/>
          <p:cNvSpPr>
            <a:spLocks noChangeArrowheads="1"/>
          </p:cNvSpPr>
          <p:nvPr/>
        </p:nvSpPr>
        <p:spPr bwMode="auto">
          <a:xfrm>
            <a:off x="4456113" y="4867275"/>
            <a:ext cx="8016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>
                <a:solidFill>
                  <a:srgbClr val="FF2D96"/>
                </a:solidFill>
                <a:latin typeface="Arial" charset="0"/>
                <a:ea typeface="Times New Roman" pitchFamily="18" charset="0"/>
                <a:cs typeface="Arial" charset="0"/>
                <a:sym typeface="Wingdings" pitchFamily="2" charset="2"/>
              </a:rPr>
              <a:t></a:t>
            </a:r>
            <a:endParaRPr lang="ar-EG" sz="5400" b="1">
              <a:solidFill>
                <a:srgbClr val="FF2D96"/>
              </a:solidFill>
              <a:latin typeface="Arial" charset="0"/>
              <a:ea typeface="Times New Roman" pitchFamily="18" charset="0"/>
              <a:cs typeface="Arial" charset="0"/>
            </a:endParaRPr>
          </a:p>
        </p:txBody>
      </p:sp>
      <p:grpSp>
        <p:nvGrpSpPr>
          <p:cNvPr id="363" name="Group 606"/>
          <p:cNvGrpSpPr>
            <a:grpSpLocks/>
          </p:cNvGrpSpPr>
          <p:nvPr/>
        </p:nvGrpSpPr>
        <p:grpSpPr bwMode="auto">
          <a:xfrm>
            <a:off x="7848600" y="5103813"/>
            <a:ext cx="457200" cy="304800"/>
            <a:chOff x="7848600" y="5562600"/>
            <a:chExt cx="457200" cy="304800"/>
          </a:xfrm>
        </p:grpSpPr>
        <p:cxnSp>
          <p:nvCxnSpPr>
            <p:cNvPr id="364" name="Straight Connector 363"/>
            <p:cNvCxnSpPr/>
            <p:nvPr/>
          </p:nvCxnSpPr>
          <p:spPr>
            <a:xfrm>
              <a:off x="7848600" y="5562600"/>
              <a:ext cx="457200" cy="1587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5" name="Straight Connector 364"/>
            <p:cNvCxnSpPr/>
            <p:nvPr/>
          </p:nvCxnSpPr>
          <p:spPr>
            <a:xfrm>
              <a:off x="7848600" y="5713412"/>
              <a:ext cx="457200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6" name="Straight Connector 365"/>
            <p:cNvCxnSpPr/>
            <p:nvPr/>
          </p:nvCxnSpPr>
          <p:spPr>
            <a:xfrm>
              <a:off x="7848600" y="5865812"/>
              <a:ext cx="457200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7" name="Group 607"/>
          <p:cNvGrpSpPr>
            <a:grpSpLocks/>
          </p:cNvGrpSpPr>
          <p:nvPr/>
        </p:nvGrpSpPr>
        <p:grpSpPr bwMode="auto">
          <a:xfrm>
            <a:off x="8382000" y="5105400"/>
            <a:ext cx="457200" cy="306388"/>
            <a:chOff x="8458200" y="5562600"/>
            <a:chExt cx="457200" cy="306388"/>
          </a:xfrm>
        </p:grpSpPr>
        <p:cxnSp>
          <p:nvCxnSpPr>
            <p:cNvPr id="368" name="Straight Connector 367"/>
            <p:cNvCxnSpPr/>
            <p:nvPr/>
          </p:nvCxnSpPr>
          <p:spPr>
            <a:xfrm>
              <a:off x="8458200" y="5562600"/>
              <a:ext cx="457200" cy="1588"/>
            </a:xfrm>
            <a:prstGeom prst="line">
              <a:avLst/>
            </a:prstGeom>
            <a:ln>
              <a:solidFill>
                <a:srgbClr val="8439BD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69" name="Straight Connector 368"/>
            <p:cNvCxnSpPr/>
            <p:nvPr/>
          </p:nvCxnSpPr>
          <p:spPr>
            <a:xfrm>
              <a:off x="8458200" y="5713413"/>
              <a:ext cx="457200" cy="1587"/>
            </a:xfrm>
            <a:prstGeom prst="line">
              <a:avLst/>
            </a:prstGeom>
            <a:ln>
              <a:solidFill>
                <a:srgbClr val="8439BD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70" name="Straight Connector 369"/>
            <p:cNvCxnSpPr/>
            <p:nvPr/>
          </p:nvCxnSpPr>
          <p:spPr>
            <a:xfrm>
              <a:off x="8458200" y="5867400"/>
              <a:ext cx="457200" cy="1588"/>
            </a:xfrm>
            <a:prstGeom prst="line">
              <a:avLst/>
            </a:prstGeom>
            <a:ln>
              <a:solidFill>
                <a:srgbClr val="8439BD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71" name="Right Bracket 370"/>
          <p:cNvSpPr/>
          <p:nvPr/>
        </p:nvSpPr>
        <p:spPr>
          <a:xfrm rot="5400000" flipH="1" flipV="1">
            <a:off x="8286750" y="4741863"/>
            <a:ext cx="114300" cy="533400"/>
          </a:xfrm>
          <a:prstGeom prst="righ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EG" sz="1800"/>
          </a:p>
        </p:txBody>
      </p:sp>
      <p:sp>
        <p:nvSpPr>
          <p:cNvPr id="372" name="Rectangle 371"/>
          <p:cNvSpPr>
            <a:spLocks noChangeArrowheads="1"/>
          </p:cNvSpPr>
          <p:nvPr/>
        </p:nvSpPr>
        <p:spPr bwMode="auto">
          <a:xfrm>
            <a:off x="8153400" y="4572000"/>
            <a:ext cx="1017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AE0D"/>
                </a:solidFill>
                <a:latin typeface="Arial" charset="0"/>
                <a:ea typeface="Times New Roman" pitchFamily="18" charset="0"/>
                <a:cs typeface="Arial" charset="0"/>
              </a:rPr>
              <a:t>troponin</a:t>
            </a:r>
            <a:endParaRPr lang="ar-EG" sz="1800">
              <a:solidFill>
                <a:srgbClr val="FFAE0D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373" name="Rectangle 372"/>
          <p:cNvSpPr>
            <a:spLocks noChangeArrowheads="1"/>
          </p:cNvSpPr>
          <p:nvPr/>
        </p:nvSpPr>
        <p:spPr bwMode="auto">
          <a:xfrm>
            <a:off x="7696200" y="5376863"/>
            <a:ext cx="6969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FFAE0D"/>
                </a:solidFill>
                <a:latin typeface="Arial" charset="0"/>
                <a:ea typeface="Times New Roman" pitchFamily="18" charset="0"/>
                <a:cs typeface="Arial" charset="0"/>
              </a:rPr>
              <a:t>Actin</a:t>
            </a:r>
            <a:endParaRPr lang="ar-EG" sz="1600" b="1">
              <a:solidFill>
                <a:srgbClr val="FFAE0D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374" name="Rectangle 373"/>
          <p:cNvSpPr>
            <a:spLocks noChangeArrowheads="1"/>
          </p:cNvSpPr>
          <p:nvPr/>
        </p:nvSpPr>
        <p:spPr bwMode="auto">
          <a:xfrm>
            <a:off x="8316913" y="5376863"/>
            <a:ext cx="9032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FFAE0D"/>
                </a:solidFill>
                <a:latin typeface="Arial" charset="0"/>
                <a:ea typeface="Times New Roman" pitchFamily="18" charset="0"/>
                <a:cs typeface="Arial" charset="0"/>
              </a:rPr>
              <a:t>Myosin</a:t>
            </a:r>
            <a:endParaRPr lang="ar-EG" sz="1600" b="1">
              <a:solidFill>
                <a:srgbClr val="FFAE0D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375" name="Rectangle 374"/>
          <p:cNvSpPr>
            <a:spLocks noChangeArrowheads="1"/>
          </p:cNvSpPr>
          <p:nvPr/>
        </p:nvSpPr>
        <p:spPr bwMode="auto">
          <a:xfrm>
            <a:off x="3581400" y="5678488"/>
            <a:ext cx="47831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AE0D"/>
                </a:solidFill>
                <a:latin typeface="Arial" charset="0"/>
                <a:ea typeface="Times New Roman" pitchFamily="18" charset="0"/>
                <a:cs typeface="Arial" charset="0"/>
                <a:sym typeface="Wingdings 3" pitchFamily="18" charset="2"/>
              </a:rPr>
              <a:t></a:t>
            </a:r>
            <a:r>
              <a:rPr lang="en-US" sz="2800" b="1">
                <a:solidFill>
                  <a:srgbClr val="FFAE0D"/>
                </a:solidFill>
                <a:latin typeface="Arial" charset="0"/>
                <a:ea typeface="Times New Roman" pitchFamily="18" charset="0"/>
                <a:cs typeface="Arial" charset="0"/>
              </a:rPr>
              <a:t> Force Of Contractility</a:t>
            </a:r>
            <a:endParaRPr lang="ar-EG" sz="2800" b="1">
              <a:solidFill>
                <a:srgbClr val="FFAE0D"/>
              </a:solidFill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00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2.22222E-6 L 5.55112E-17 -0.21667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0.00555 L -3.33333E-6 0.25555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0 -0.25555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3.33333E-6 0.23334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4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000"/>
                            </p:stCondLst>
                            <p:childTnLst>
                              <p:par>
                                <p:cTn id="18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1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8" dur="2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50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9" dur="1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2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3.33333E-6 0.25555 " pathEditMode="relative" rAng="0" ptsTypes="AA">
                                      <p:cBhvr>
                                        <p:cTn id="226" dur="2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3500"/>
                            </p:stCondLst>
                            <p:childTnLst>
                              <p:par>
                                <p:cTn id="2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4000"/>
                            </p:stCondLst>
                            <p:childTnLst>
                              <p:par>
                                <p:cTn id="2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8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4500"/>
                            </p:stCondLst>
                            <p:childTnLst>
                              <p:par>
                                <p:cTn id="2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33333E-6 L -0.01667 -0.11111 " pathEditMode="relative" rAng="0" ptsTypes="AA">
                                      <p:cBhvr>
                                        <p:cTn id="251" dur="2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-56"/>
                                    </p:animMotion>
                                  </p:childTnLst>
                                </p:cTn>
                              </p:par>
                              <p:par>
                                <p:cTn id="25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03333 -0.13334 " pathEditMode="relative" rAng="0" ptsTypes="AA">
                                      <p:cBhvr>
                                        <p:cTn id="253" dur="20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67"/>
                                    </p:animMotion>
                                  </p:childTnLst>
                                </p:cTn>
                              </p:par>
                              <p:par>
                                <p:cTn id="25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04166 -0.12222 " pathEditMode="relative" rAng="0" ptsTypes="AA">
                                      <p:cBhvr>
                                        <p:cTn id="255" dur="20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-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1111 L 0.01667 0.08889 " pathEditMode="relative" rAng="0" ptsTypes="AA">
                                      <p:cBhvr>
                                        <p:cTn id="259" dur="20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000"/>
                            </p:stCondLst>
                            <p:childTnLst>
                              <p:par>
                                <p:cTn id="26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3.33333E-6 L -0.00834 3.33333E-6 " pathEditMode="relative" rAng="0" ptsTypes="AA">
                                      <p:cBhvr>
                                        <p:cTn id="262" dur="20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0"/>
                                    </p:animMotion>
                                  </p:childTnLst>
                                </p:cTn>
                              </p:par>
                              <p:par>
                                <p:cTn id="26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0.00023 L 0.01667 0.00046 " pathEditMode="relative" rAng="0" ptsTypes="AA">
                                      <p:cBhvr>
                                        <p:cTn id="264" dur="20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" grpId="0" animBg="1"/>
      <p:bldP spid="316" grpId="1" animBg="1"/>
      <p:bldP spid="317" grpId="0" animBg="1"/>
      <p:bldP spid="318" grpId="0" animBg="1"/>
      <p:bldP spid="319" grpId="0" animBg="1"/>
      <p:bldP spid="320" grpId="0" animBg="1"/>
      <p:bldP spid="325" grpId="0"/>
      <p:bldP spid="335" grpId="0"/>
      <p:bldP spid="338" grpId="0" animBg="1"/>
      <p:bldP spid="360" grpId="0"/>
      <p:bldP spid="361" grpId="0"/>
      <p:bldP spid="362" grpId="0"/>
      <p:bldP spid="371" grpId="0" animBg="1"/>
      <p:bldP spid="372" grpId="0"/>
      <p:bldP spid="373" grpId="0"/>
      <p:bldP spid="374" grpId="0"/>
      <p:bldP spid="3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نص 4"/>
          <p:cNvSpPr>
            <a:spLocks noGrp="1"/>
          </p:cNvSpPr>
          <p:nvPr>
            <p:ph type="body"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CARDIAC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↑</a:t>
            </a:r>
            <a:r>
              <a:rPr lang="en-US" dirty="0" smtClean="0"/>
              <a:t>force of contraction &amp; Cardiac Output  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ym typeface="Symbol"/>
              </a:rPr>
              <a:t></a:t>
            </a:r>
            <a:r>
              <a:rPr lang="en-US" dirty="0" smtClean="0"/>
              <a:t> Heart rate </a:t>
            </a:r>
          </a:p>
          <a:p>
            <a:r>
              <a:rPr lang="en-US" dirty="0" smtClean="0">
                <a:sym typeface="Symbol"/>
              </a:rPr>
              <a:t></a:t>
            </a:r>
            <a:r>
              <a:rPr lang="en-US" dirty="0" smtClean="0"/>
              <a:t> Refractory period (RP) &amp; </a:t>
            </a:r>
            <a:r>
              <a:rPr lang="en-US" dirty="0" smtClean="0">
                <a:latin typeface="Times New Roman"/>
                <a:cs typeface="Times New Roman"/>
              </a:rPr>
              <a:t>↑ </a:t>
            </a:r>
            <a:r>
              <a:rPr lang="en-US" dirty="0" smtClean="0"/>
              <a:t>Conduction velocity (CV) in atria/ventricles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↑ </a:t>
            </a:r>
            <a:r>
              <a:rPr lang="en-US" dirty="0" smtClean="0"/>
              <a:t>RP &amp; </a:t>
            </a:r>
            <a:r>
              <a:rPr lang="en-US" dirty="0" smtClean="0">
                <a:sym typeface="Symbol"/>
              </a:rPr>
              <a:t></a:t>
            </a:r>
            <a:r>
              <a:rPr lang="en-US" dirty="0" smtClean="0"/>
              <a:t> CV in AV node </a:t>
            </a:r>
          </a:p>
          <a:p>
            <a:r>
              <a:rPr lang="en-US" dirty="0" smtClean="0"/>
              <a:t>Increased automaticity  </a:t>
            </a:r>
          </a:p>
          <a:p>
            <a:r>
              <a:rPr lang="en-US" dirty="0" smtClean="0"/>
              <a:t>ECG:  </a:t>
            </a:r>
            <a:r>
              <a:rPr lang="en-US" dirty="0" smtClean="0">
                <a:latin typeface="Times New Roman"/>
                <a:cs typeface="Times New Roman"/>
              </a:rPr>
              <a:t>↑</a:t>
            </a:r>
            <a:r>
              <a:rPr lang="en-US" dirty="0" smtClean="0"/>
              <a:t>PR interval , </a:t>
            </a:r>
            <a:r>
              <a:rPr lang="en-US" dirty="0" smtClean="0">
                <a:sym typeface="Symbol"/>
              </a:rPr>
              <a:t> </a:t>
            </a:r>
            <a:r>
              <a:rPr lang="en-US" dirty="0" smtClean="0"/>
              <a:t>QT interval </a:t>
            </a:r>
          </a:p>
        </p:txBody>
      </p:sp>
      <p:sp>
        <p:nvSpPr>
          <p:cNvPr id="6" name="عنصر نائب للنص 5"/>
          <p:cNvSpPr>
            <a:spLocks noGrp="1"/>
          </p:cNvSpPr>
          <p:nvPr>
            <p:ph type="body" sz="quarter" idx="3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EXTRA CARDIAC </a:t>
            </a:r>
            <a:endParaRPr lang="en-US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Kidney: </a:t>
            </a:r>
          </a:p>
          <a:p>
            <a:pPr lvl="1"/>
            <a:r>
              <a:rPr lang="en-US" sz="2400" dirty="0" smtClean="0"/>
              <a:t>Due to improvement </a:t>
            </a:r>
            <a:r>
              <a:rPr lang="en-US" sz="2400" dirty="0"/>
              <a:t>in circulation and renal perfusion </a:t>
            </a:r>
          </a:p>
          <a:p>
            <a:pPr lvl="1"/>
            <a:r>
              <a:rPr lang="en-US" sz="2400" dirty="0" smtClean="0"/>
              <a:t>Retained salt and water is gradually excreted </a:t>
            </a:r>
            <a:endParaRPr lang="en-US" sz="2400" dirty="0"/>
          </a:p>
          <a:p>
            <a:r>
              <a:rPr lang="en-US" dirty="0"/>
              <a:t>CNS:</a:t>
            </a:r>
          </a:p>
          <a:p>
            <a:pPr lvl="1"/>
            <a:r>
              <a:rPr lang="en-US" sz="2400" dirty="0" smtClean="0"/>
              <a:t>Nausea</a:t>
            </a:r>
            <a:r>
              <a:rPr lang="en-US" sz="2400" dirty="0"/>
              <a:t>, vomiting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Pharmacological actions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363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800" y="990599"/>
          <a:ext cx="8534400" cy="47657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76600"/>
                <a:gridCol w="2590800"/>
                <a:gridCol w="2667000"/>
              </a:tblGrid>
              <a:tr h="4765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Property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Digoxin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Digitoxin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</a:tr>
              <a:tr h="4765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Oral absorption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60 -80 %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90 -100 % </a:t>
                      </a:r>
                      <a:endParaRPr lang="en-US" sz="2400" dirty="0"/>
                    </a:p>
                  </a:txBody>
                  <a:tcPr/>
                </a:tc>
              </a:tr>
              <a:tr h="4765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Plasma protein binding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25 %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95% </a:t>
                      </a:r>
                      <a:endParaRPr lang="en-US" sz="2400" dirty="0"/>
                    </a:p>
                  </a:txBody>
                  <a:tcPr/>
                </a:tc>
              </a:tr>
              <a:tr h="4765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Onset of action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15 -30 min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½ to 1 hour </a:t>
                      </a:r>
                      <a:endParaRPr lang="en-US" sz="2400" dirty="0"/>
                    </a:p>
                  </a:txBody>
                  <a:tcPr/>
                </a:tc>
              </a:tr>
              <a:tr h="4765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Duration of action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2-6 days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2-3 weeks </a:t>
                      </a:r>
                      <a:endParaRPr lang="en-US" sz="2400" dirty="0"/>
                    </a:p>
                  </a:txBody>
                  <a:tcPr/>
                </a:tc>
              </a:tr>
              <a:tr h="4765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Plasma t ½  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40 hrs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5-7 days</a:t>
                      </a:r>
                      <a:endParaRPr lang="en-US" sz="2400" dirty="0"/>
                    </a:p>
                  </a:txBody>
                  <a:tcPr/>
                </a:tc>
              </a:tr>
              <a:tr h="4765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Route of elimination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Renal excretion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Hepatic metabolism </a:t>
                      </a:r>
                      <a:endParaRPr lang="en-US" sz="2400" dirty="0"/>
                    </a:p>
                  </a:txBody>
                  <a:tcPr/>
                </a:tc>
              </a:tr>
              <a:tr h="4765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Time for digitalization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5-7 days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25-30 days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</a:tr>
              <a:tr h="4765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Daily </a:t>
                      </a:r>
                      <a:r>
                        <a:rPr lang="en-US" sz="2400" dirty="0" err="1" smtClean="0"/>
                        <a:t>maintainence</a:t>
                      </a:r>
                      <a:r>
                        <a:rPr lang="en-US" sz="2400" dirty="0" smtClean="0"/>
                        <a:t> dose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0.125 – 0.5 mg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0.05 -0.2 mg </a:t>
                      </a:r>
                      <a:endParaRPr lang="en-US" sz="2400" dirty="0"/>
                    </a:p>
                  </a:txBody>
                  <a:tcPr/>
                </a:tc>
              </a:tr>
              <a:tr h="4765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Administration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Oral / IV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Oral 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Pharmacokinetic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properties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250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Cardiac Glycosides (Digitalis)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Two glycosides: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Short acting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Digoxin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(t½: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1.5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days)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Long acting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Digitoxin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(t½: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days)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69299" y="4652210"/>
            <a:ext cx="2791333" cy="1235242"/>
          </a:xfrm>
          <a:prstGeom prst="wedgeRoundRectCallout">
            <a:avLst>
              <a:gd name="adj1" fmla="val -78953"/>
              <a:gd name="adj2" fmla="val -76461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>
              <a:spcBef>
                <a:spcPts val="2400"/>
              </a:spcBef>
              <a:spcAft>
                <a:spcPts val="2400"/>
              </a:spcAft>
            </a:pPr>
            <a:r>
              <a:rPr lang="en-US" sz="3600" dirty="0" smtClean="0"/>
              <a:t>Severely limited Use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3433010" y="2277979"/>
            <a:ext cx="1876927" cy="513347"/>
          </a:xfrm>
          <a:prstGeom prst="flowChartAlternate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Used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98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Congestive heart failure </a:t>
            </a:r>
          </a:p>
          <a:p>
            <a:r>
              <a:rPr lang="en-US" dirty="0" smtClean="0"/>
              <a:t>Cardiac arrhythmias </a:t>
            </a:r>
          </a:p>
          <a:p>
            <a:pPr lvl="1"/>
            <a:r>
              <a:rPr lang="en-US" dirty="0" err="1" smtClean="0"/>
              <a:t>Atrial</a:t>
            </a:r>
            <a:r>
              <a:rPr lang="en-US" dirty="0" smtClean="0"/>
              <a:t> fibrillation </a:t>
            </a:r>
          </a:p>
          <a:p>
            <a:pPr lvl="1"/>
            <a:r>
              <a:rPr lang="en-US" dirty="0" err="1" smtClean="0"/>
              <a:t>Atrial</a:t>
            </a:r>
            <a:r>
              <a:rPr lang="en-US" dirty="0" smtClean="0"/>
              <a:t> flutter </a:t>
            </a:r>
          </a:p>
          <a:p>
            <a:pPr lvl="1"/>
            <a:r>
              <a:rPr lang="en-US" dirty="0" smtClean="0"/>
              <a:t>Paroxysmal </a:t>
            </a:r>
            <a:r>
              <a:rPr lang="en-US" dirty="0" err="1" smtClean="0"/>
              <a:t>supraventricular</a:t>
            </a:r>
            <a:r>
              <a:rPr lang="en-US" dirty="0" smtClean="0"/>
              <a:t> tachycardia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Uses of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digoxin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875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Adverse effects of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digoxin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017984"/>
            <a:ext cx="4018547" cy="5651376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Extra-Cardiac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GIT: Nausea &amp; vomiting 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(first to appear)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CNS: Vomiting Restlessness, Disorientation, Visual disturbance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Endocrine: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Gynaecomastia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805572" y="1126232"/>
            <a:ext cx="4158916" cy="5543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Cardiac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Bradycardia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(first cardiac toxic sign)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Pulsus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bigemini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Atrial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extra-systole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  <a:sym typeface="Symbol" pitchFamily="18" charset="2"/>
              </a:rPr>
              <a:t>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flutter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  <a:sym typeface="Symbol" pitchFamily="18" charset="2"/>
              </a:rPr>
              <a:t>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fibrillation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Ventricular extra-systole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  <a:sym typeface="Symbol" pitchFamily="18" charset="2"/>
              </a:rPr>
              <a:t>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tachycardia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  <a:sym typeface="Symbol" pitchFamily="18" charset="2"/>
              </a:rPr>
              <a:t>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fibrillation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Partial heart block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  <a:sym typeface="Symbol" pitchFamily="18" charset="2"/>
              </a:rPr>
              <a:t>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complete block</a:t>
            </a:r>
          </a:p>
        </p:txBody>
      </p:sp>
    </p:spTree>
    <p:extLst>
      <p:ext uri="{BB962C8B-B14F-4D97-AF65-F5344CB8AC3E}">
        <p14:creationId xmlns:p14="http://schemas.microsoft.com/office/powerpoint/2010/main" val="41956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Stop digitalis </a:t>
            </a:r>
          </a:p>
          <a:p>
            <a:r>
              <a:rPr lang="en-US" dirty="0" smtClean="0"/>
              <a:t>Oral or </a:t>
            </a:r>
            <a:r>
              <a:rPr lang="en-US" dirty="0" err="1" smtClean="0"/>
              <a:t>parenteral</a:t>
            </a:r>
            <a:r>
              <a:rPr lang="en-US" dirty="0" smtClean="0"/>
              <a:t> potassium supplements </a:t>
            </a:r>
          </a:p>
          <a:p>
            <a:r>
              <a:rPr lang="en-US" dirty="0" smtClean="0"/>
              <a:t>For ventricular arrhythmias:</a:t>
            </a:r>
          </a:p>
          <a:p>
            <a:pPr lvl="1"/>
            <a:r>
              <a:rPr lang="en-US" dirty="0" err="1" smtClean="0"/>
              <a:t>Lidocaine</a:t>
            </a:r>
            <a:r>
              <a:rPr lang="en-US" dirty="0" smtClean="0"/>
              <a:t> IV drug of choice </a:t>
            </a:r>
          </a:p>
          <a:p>
            <a:r>
              <a:rPr lang="en-US" dirty="0" smtClean="0"/>
              <a:t>For supraventricular arrhythmia:</a:t>
            </a:r>
          </a:p>
          <a:p>
            <a:pPr lvl="1"/>
            <a:r>
              <a:rPr lang="en-US" dirty="0" err="1" smtClean="0"/>
              <a:t>Propranolol</a:t>
            </a:r>
            <a:r>
              <a:rPr lang="en-US" dirty="0" smtClean="0"/>
              <a:t> may be given IV or orally </a:t>
            </a:r>
          </a:p>
          <a:p>
            <a:r>
              <a:rPr lang="en-US" dirty="0" smtClean="0"/>
              <a:t>For AV block and </a:t>
            </a:r>
            <a:r>
              <a:rPr lang="en-US" dirty="0" err="1" smtClean="0"/>
              <a:t>bradycardia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Atropine 0.6 -1.2 mg IM</a:t>
            </a:r>
          </a:p>
          <a:p>
            <a:r>
              <a:rPr lang="en-US" dirty="0" err="1" smtClean="0"/>
              <a:t>Digoxin</a:t>
            </a:r>
            <a:r>
              <a:rPr lang="en-US" dirty="0" smtClean="0"/>
              <a:t> antibody  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Treatment of toxicity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237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724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3000" dirty="0" err="1" smtClean="0"/>
              <a:t>Amrinone</a:t>
            </a:r>
            <a:r>
              <a:rPr lang="en-US" altLang="en-US" sz="3000" dirty="0" smtClean="0"/>
              <a:t> &amp; </a:t>
            </a:r>
            <a:r>
              <a:rPr lang="en-US" altLang="en-US" sz="3000" dirty="0" err="1" smtClean="0"/>
              <a:t>milrinone</a:t>
            </a:r>
            <a:r>
              <a:rPr lang="en-US" altLang="en-US" sz="3000" dirty="0" smtClean="0"/>
              <a:t> are selective phosphodiesterase </a:t>
            </a:r>
            <a:r>
              <a:rPr lang="en-US" altLang="en-US" sz="3000" dirty="0" smtClean="0">
                <a:latin typeface="Times New Roman" pitchFamily="18" charset="0"/>
              </a:rPr>
              <a:t>III</a:t>
            </a:r>
            <a:r>
              <a:rPr lang="en-US" altLang="en-US" sz="3000" dirty="0" smtClean="0"/>
              <a:t> inhibitors </a:t>
            </a:r>
          </a:p>
          <a:p>
            <a:pPr>
              <a:lnSpc>
                <a:spcPct val="90000"/>
              </a:lnSpc>
            </a:pPr>
            <a:r>
              <a:rPr lang="en-US" altLang="en-US" sz="3000" dirty="0" smtClean="0"/>
              <a:t>↑ </a:t>
            </a:r>
            <a:r>
              <a:rPr lang="en-US" altLang="en-US" sz="3000" dirty="0" err="1" smtClean="0"/>
              <a:t>cAMP</a:t>
            </a:r>
            <a:r>
              <a:rPr lang="en-US" altLang="en-US" sz="3000" dirty="0" smtClean="0"/>
              <a:t> levels </a:t>
            </a:r>
          </a:p>
          <a:p>
            <a:pPr>
              <a:lnSpc>
                <a:spcPct val="90000"/>
              </a:lnSpc>
            </a:pPr>
            <a:r>
              <a:rPr lang="en-US" altLang="en-US" sz="3000" dirty="0" smtClean="0"/>
              <a:t>The PDE III </a:t>
            </a:r>
            <a:r>
              <a:rPr lang="en-US" altLang="en-US" sz="3000" dirty="0" err="1" smtClean="0"/>
              <a:t>isoenzyme</a:t>
            </a:r>
            <a:r>
              <a:rPr lang="en-US" altLang="en-US" sz="3000" dirty="0" smtClean="0"/>
              <a:t> is specific for intracellular degradation of </a:t>
            </a:r>
            <a:r>
              <a:rPr lang="en-US" altLang="en-US" sz="3000" dirty="0" err="1" smtClean="0"/>
              <a:t>cAMP</a:t>
            </a:r>
            <a:r>
              <a:rPr lang="en-US" altLang="en-US" sz="3000" dirty="0" smtClean="0"/>
              <a:t> in heart, blood vessels and bronchial smooth muscles. </a:t>
            </a:r>
          </a:p>
          <a:p>
            <a:pPr>
              <a:lnSpc>
                <a:spcPct val="90000"/>
              </a:lnSpc>
            </a:pPr>
            <a:r>
              <a:rPr lang="en-US" altLang="en-US" sz="3000" dirty="0" err="1" smtClean="0"/>
              <a:t>Inodilators</a:t>
            </a:r>
            <a:r>
              <a:rPr lang="en-US" altLang="en-US" sz="30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3000" dirty="0" smtClean="0"/>
              <a:t>IV administration for short term treatment of severe heart failure </a:t>
            </a:r>
          </a:p>
          <a:p>
            <a:pPr>
              <a:lnSpc>
                <a:spcPct val="90000"/>
              </a:lnSpc>
            </a:pPr>
            <a:r>
              <a:rPr lang="en-US" altLang="en-US" sz="3000" dirty="0" err="1" smtClean="0"/>
              <a:t>Milrinone</a:t>
            </a:r>
            <a:r>
              <a:rPr lang="en-US" altLang="en-US" sz="3000" dirty="0" smtClean="0"/>
              <a:t> is more potent than </a:t>
            </a:r>
            <a:r>
              <a:rPr lang="en-US" altLang="en-US" sz="3000" dirty="0" err="1" smtClean="0"/>
              <a:t>amrinone</a:t>
            </a:r>
            <a:r>
              <a:rPr lang="en-US" altLang="en-US" sz="3000" dirty="0" smtClean="0"/>
              <a:t> and does not produce thrombocytopenia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3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 err="1"/>
              <a:t>Phosphodiesterase</a:t>
            </a:r>
            <a:r>
              <a:rPr lang="en-US" sz="3600" dirty="0"/>
              <a:t> inhibitors in heart failure </a:t>
            </a:r>
          </a:p>
        </p:txBody>
      </p:sp>
    </p:spTree>
    <p:extLst>
      <p:ext uri="{BB962C8B-B14F-4D97-AF65-F5344CB8AC3E}">
        <p14:creationId xmlns:p14="http://schemas.microsoft.com/office/powerpoint/2010/main" val="373706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Objectives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List major drug groups used in treatment of heart failure </a:t>
            </a:r>
          </a:p>
          <a:p>
            <a:r>
              <a:rPr lang="en-US" sz="2400" dirty="0" smtClean="0"/>
              <a:t>Explain mechanism of action of digitalis and its major effects </a:t>
            </a:r>
          </a:p>
          <a:p>
            <a:r>
              <a:rPr lang="en-US" sz="2400" dirty="0" smtClean="0"/>
              <a:t>Explain the nature and mechanism of digitalis toxic effects </a:t>
            </a:r>
          </a:p>
          <a:p>
            <a:r>
              <a:rPr lang="en-US" sz="2400" dirty="0" smtClean="0"/>
              <a:t>Describe the clinical implications of diuretics, vasodilators, ACE inhibitors and other drugs that lack positive inotropic effects in heart failure </a:t>
            </a:r>
          </a:p>
          <a:p>
            <a:r>
              <a:rPr lang="en-US" sz="2400" dirty="0" smtClean="0"/>
              <a:t>Describe the strategies used in the treatment of heart failure 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1026" name="Picture 2" descr="tufail 12-5-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728" y="4437111"/>
            <a:ext cx="2448272" cy="2388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164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2"/>
          <p:cNvSpPr>
            <a:spLocks noChangeShapeType="1"/>
          </p:cNvSpPr>
          <p:nvPr/>
        </p:nvSpPr>
        <p:spPr bwMode="auto">
          <a:xfrm flipH="1">
            <a:off x="4473575" y="409575"/>
            <a:ext cx="3600450" cy="14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8062913" y="114300"/>
            <a:ext cx="10810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ATP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260725" y="171450"/>
            <a:ext cx="1279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cAMP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16300" y="2286000"/>
            <a:ext cx="1387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5’AMP</a:t>
            </a: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3949700" y="668338"/>
            <a:ext cx="0" cy="157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064125" y="171450"/>
            <a:ext cx="2489200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bg1"/>
                </a:solidFill>
              </a:rPr>
              <a:t>Adenylyl cyclase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473325" y="1200150"/>
            <a:ext cx="2968625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bg1"/>
                </a:solidFill>
              </a:rPr>
              <a:t>Phosphdiesterase III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7153275" y="1100138"/>
            <a:ext cx="1658938" cy="519112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chemeClr val="bg1"/>
                </a:solidFill>
              </a:rPr>
              <a:t>Milrinone</a:t>
            </a: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 flipH="1">
            <a:off x="5472113" y="1366838"/>
            <a:ext cx="1674812" cy="1587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1" name="Group 21"/>
          <p:cNvGrpSpPr>
            <a:grpSpLocks/>
          </p:cNvGrpSpPr>
          <p:nvPr/>
        </p:nvGrpSpPr>
        <p:grpSpPr bwMode="auto">
          <a:xfrm>
            <a:off x="6162675" y="1114425"/>
            <a:ext cx="434975" cy="436563"/>
            <a:chOff x="3855" y="1893"/>
            <a:chExt cx="274" cy="275"/>
          </a:xfrm>
        </p:grpSpPr>
        <p:sp>
          <p:nvSpPr>
            <p:cNvPr id="12" name="Oval 14"/>
            <p:cNvSpPr>
              <a:spLocks noChangeArrowheads="1"/>
            </p:cNvSpPr>
            <p:nvPr/>
          </p:nvSpPr>
          <p:spPr bwMode="auto">
            <a:xfrm>
              <a:off x="3855" y="1893"/>
              <a:ext cx="274" cy="27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3899" y="2035"/>
              <a:ext cx="1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AutoShape 16"/>
          <p:cNvSpPr>
            <a:spLocks noChangeArrowheads="1"/>
          </p:cNvSpPr>
          <p:nvPr/>
        </p:nvSpPr>
        <p:spPr bwMode="auto">
          <a:xfrm>
            <a:off x="71438" y="65088"/>
            <a:ext cx="1744662" cy="703262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2400">
                <a:latin typeface="Arial Narrow" pitchFamily="34" charset="0"/>
              </a:rPr>
              <a:t>Preservation </a:t>
            </a:r>
          </a:p>
          <a:p>
            <a:pPr algn="ctr">
              <a:lnSpc>
                <a:spcPct val="80000"/>
              </a:lnSpc>
            </a:pPr>
            <a:r>
              <a:rPr lang="en-US" sz="2400">
                <a:latin typeface="Arial Narrow" pitchFamily="34" charset="0"/>
              </a:rPr>
              <a:t>of cAMP</a:t>
            </a:r>
          </a:p>
        </p:txBody>
      </p:sp>
      <p:sp>
        <p:nvSpPr>
          <p:cNvPr id="15" name="AutoShape 17"/>
          <p:cNvSpPr>
            <a:spLocks noChangeArrowheads="1"/>
          </p:cNvSpPr>
          <p:nvPr/>
        </p:nvSpPr>
        <p:spPr bwMode="auto">
          <a:xfrm>
            <a:off x="5694363" y="1801813"/>
            <a:ext cx="2982912" cy="606425"/>
          </a:xfrm>
          <a:prstGeom prst="wedgeRoundRectCallout">
            <a:avLst>
              <a:gd name="adj1" fmla="val -56972"/>
              <a:gd name="adj2" fmla="val -9162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en-US" sz="2400">
                <a:latin typeface="Arial Narrow" pitchFamily="34" charset="0"/>
              </a:rPr>
              <a:t>Myocardial &amp; Vascular </a:t>
            </a:r>
          </a:p>
          <a:p>
            <a:pPr algn="ctr">
              <a:lnSpc>
                <a:spcPct val="70000"/>
              </a:lnSpc>
            </a:pPr>
            <a:r>
              <a:rPr lang="en-US" sz="2400">
                <a:latin typeface="Arial Narrow" pitchFamily="34" charset="0"/>
              </a:rPr>
              <a:t>smooth muscles</a:t>
            </a:r>
          </a:p>
        </p:txBody>
      </p:sp>
      <p:sp>
        <p:nvSpPr>
          <p:cNvPr id="16" name="AutoShape 19"/>
          <p:cNvSpPr>
            <a:spLocks noChangeArrowheads="1"/>
          </p:cNvSpPr>
          <p:nvPr/>
        </p:nvSpPr>
        <p:spPr bwMode="auto">
          <a:xfrm>
            <a:off x="42863" y="1220788"/>
            <a:ext cx="1884362" cy="6604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sz="2400">
                <a:latin typeface="Arial Narrow" pitchFamily="34" charset="0"/>
              </a:rPr>
              <a:t>Activation of</a:t>
            </a:r>
          </a:p>
          <a:p>
            <a:pPr algn="ctr">
              <a:lnSpc>
                <a:spcPct val="90000"/>
              </a:lnSpc>
            </a:pPr>
            <a:r>
              <a:rPr lang="en-US" sz="2400">
                <a:latin typeface="Arial Narrow" pitchFamily="34" charset="0"/>
              </a:rPr>
              <a:t>Protein kinase</a:t>
            </a:r>
          </a:p>
        </p:txBody>
      </p:sp>
      <p:sp>
        <p:nvSpPr>
          <p:cNvPr id="17" name="AutoShape 20"/>
          <p:cNvSpPr>
            <a:spLocks noChangeArrowheads="1"/>
          </p:cNvSpPr>
          <p:nvPr/>
        </p:nvSpPr>
        <p:spPr bwMode="auto">
          <a:xfrm>
            <a:off x="0" y="2416175"/>
            <a:ext cx="2124075" cy="703263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2400">
                <a:latin typeface="Arial Narrow" pitchFamily="34" charset="0"/>
              </a:rPr>
              <a:t>Phosphorylation </a:t>
            </a:r>
          </a:p>
          <a:p>
            <a:pPr algn="ctr">
              <a:lnSpc>
                <a:spcPct val="70000"/>
              </a:lnSpc>
            </a:pPr>
            <a:r>
              <a:rPr lang="en-US" sz="2400">
                <a:latin typeface="Arial Narrow" pitchFamily="34" charset="0"/>
              </a:rPr>
              <a:t>of Ca</a:t>
            </a:r>
            <a:r>
              <a:rPr lang="en-US" sz="2400" baseline="30000">
                <a:latin typeface="Arial Narrow" pitchFamily="34" charset="0"/>
              </a:rPr>
              <a:t>++</a:t>
            </a:r>
            <a:r>
              <a:rPr lang="en-US" sz="2400">
                <a:latin typeface="Arial Narrow" pitchFamily="34" charset="0"/>
              </a:rPr>
              <a:t> Channels</a:t>
            </a:r>
          </a:p>
        </p:txBody>
      </p:sp>
      <p:sp>
        <p:nvSpPr>
          <p:cNvPr id="18" name="Line 23"/>
          <p:cNvSpPr>
            <a:spLocks noChangeShapeType="1"/>
          </p:cNvSpPr>
          <p:nvPr/>
        </p:nvSpPr>
        <p:spPr bwMode="auto">
          <a:xfrm flipH="1">
            <a:off x="1858963" y="479425"/>
            <a:ext cx="1376362" cy="127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>
            <a:off x="911225" y="757238"/>
            <a:ext cx="0" cy="4222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AutoShape 28"/>
          <p:cNvSpPr>
            <a:spLocks noChangeArrowheads="1"/>
          </p:cNvSpPr>
          <p:nvPr/>
        </p:nvSpPr>
        <p:spPr bwMode="auto">
          <a:xfrm>
            <a:off x="120650" y="5003800"/>
            <a:ext cx="1828800" cy="674688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2400">
                <a:latin typeface="Arial Narrow" pitchFamily="34" charset="0"/>
              </a:rPr>
              <a:t>Elevated </a:t>
            </a:r>
          </a:p>
          <a:p>
            <a:pPr algn="ctr">
              <a:lnSpc>
                <a:spcPct val="70000"/>
              </a:lnSpc>
            </a:pPr>
            <a:r>
              <a:rPr lang="en-US" sz="2400">
                <a:latin typeface="Arial Narrow" pitchFamily="34" charset="0"/>
              </a:rPr>
              <a:t>Cytosolic Ca</a:t>
            </a:r>
            <a:r>
              <a:rPr lang="en-US" sz="2400" baseline="30000">
                <a:latin typeface="Arial Narrow" pitchFamily="34" charset="0"/>
              </a:rPr>
              <a:t>++</a:t>
            </a:r>
            <a:r>
              <a:rPr lang="en-US" sz="2400">
                <a:latin typeface="Arial Narrow" pitchFamily="34" charset="0"/>
              </a:rPr>
              <a:t> </a:t>
            </a:r>
          </a:p>
        </p:txBody>
      </p:sp>
      <p:sp>
        <p:nvSpPr>
          <p:cNvPr id="21" name="AutoShape 30"/>
          <p:cNvSpPr>
            <a:spLocks noChangeArrowheads="1"/>
          </p:cNvSpPr>
          <p:nvPr/>
        </p:nvSpPr>
        <p:spPr bwMode="auto">
          <a:xfrm>
            <a:off x="2557463" y="5607050"/>
            <a:ext cx="1984375" cy="1125538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2400" dirty="0">
                <a:latin typeface="Arial Narrow" pitchFamily="34" charset="0"/>
              </a:rPr>
              <a:t>Relaxation of </a:t>
            </a:r>
          </a:p>
          <a:p>
            <a:pPr algn="ctr">
              <a:lnSpc>
                <a:spcPct val="70000"/>
              </a:lnSpc>
            </a:pPr>
            <a:r>
              <a:rPr lang="en-US" sz="2400" dirty="0">
                <a:latin typeface="Arial Narrow" pitchFamily="34" charset="0"/>
              </a:rPr>
              <a:t>Resistance &amp; </a:t>
            </a:r>
          </a:p>
          <a:p>
            <a:pPr algn="ctr">
              <a:lnSpc>
                <a:spcPct val="70000"/>
              </a:lnSpc>
            </a:pPr>
            <a:r>
              <a:rPr lang="en-US" sz="2400" dirty="0">
                <a:latin typeface="Arial Narrow" pitchFamily="34" charset="0"/>
              </a:rPr>
              <a:t>Capacitance </a:t>
            </a:r>
          </a:p>
          <a:p>
            <a:pPr algn="ctr">
              <a:lnSpc>
                <a:spcPct val="70000"/>
              </a:lnSpc>
            </a:pPr>
            <a:r>
              <a:rPr lang="en-US" sz="2400" dirty="0">
                <a:latin typeface="Arial Narrow" pitchFamily="34" charset="0"/>
              </a:rPr>
              <a:t>vessels </a:t>
            </a:r>
          </a:p>
        </p:txBody>
      </p:sp>
      <p:sp>
        <p:nvSpPr>
          <p:cNvPr id="22" name="AutoShape 31"/>
          <p:cNvSpPr>
            <a:spLocks noChangeArrowheads="1"/>
          </p:cNvSpPr>
          <p:nvPr/>
        </p:nvSpPr>
        <p:spPr bwMode="auto">
          <a:xfrm>
            <a:off x="2614613" y="4443413"/>
            <a:ext cx="1338262" cy="6477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2400">
                <a:latin typeface="Arial Narrow" pitchFamily="34" charset="0"/>
              </a:rPr>
              <a:t>Positive</a:t>
            </a:r>
          </a:p>
          <a:p>
            <a:pPr algn="ctr">
              <a:lnSpc>
                <a:spcPct val="70000"/>
              </a:lnSpc>
            </a:pPr>
            <a:r>
              <a:rPr lang="en-US" sz="2400">
                <a:latin typeface="Arial Narrow" pitchFamily="34" charset="0"/>
              </a:rPr>
              <a:t>inotropism </a:t>
            </a:r>
          </a:p>
        </p:txBody>
      </p:sp>
      <p:sp>
        <p:nvSpPr>
          <p:cNvPr id="23" name="Oval 32"/>
          <p:cNvSpPr>
            <a:spLocks noChangeArrowheads="1"/>
          </p:cNvSpPr>
          <p:nvPr/>
        </p:nvSpPr>
        <p:spPr bwMode="auto">
          <a:xfrm>
            <a:off x="5127625" y="4335463"/>
            <a:ext cx="1477963" cy="695325"/>
          </a:xfrm>
          <a:prstGeom prst="ellipse">
            <a:avLst/>
          </a:prstGeom>
          <a:solidFill>
            <a:srgbClr val="99FF66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2400">
                <a:latin typeface="Arial Narrow" pitchFamily="34" charset="0"/>
                <a:sym typeface="Symbol" pitchFamily="18" charset="2"/>
              </a:rPr>
              <a:t> CO</a:t>
            </a:r>
            <a:r>
              <a:rPr lang="en-US" sz="2400">
                <a:latin typeface="Arial Narrow" pitchFamily="34" charset="0"/>
              </a:rPr>
              <a:t> </a:t>
            </a:r>
          </a:p>
        </p:txBody>
      </p:sp>
      <p:sp>
        <p:nvSpPr>
          <p:cNvPr id="24" name="Oval 33"/>
          <p:cNvSpPr>
            <a:spLocks noChangeArrowheads="1"/>
          </p:cNvSpPr>
          <p:nvPr/>
        </p:nvSpPr>
        <p:spPr bwMode="auto">
          <a:xfrm>
            <a:off x="5157788" y="5291138"/>
            <a:ext cx="1477962" cy="695325"/>
          </a:xfrm>
          <a:prstGeom prst="ellipse">
            <a:avLst/>
          </a:prstGeom>
          <a:solidFill>
            <a:srgbClr val="99FF66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2400">
                <a:latin typeface="Arial Narrow" pitchFamily="34" charset="0"/>
                <a:sym typeface="Symbol" pitchFamily="18" charset="2"/>
              </a:rPr>
              <a:t>Pre-load</a:t>
            </a: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5186363" y="6108700"/>
            <a:ext cx="1477962" cy="695325"/>
          </a:xfrm>
          <a:prstGeom prst="ellipse">
            <a:avLst/>
          </a:prstGeom>
          <a:solidFill>
            <a:srgbClr val="99FF66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2400">
                <a:latin typeface="Arial Narrow" pitchFamily="34" charset="0"/>
                <a:sym typeface="Symbol" pitchFamily="18" charset="2"/>
              </a:rPr>
              <a:t>After-load</a:t>
            </a:r>
          </a:p>
        </p:txBody>
      </p:sp>
      <p:sp>
        <p:nvSpPr>
          <p:cNvPr id="26" name="Line 38"/>
          <p:cNvSpPr>
            <a:spLocks noChangeShapeType="1"/>
          </p:cNvSpPr>
          <p:nvPr/>
        </p:nvSpPr>
        <p:spPr bwMode="auto">
          <a:xfrm flipV="1">
            <a:off x="1917700" y="4783138"/>
            <a:ext cx="688975" cy="6064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39"/>
          <p:cNvSpPr>
            <a:spLocks noChangeShapeType="1"/>
          </p:cNvSpPr>
          <p:nvPr/>
        </p:nvSpPr>
        <p:spPr bwMode="auto">
          <a:xfrm>
            <a:off x="1960563" y="5403850"/>
            <a:ext cx="520700" cy="7175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40"/>
          <p:cNvSpPr>
            <a:spLocks noChangeShapeType="1"/>
          </p:cNvSpPr>
          <p:nvPr/>
        </p:nvSpPr>
        <p:spPr bwMode="auto">
          <a:xfrm>
            <a:off x="3971925" y="4756150"/>
            <a:ext cx="111125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41"/>
          <p:cNvSpPr>
            <a:spLocks noChangeShapeType="1"/>
          </p:cNvSpPr>
          <p:nvPr/>
        </p:nvSpPr>
        <p:spPr bwMode="auto">
          <a:xfrm flipV="1">
            <a:off x="4535488" y="5740400"/>
            <a:ext cx="576262" cy="4222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42"/>
          <p:cNvSpPr>
            <a:spLocks noChangeShapeType="1"/>
          </p:cNvSpPr>
          <p:nvPr/>
        </p:nvSpPr>
        <p:spPr bwMode="auto">
          <a:xfrm>
            <a:off x="4548188" y="6176963"/>
            <a:ext cx="563562" cy="2667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43"/>
          <p:cNvSpPr>
            <a:spLocks noChangeShapeType="1"/>
          </p:cNvSpPr>
          <p:nvPr/>
        </p:nvSpPr>
        <p:spPr bwMode="auto">
          <a:xfrm>
            <a:off x="855663" y="1866900"/>
            <a:ext cx="0" cy="5635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AutoShape 44"/>
          <p:cNvSpPr>
            <a:spLocks noChangeArrowheads="1"/>
          </p:cNvSpPr>
          <p:nvPr/>
        </p:nvSpPr>
        <p:spPr bwMode="auto">
          <a:xfrm>
            <a:off x="196850" y="3713163"/>
            <a:ext cx="1449388" cy="631825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2400">
                <a:latin typeface="Arial Narrow" pitchFamily="34" charset="0"/>
              </a:rPr>
              <a:t>Increased </a:t>
            </a:r>
          </a:p>
          <a:p>
            <a:pPr algn="ctr">
              <a:lnSpc>
                <a:spcPct val="70000"/>
              </a:lnSpc>
            </a:pPr>
            <a:r>
              <a:rPr lang="en-US" sz="2400">
                <a:latin typeface="Arial Narrow" pitchFamily="34" charset="0"/>
              </a:rPr>
              <a:t>Ca</a:t>
            </a:r>
            <a:r>
              <a:rPr lang="en-US" sz="2400" baseline="30000">
                <a:latin typeface="Arial Narrow" pitchFamily="34" charset="0"/>
              </a:rPr>
              <a:t>++</a:t>
            </a:r>
            <a:r>
              <a:rPr lang="en-US" sz="2400">
                <a:latin typeface="Arial Narrow" pitchFamily="34" charset="0"/>
              </a:rPr>
              <a:t> Flow</a:t>
            </a:r>
          </a:p>
        </p:txBody>
      </p:sp>
      <p:sp>
        <p:nvSpPr>
          <p:cNvPr id="33" name="Line 45"/>
          <p:cNvSpPr>
            <a:spLocks noChangeShapeType="1"/>
          </p:cNvSpPr>
          <p:nvPr/>
        </p:nvSpPr>
        <p:spPr bwMode="auto">
          <a:xfrm>
            <a:off x="841375" y="3160713"/>
            <a:ext cx="0" cy="5635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46"/>
          <p:cNvSpPr>
            <a:spLocks noChangeShapeType="1"/>
          </p:cNvSpPr>
          <p:nvPr/>
        </p:nvSpPr>
        <p:spPr bwMode="auto">
          <a:xfrm>
            <a:off x="860425" y="4327525"/>
            <a:ext cx="0" cy="60483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AutoShape 49"/>
          <p:cNvSpPr>
            <a:spLocks noChangeArrowheads="1"/>
          </p:cNvSpPr>
          <p:nvPr/>
        </p:nvSpPr>
        <p:spPr bwMode="auto">
          <a:xfrm>
            <a:off x="7061200" y="4997450"/>
            <a:ext cx="1955800" cy="1254125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2400"/>
              <a:t>Inodilatation</a:t>
            </a:r>
          </a:p>
        </p:txBody>
      </p:sp>
      <p:sp>
        <p:nvSpPr>
          <p:cNvPr id="36" name="Line 50"/>
          <p:cNvSpPr>
            <a:spLocks noChangeShapeType="1"/>
          </p:cNvSpPr>
          <p:nvPr/>
        </p:nvSpPr>
        <p:spPr bwMode="auto">
          <a:xfrm rot="16200000" flipH="1">
            <a:off x="6500813" y="4829175"/>
            <a:ext cx="668338" cy="357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51"/>
          <p:cNvSpPr>
            <a:spLocks noChangeShapeType="1"/>
          </p:cNvSpPr>
          <p:nvPr/>
        </p:nvSpPr>
        <p:spPr bwMode="auto">
          <a:xfrm rot="-5400000">
            <a:off x="6636544" y="5925344"/>
            <a:ext cx="457200" cy="341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52"/>
          <p:cNvSpPr>
            <a:spLocks noChangeShapeType="1"/>
          </p:cNvSpPr>
          <p:nvPr/>
        </p:nvSpPr>
        <p:spPr bwMode="auto">
          <a:xfrm rot="5400000" flipV="1">
            <a:off x="6847681" y="5428457"/>
            <a:ext cx="9525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AutoShape 53"/>
          <p:cNvSpPr>
            <a:spLocks noChangeArrowheads="1"/>
          </p:cNvSpPr>
          <p:nvPr/>
        </p:nvSpPr>
        <p:spPr bwMode="auto">
          <a:xfrm>
            <a:off x="4949825" y="2911475"/>
            <a:ext cx="4194175" cy="116681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sz="3200">
                <a:solidFill>
                  <a:srgbClr val="008000"/>
                </a:solidFill>
              </a:rPr>
              <a:t>Mechanism of Action </a:t>
            </a:r>
          </a:p>
          <a:p>
            <a:pPr algn="ctr">
              <a:lnSpc>
                <a:spcPct val="90000"/>
              </a:lnSpc>
            </a:pPr>
            <a:r>
              <a:rPr lang="en-US" sz="3200">
                <a:solidFill>
                  <a:srgbClr val="008000"/>
                </a:solidFill>
              </a:rPr>
              <a:t>of Inodilators </a:t>
            </a:r>
          </a:p>
        </p:txBody>
      </p:sp>
    </p:spTree>
    <p:extLst>
      <p:ext uri="{BB962C8B-B14F-4D97-AF65-F5344CB8AC3E}">
        <p14:creationId xmlns:p14="http://schemas.microsoft.com/office/powerpoint/2010/main" val="270476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4" grpId="1" animBg="1"/>
      <p:bldP spid="35" grpId="0" animBg="1"/>
      <p:bldP spid="36" grpId="0" animBg="1"/>
      <p:bldP spid="37" grpId="0" animBg="1"/>
      <p:bldP spid="3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inotropic drugs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Dopamine </a:t>
            </a:r>
          </a:p>
          <a:p>
            <a:r>
              <a:rPr lang="en-US" dirty="0" err="1" smtClean="0"/>
              <a:t>Dobutamine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067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Almost all symptomatic Patients treated with a diuretic </a:t>
            </a:r>
          </a:p>
          <a:p>
            <a:r>
              <a:rPr lang="en-US" dirty="0" smtClean="0"/>
              <a:t>High ceiling diuretics (loop diuretics) preferred </a:t>
            </a:r>
          </a:p>
          <a:p>
            <a:pPr lvl="1"/>
            <a:r>
              <a:rPr lang="en-US" dirty="0" smtClean="0"/>
              <a:t>Low dose therapy for </a:t>
            </a:r>
            <a:r>
              <a:rPr lang="en-US" dirty="0" err="1" smtClean="0"/>
              <a:t>maintainence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They increase salt and water excretion &amp; reduce blood volume</a:t>
            </a:r>
          </a:p>
          <a:p>
            <a:pPr lvl="1"/>
            <a:r>
              <a:rPr lang="en-US" dirty="0" smtClean="0"/>
              <a:t>Reduce preload &amp; venous pressure</a:t>
            </a:r>
          </a:p>
          <a:p>
            <a:pPr lvl="1"/>
            <a:r>
              <a:rPr lang="en-US" dirty="0" smtClean="0"/>
              <a:t>Improve cardiac performance &amp; relieve edema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Role of diuretics in heart failure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16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err="1" smtClean="0"/>
              <a:t>Angiotensin</a:t>
            </a:r>
            <a:r>
              <a:rPr lang="en-US" dirty="0" smtClean="0"/>
              <a:t> converting enzyme inhibitors </a:t>
            </a:r>
          </a:p>
          <a:p>
            <a:pPr lvl="1"/>
            <a:r>
              <a:rPr lang="en-US" dirty="0" err="1" smtClean="0"/>
              <a:t>Captopril</a:t>
            </a:r>
            <a:r>
              <a:rPr lang="en-US" dirty="0" smtClean="0"/>
              <a:t>, </a:t>
            </a:r>
            <a:r>
              <a:rPr lang="en-US" dirty="0" err="1" smtClean="0"/>
              <a:t>enalapril</a:t>
            </a:r>
            <a:r>
              <a:rPr lang="en-US" dirty="0" smtClean="0"/>
              <a:t>, </a:t>
            </a:r>
            <a:r>
              <a:rPr lang="en-US" dirty="0" err="1" smtClean="0"/>
              <a:t>ramipril</a:t>
            </a:r>
            <a:r>
              <a:rPr lang="en-US" dirty="0" smtClean="0"/>
              <a:t>, </a:t>
            </a:r>
            <a:r>
              <a:rPr lang="en-US" dirty="0" err="1" smtClean="0"/>
              <a:t>lisinopril</a:t>
            </a:r>
            <a:r>
              <a:rPr lang="en-US" dirty="0" smtClean="0"/>
              <a:t> </a:t>
            </a:r>
          </a:p>
          <a:p>
            <a:r>
              <a:rPr lang="en-US" dirty="0" smtClean="0"/>
              <a:t>Act by </a:t>
            </a:r>
          </a:p>
          <a:p>
            <a:pPr lvl="1"/>
            <a:r>
              <a:rPr lang="en-US" dirty="0" smtClean="0"/>
              <a:t>Reduction of after load </a:t>
            </a:r>
          </a:p>
          <a:p>
            <a:pPr lvl="1"/>
            <a:r>
              <a:rPr lang="en-US" dirty="0" smtClean="0"/>
              <a:t>Reduction of preload </a:t>
            </a:r>
          </a:p>
          <a:p>
            <a:pPr lvl="1"/>
            <a:r>
              <a:rPr lang="en-US" dirty="0" smtClean="0"/>
              <a:t>Reversing the compensatory changes </a:t>
            </a:r>
          </a:p>
          <a:p>
            <a:r>
              <a:rPr lang="en-US" dirty="0" smtClean="0"/>
              <a:t>ACE inhibitors are the most preferred drugs for treatment of Congestive cardiac failure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ACE Inhibitors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heart failure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243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51038" y="171450"/>
            <a:ext cx="287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Angiotensinogen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93938" y="1689100"/>
            <a:ext cx="24066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Angiotensin I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322513" y="3321050"/>
            <a:ext cx="287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Angiotensin II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6148388"/>
            <a:ext cx="2068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 Narrow" pitchFamily="34" charset="0"/>
              </a:rPr>
              <a:t>Angiotensin III</a:t>
            </a: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 flipV="1">
            <a:off x="3821113" y="4852988"/>
            <a:ext cx="773112" cy="857250"/>
          </a:xfrm>
          <a:custGeom>
            <a:avLst/>
            <a:gdLst>
              <a:gd name="T0" fmla="*/ 386556 w 21600"/>
              <a:gd name="T1" fmla="*/ 0 h 21600"/>
              <a:gd name="T2" fmla="*/ 47604 w 21600"/>
              <a:gd name="T3" fmla="*/ 428625 h 21600"/>
              <a:gd name="T4" fmla="*/ 386556 w 21600"/>
              <a:gd name="T5" fmla="*/ 105608 h 21600"/>
              <a:gd name="T6" fmla="*/ 725508 w 21600"/>
              <a:gd name="T7" fmla="*/ 428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661" y="10800"/>
                </a:moveTo>
                <a:cubicBezTo>
                  <a:pt x="2661" y="6304"/>
                  <a:pt x="6304" y="2661"/>
                  <a:pt x="10800" y="2661"/>
                </a:cubicBezTo>
                <a:cubicBezTo>
                  <a:pt x="15295" y="2660"/>
                  <a:pt x="18938" y="6304"/>
                  <a:pt x="18939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99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 flipV="1">
            <a:off x="2236788" y="4911725"/>
            <a:ext cx="773112" cy="857250"/>
          </a:xfrm>
          <a:custGeom>
            <a:avLst/>
            <a:gdLst>
              <a:gd name="T0" fmla="*/ 386556 w 21600"/>
              <a:gd name="T1" fmla="*/ 0 h 21600"/>
              <a:gd name="T2" fmla="*/ 47604 w 21600"/>
              <a:gd name="T3" fmla="*/ 428625 h 21600"/>
              <a:gd name="T4" fmla="*/ 386556 w 21600"/>
              <a:gd name="T5" fmla="*/ 105608 h 21600"/>
              <a:gd name="T6" fmla="*/ 725508 w 21600"/>
              <a:gd name="T7" fmla="*/ 428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661" y="10800"/>
                </a:moveTo>
                <a:cubicBezTo>
                  <a:pt x="2661" y="6304"/>
                  <a:pt x="6304" y="2661"/>
                  <a:pt x="10800" y="2661"/>
                </a:cubicBezTo>
                <a:cubicBezTo>
                  <a:pt x="15295" y="2660"/>
                  <a:pt x="18938" y="6304"/>
                  <a:pt x="18939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187575" y="5680075"/>
            <a:ext cx="8588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AT2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3821113" y="5653088"/>
            <a:ext cx="8588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AT1</a:t>
            </a:r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>
            <a:off x="3390900" y="731838"/>
            <a:ext cx="0" cy="1027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3390900" y="2081213"/>
            <a:ext cx="0" cy="12525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2673350" y="3825875"/>
            <a:ext cx="71755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3389313" y="3811588"/>
            <a:ext cx="71755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3783013" y="5135563"/>
            <a:ext cx="830262" cy="889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2968625" y="1001713"/>
            <a:ext cx="928688" cy="3841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400" i="1">
                <a:solidFill>
                  <a:schemeClr val="bg1"/>
                </a:solidFill>
                <a:latin typeface="Arial Narrow" pitchFamily="34" charset="0"/>
              </a:rPr>
              <a:t>Renin</a:t>
            </a: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1490663" y="2447925"/>
            <a:ext cx="3856037" cy="6032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2400" i="1">
                <a:solidFill>
                  <a:schemeClr val="bg1"/>
                </a:solidFill>
                <a:latin typeface="Arial Narrow" pitchFamily="34" charset="0"/>
              </a:rPr>
              <a:t>Angiotensin Converting Enzyme (ACE)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6669088" y="4519613"/>
            <a:ext cx="2125662" cy="1192212"/>
          </a:xfrm>
          <a:prstGeom prst="rect">
            <a:avLst/>
          </a:prstGeom>
          <a:solidFill>
            <a:schemeClr val="tx2"/>
          </a:solidFill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Angiotensin Receptor Blocker</a:t>
            </a:r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6797675" y="2232025"/>
            <a:ext cx="1984375" cy="850900"/>
          </a:xfrm>
          <a:prstGeom prst="rect">
            <a:avLst/>
          </a:prstGeom>
          <a:solidFill>
            <a:schemeClr val="tx2"/>
          </a:solidFill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ACE inhibitor</a:t>
            </a:r>
          </a:p>
        </p:txBody>
      </p:sp>
      <p:sp>
        <p:nvSpPr>
          <p:cNvPr id="21" name="Line 26"/>
          <p:cNvSpPr>
            <a:spLocks noChangeShapeType="1"/>
          </p:cNvSpPr>
          <p:nvPr/>
        </p:nvSpPr>
        <p:spPr bwMode="auto">
          <a:xfrm flipH="1">
            <a:off x="5373688" y="2670175"/>
            <a:ext cx="1265237" cy="4445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 flipH="1">
            <a:off x="4852988" y="5094288"/>
            <a:ext cx="1674812" cy="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Oval 28"/>
          <p:cNvSpPr>
            <a:spLocks noChangeArrowheads="1"/>
          </p:cNvSpPr>
          <p:nvPr/>
        </p:nvSpPr>
        <p:spPr bwMode="auto">
          <a:xfrm>
            <a:off x="6808788" y="1363663"/>
            <a:ext cx="1968500" cy="885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2400"/>
              <a:t>Synthesis 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Blocker</a:t>
            </a:r>
          </a:p>
        </p:txBody>
      </p:sp>
      <p:sp>
        <p:nvSpPr>
          <p:cNvPr id="24" name="Oval 29"/>
          <p:cNvSpPr>
            <a:spLocks noChangeArrowheads="1"/>
          </p:cNvSpPr>
          <p:nvPr/>
        </p:nvSpPr>
        <p:spPr bwMode="auto">
          <a:xfrm>
            <a:off x="6780213" y="5716588"/>
            <a:ext cx="1884362" cy="7508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2400"/>
              <a:t>Receptor </a:t>
            </a:r>
          </a:p>
          <a:p>
            <a:pPr algn="ctr">
              <a:lnSpc>
                <a:spcPct val="80000"/>
              </a:lnSpc>
            </a:pPr>
            <a:r>
              <a:rPr lang="en-US" sz="2400"/>
              <a:t>Blocker</a:t>
            </a:r>
          </a:p>
        </p:txBody>
      </p:sp>
      <p:pic>
        <p:nvPicPr>
          <p:cNvPr id="25" name="Picture 30" descr="lung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50" y="2171700"/>
            <a:ext cx="950913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1" descr="kidney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lum bright="-12000" contrast="24000"/>
          </a:blip>
          <a:srcRect/>
          <a:stretch>
            <a:fillRect/>
          </a:stretch>
        </p:blipFill>
        <p:spPr bwMode="auto">
          <a:xfrm>
            <a:off x="596900" y="695325"/>
            <a:ext cx="6619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Line 32"/>
          <p:cNvSpPr>
            <a:spLocks noChangeShapeType="1"/>
          </p:cNvSpPr>
          <p:nvPr/>
        </p:nvSpPr>
        <p:spPr bwMode="auto">
          <a:xfrm>
            <a:off x="1322388" y="1111250"/>
            <a:ext cx="1392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Arc 34"/>
          <p:cNvSpPr>
            <a:spLocks/>
          </p:cNvSpPr>
          <p:nvPr/>
        </p:nvSpPr>
        <p:spPr bwMode="auto">
          <a:xfrm flipH="1">
            <a:off x="1181100" y="3629025"/>
            <a:ext cx="1069975" cy="2505075"/>
          </a:xfrm>
          <a:custGeom>
            <a:avLst/>
            <a:gdLst>
              <a:gd name="T0" fmla="*/ 0 w 21600"/>
              <a:gd name="T1" fmla="*/ 0 h 21600"/>
              <a:gd name="T2" fmla="*/ 1069975 w 21600"/>
              <a:gd name="T3" fmla="*/ 2505075 h 21600"/>
              <a:gd name="T4" fmla="*/ 0 w 21600"/>
              <a:gd name="T5" fmla="*/ 250507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0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Losartan</a:t>
            </a:r>
            <a:r>
              <a:rPr lang="en-US" dirty="0" smtClean="0"/>
              <a:t> , </a:t>
            </a:r>
            <a:r>
              <a:rPr lang="en-US" dirty="0" err="1" smtClean="0"/>
              <a:t>candesartan</a:t>
            </a:r>
            <a:r>
              <a:rPr lang="en-US" dirty="0" smtClean="0"/>
              <a:t>, </a:t>
            </a:r>
            <a:r>
              <a:rPr lang="en-US" dirty="0" err="1" smtClean="0"/>
              <a:t>valsartan</a:t>
            </a:r>
            <a:r>
              <a:rPr lang="en-US" dirty="0" smtClean="0"/>
              <a:t>, </a:t>
            </a:r>
            <a:r>
              <a:rPr lang="en-US" dirty="0" err="1" smtClean="0"/>
              <a:t>telmisartan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Block AT</a:t>
            </a:r>
            <a:r>
              <a:rPr lang="en-US" baseline="-25000" dirty="0" smtClean="0"/>
              <a:t>1</a:t>
            </a:r>
            <a:r>
              <a:rPr lang="en-US" dirty="0" smtClean="0"/>
              <a:t> receptor on the heart, peripheral vasculature and kidney </a:t>
            </a:r>
          </a:p>
          <a:p>
            <a:r>
              <a:rPr lang="en-US" dirty="0" smtClean="0"/>
              <a:t>As effective as ACE inhibitors </a:t>
            </a:r>
          </a:p>
          <a:p>
            <a:r>
              <a:rPr lang="en-US" dirty="0" smtClean="0"/>
              <a:t>Used mainly in patients who cannot tolerate ACE inhibitors because of cough, </a:t>
            </a:r>
            <a:r>
              <a:rPr lang="en-US" dirty="0" err="1" smtClean="0"/>
              <a:t>angioedema</a:t>
            </a:r>
            <a:r>
              <a:rPr lang="en-US" dirty="0" smtClean="0"/>
              <a:t>, </a:t>
            </a:r>
            <a:r>
              <a:rPr lang="en-US" dirty="0" err="1" smtClean="0"/>
              <a:t>neutropenia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Angiotensin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receptor blockers in heart failure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961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6200" y="228600"/>
            <a:ext cx="8763000" cy="609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Approach to the Patient with Heart Failure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>
          <a:xfrm>
            <a:off x="1219200" y="1219200"/>
            <a:ext cx="6400800" cy="4572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Assessment of LV function (echocardiogram)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1028"/>
          <p:cNvSpPr>
            <a:spLocks noChangeArrowheads="1"/>
          </p:cNvSpPr>
          <p:nvPr/>
        </p:nvSpPr>
        <p:spPr bwMode="auto">
          <a:xfrm>
            <a:off x="3333750" y="2198688"/>
            <a:ext cx="1406525" cy="42862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spcAft>
                <a:spcPct val="30000"/>
              </a:spcAft>
              <a:buClr>
                <a:srgbClr val="FF0000"/>
              </a:buClr>
              <a:buSzPct val="70000"/>
              <a:buFont typeface="Wingdings" pitchFamily="2" charset="2"/>
              <a:buNone/>
            </a:pPr>
            <a:r>
              <a:rPr lang="en-US" sz="2000" b="1" dirty="0">
                <a:solidFill>
                  <a:schemeClr val="bg1"/>
                </a:solidFill>
              </a:rPr>
              <a:t>EF &lt; 40%</a:t>
            </a:r>
          </a:p>
        </p:txBody>
      </p:sp>
      <p:sp>
        <p:nvSpPr>
          <p:cNvPr id="7" name="Rectangle 1029"/>
          <p:cNvSpPr>
            <a:spLocks noChangeArrowheads="1"/>
          </p:cNvSpPr>
          <p:nvPr/>
        </p:nvSpPr>
        <p:spPr bwMode="auto">
          <a:xfrm>
            <a:off x="3008313" y="2905125"/>
            <a:ext cx="2057400" cy="736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>
              <a:spcAft>
                <a:spcPct val="30000"/>
              </a:spcAft>
              <a:buClr>
                <a:srgbClr val="FF0000"/>
              </a:buClr>
              <a:buSzPct val="70000"/>
              <a:buFont typeface="Wingdings" pitchFamily="2" charset="2"/>
              <a:buNone/>
            </a:pPr>
            <a:r>
              <a:rPr lang="en-US" sz="2000" b="1" dirty="0">
                <a:solidFill>
                  <a:schemeClr val="bg1"/>
                </a:solidFill>
              </a:rPr>
              <a:t>Assessment of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volume status</a:t>
            </a:r>
          </a:p>
        </p:txBody>
      </p:sp>
      <p:sp>
        <p:nvSpPr>
          <p:cNvPr id="8" name="Rectangle 1030"/>
          <p:cNvSpPr>
            <a:spLocks noChangeArrowheads="1"/>
          </p:cNvSpPr>
          <p:nvPr/>
        </p:nvSpPr>
        <p:spPr bwMode="auto">
          <a:xfrm>
            <a:off x="504825" y="3956050"/>
            <a:ext cx="2784475" cy="736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spcAft>
                <a:spcPct val="30000"/>
              </a:spcAft>
              <a:buClr>
                <a:srgbClr val="FF0000"/>
              </a:buClr>
              <a:buSzPct val="70000"/>
              <a:buFont typeface="Wingdings" pitchFamily="2" charset="2"/>
              <a:buNone/>
            </a:pPr>
            <a:r>
              <a:rPr lang="en-US" sz="2000" b="1">
                <a:solidFill>
                  <a:schemeClr val="bg1"/>
                </a:solidFill>
              </a:rPr>
              <a:t>Signs and symptoms of fluid retention</a:t>
            </a:r>
          </a:p>
        </p:txBody>
      </p:sp>
      <p:sp>
        <p:nvSpPr>
          <p:cNvPr id="9" name="Rectangle 1031"/>
          <p:cNvSpPr>
            <a:spLocks noChangeArrowheads="1"/>
          </p:cNvSpPr>
          <p:nvPr/>
        </p:nvSpPr>
        <p:spPr bwMode="auto">
          <a:xfrm>
            <a:off x="4446588" y="3956050"/>
            <a:ext cx="3438525" cy="736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spcAft>
                <a:spcPct val="30000"/>
              </a:spcAft>
              <a:buClr>
                <a:srgbClr val="FF0000"/>
              </a:buClr>
              <a:buSzPct val="70000"/>
              <a:buFont typeface="Wingdings" pitchFamily="2" charset="2"/>
              <a:buNone/>
            </a:pPr>
            <a:r>
              <a:rPr lang="en-US" sz="2000" b="1" dirty="0">
                <a:solidFill>
                  <a:schemeClr val="bg1"/>
                </a:solidFill>
              </a:rPr>
              <a:t>No signs and symptoms of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fluid retention</a:t>
            </a:r>
          </a:p>
        </p:txBody>
      </p:sp>
      <p:sp>
        <p:nvSpPr>
          <p:cNvPr id="10" name="Rectangle 1032"/>
          <p:cNvSpPr>
            <a:spLocks noChangeArrowheads="1"/>
          </p:cNvSpPr>
          <p:nvPr/>
        </p:nvSpPr>
        <p:spPr bwMode="auto">
          <a:xfrm>
            <a:off x="180975" y="4962525"/>
            <a:ext cx="3413125" cy="736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spcAft>
                <a:spcPct val="30000"/>
              </a:spcAft>
              <a:buClr>
                <a:srgbClr val="FF0000"/>
              </a:buClr>
              <a:buSzPct val="70000"/>
              <a:buFont typeface="Wingdings" pitchFamily="2" charset="2"/>
              <a:buNone/>
            </a:pPr>
            <a:r>
              <a:rPr lang="en-US" sz="2000" b="1">
                <a:solidFill>
                  <a:schemeClr val="bg1"/>
                </a:solidFill>
              </a:rPr>
              <a:t>Diuretic</a:t>
            </a:r>
            <a:br>
              <a:rPr lang="en-US" sz="2000" b="1">
                <a:solidFill>
                  <a:schemeClr val="bg1"/>
                </a:solidFill>
              </a:rPr>
            </a:br>
            <a:r>
              <a:rPr lang="en-US" sz="2000" b="1">
                <a:solidFill>
                  <a:schemeClr val="bg1"/>
                </a:solidFill>
              </a:rPr>
              <a:t>(titrate to euvolemic state)</a:t>
            </a:r>
          </a:p>
        </p:txBody>
      </p:sp>
      <p:sp>
        <p:nvSpPr>
          <p:cNvPr id="11" name="Rectangle 1033"/>
          <p:cNvSpPr>
            <a:spLocks noChangeArrowheads="1"/>
          </p:cNvSpPr>
          <p:nvPr/>
        </p:nvSpPr>
        <p:spPr bwMode="auto">
          <a:xfrm>
            <a:off x="5051425" y="4962525"/>
            <a:ext cx="2095500" cy="5270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spcAft>
                <a:spcPct val="30000"/>
              </a:spcAft>
              <a:buClr>
                <a:srgbClr val="FF0000"/>
              </a:buClr>
              <a:buSzPct val="70000"/>
              <a:buFont typeface="Wingdings" pitchFamily="2" charset="2"/>
              <a:buNone/>
            </a:pPr>
            <a:r>
              <a:rPr lang="en-US" sz="2000" b="1">
                <a:solidFill>
                  <a:schemeClr val="bg1"/>
                </a:solidFill>
              </a:rPr>
              <a:t>ACE Inhibitor</a:t>
            </a:r>
          </a:p>
        </p:txBody>
      </p:sp>
      <p:sp>
        <p:nvSpPr>
          <p:cNvPr id="12" name="Rectangle 1034"/>
          <p:cNvSpPr>
            <a:spLocks noChangeArrowheads="1"/>
          </p:cNvSpPr>
          <p:nvPr/>
        </p:nvSpPr>
        <p:spPr bwMode="auto">
          <a:xfrm>
            <a:off x="5360988" y="5884863"/>
            <a:ext cx="1590675" cy="438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spcAft>
                <a:spcPct val="30000"/>
              </a:spcAft>
              <a:buClr>
                <a:srgbClr val="FF0000"/>
              </a:buClr>
              <a:buSzPct val="70000"/>
              <a:buFont typeface="Wingdings" pitchFamily="2" charset="2"/>
              <a:buNone/>
            </a:pPr>
            <a:r>
              <a:rPr lang="en-US" sz="2000" b="1">
                <a:solidFill>
                  <a:schemeClr val="bg1"/>
                </a:solidFill>
                <a:latin typeface="Symbol" pitchFamily="18" charset="2"/>
              </a:rPr>
              <a:t>b</a:t>
            </a:r>
            <a:r>
              <a:rPr lang="en-US" sz="2000" b="1">
                <a:solidFill>
                  <a:schemeClr val="bg1"/>
                </a:solidFill>
              </a:rPr>
              <a:t>-blocker</a:t>
            </a:r>
          </a:p>
        </p:txBody>
      </p:sp>
      <p:sp>
        <p:nvSpPr>
          <p:cNvPr id="13" name="Rectangle 1035"/>
          <p:cNvSpPr>
            <a:spLocks noChangeArrowheads="1"/>
          </p:cNvSpPr>
          <p:nvPr/>
        </p:nvSpPr>
        <p:spPr bwMode="auto">
          <a:xfrm>
            <a:off x="7712075" y="5634038"/>
            <a:ext cx="1301750" cy="438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spcAft>
                <a:spcPct val="30000"/>
              </a:spcAft>
              <a:buClr>
                <a:srgbClr val="FF0000"/>
              </a:buClr>
              <a:buSzPct val="70000"/>
              <a:buFont typeface="Wingdings" pitchFamily="2" charset="2"/>
              <a:buNone/>
            </a:pPr>
            <a:r>
              <a:rPr lang="en-US" sz="2000" b="1">
                <a:solidFill>
                  <a:schemeClr val="bg1"/>
                </a:solidFill>
              </a:rPr>
              <a:t>Digoxin</a:t>
            </a:r>
          </a:p>
        </p:txBody>
      </p:sp>
      <p:sp>
        <p:nvSpPr>
          <p:cNvPr id="14" name="Line 1036"/>
          <p:cNvSpPr>
            <a:spLocks noChangeShapeType="1"/>
          </p:cNvSpPr>
          <p:nvPr/>
        </p:nvSpPr>
        <p:spPr bwMode="auto">
          <a:xfrm>
            <a:off x="3979863" y="1968500"/>
            <a:ext cx="0" cy="227013"/>
          </a:xfrm>
          <a:prstGeom prst="line">
            <a:avLst/>
          </a:prstGeom>
          <a:noFill/>
          <a:ln w="28575" cap="sq">
            <a:solidFill>
              <a:srgbClr val="66FF33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037"/>
          <p:cNvSpPr>
            <a:spLocks noChangeShapeType="1"/>
          </p:cNvSpPr>
          <p:nvPr/>
        </p:nvSpPr>
        <p:spPr bwMode="auto">
          <a:xfrm>
            <a:off x="3979863" y="2657475"/>
            <a:ext cx="0" cy="227013"/>
          </a:xfrm>
          <a:prstGeom prst="line">
            <a:avLst/>
          </a:prstGeom>
          <a:noFill/>
          <a:ln w="28575" cap="sq">
            <a:solidFill>
              <a:srgbClr val="66FF33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038"/>
          <p:cNvSpPr>
            <a:spLocks noChangeShapeType="1"/>
          </p:cNvSpPr>
          <p:nvPr/>
        </p:nvSpPr>
        <p:spPr bwMode="auto">
          <a:xfrm flipH="1">
            <a:off x="3181350" y="3673475"/>
            <a:ext cx="798513" cy="246063"/>
          </a:xfrm>
          <a:prstGeom prst="line">
            <a:avLst/>
          </a:prstGeom>
          <a:noFill/>
          <a:ln w="28575" cap="sq">
            <a:solidFill>
              <a:srgbClr val="66FF33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039"/>
          <p:cNvSpPr>
            <a:spLocks noChangeShapeType="1"/>
          </p:cNvSpPr>
          <p:nvPr/>
        </p:nvSpPr>
        <p:spPr bwMode="auto">
          <a:xfrm>
            <a:off x="3979863" y="3673475"/>
            <a:ext cx="698500" cy="280988"/>
          </a:xfrm>
          <a:prstGeom prst="line">
            <a:avLst/>
          </a:prstGeom>
          <a:noFill/>
          <a:ln w="28575" cap="sq">
            <a:solidFill>
              <a:srgbClr val="66FF33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040"/>
          <p:cNvSpPr>
            <a:spLocks noChangeShapeType="1"/>
          </p:cNvSpPr>
          <p:nvPr/>
        </p:nvSpPr>
        <p:spPr bwMode="auto">
          <a:xfrm>
            <a:off x="1838325" y="4716463"/>
            <a:ext cx="0" cy="227012"/>
          </a:xfrm>
          <a:prstGeom prst="line">
            <a:avLst/>
          </a:prstGeom>
          <a:noFill/>
          <a:ln w="28575" cap="sq">
            <a:solidFill>
              <a:srgbClr val="66FF33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041"/>
          <p:cNvSpPr>
            <a:spLocks noChangeShapeType="1"/>
          </p:cNvSpPr>
          <p:nvPr/>
        </p:nvSpPr>
        <p:spPr bwMode="auto">
          <a:xfrm>
            <a:off x="6102350" y="4716463"/>
            <a:ext cx="0" cy="227012"/>
          </a:xfrm>
          <a:prstGeom prst="line">
            <a:avLst/>
          </a:prstGeom>
          <a:noFill/>
          <a:ln w="28575" cap="sq">
            <a:solidFill>
              <a:srgbClr val="66FF33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042"/>
          <p:cNvSpPr>
            <a:spLocks noChangeShapeType="1"/>
          </p:cNvSpPr>
          <p:nvPr/>
        </p:nvSpPr>
        <p:spPr bwMode="auto">
          <a:xfrm>
            <a:off x="6102350" y="5505450"/>
            <a:ext cx="0" cy="381000"/>
          </a:xfrm>
          <a:prstGeom prst="line">
            <a:avLst/>
          </a:prstGeom>
          <a:noFill/>
          <a:ln w="28575" cap="sq">
            <a:solidFill>
              <a:srgbClr val="66FF33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043"/>
          <p:cNvSpPr>
            <a:spLocks noChangeShapeType="1"/>
          </p:cNvSpPr>
          <p:nvPr/>
        </p:nvSpPr>
        <p:spPr bwMode="auto">
          <a:xfrm flipH="1" flipV="1">
            <a:off x="7145338" y="5180013"/>
            <a:ext cx="563562" cy="671512"/>
          </a:xfrm>
          <a:prstGeom prst="line">
            <a:avLst/>
          </a:prstGeom>
          <a:noFill/>
          <a:ln w="28575" cap="sq">
            <a:solidFill>
              <a:srgbClr val="66FF33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044"/>
          <p:cNvSpPr>
            <a:spLocks noChangeShapeType="1"/>
          </p:cNvSpPr>
          <p:nvPr/>
        </p:nvSpPr>
        <p:spPr bwMode="auto">
          <a:xfrm flipH="1">
            <a:off x="6954838" y="5842000"/>
            <a:ext cx="746125" cy="236538"/>
          </a:xfrm>
          <a:prstGeom prst="line">
            <a:avLst/>
          </a:prstGeom>
          <a:noFill/>
          <a:ln w="28575" cap="sq">
            <a:solidFill>
              <a:srgbClr val="66FF33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045"/>
          <p:cNvSpPr>
            <a:spLocks noChangeShapeType="1"/>
          </p:cNvSpPr>
          <p:nvPr/>
        </p:nvSpPr>
        <p:spPr bwMode="auto">
          <a:xfrm rot="-5400000">
            <a:off x="4311650" y="4529138"/>
            <a:ext cx="9525" cy="1460500"/>
          </a:xfrm>
          <a:prstGeom prst="line">
            <a:avLst/>
          </a:prstGeom>
          <a:noFill/>
          <a:ln w="28575" cap="sq">
            <a:solidFill>
              <a:srgbClr val="66FF33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717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Drugs used in heart failure 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Chronic heart failure </a:t>
            </a:r>
            <a:endParaRPr lang="en-US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Diuretics </a:t>
            </a:r>
          </a:p>
          <a:p>
            <a:r>
              <a:rPr lang="en-US" dirty="0" smtClean="0"/>
              <a:t>Aldosterone receptor antagonist</a:t>
            </a:r>
          </a:p>
          <a:p>
            <a:r>
              <a:rPr lang="en-US" dirty="0" smtClean="0"/>
              <a:t>ACE inhibitors </a:t>
            </a:r>
          </a:p>
          <a:p>
            <a:r>
              <a:rPr lang="en-US" dirty="0" smtClean="0"/>
              <a:t>Angiotensin receptor blockers </a:t>
            </a:r>
          </a:p>
          <a:p>
            <a:r>
              <a:rPr lang="en-US" dirty="0" smtClean="0"/>
              <a:t>Cardiac glycosides </a:t>
            </a:r>
          </a:p>
          <a:p>
            <a:r>
              <a:rPr lang="en-US" dirty="0" smtClean="0"/>
              <a:t>Vasodilators </a:t>
            </a:r>
            <a:endParaRPr lang="en-US" dirty="0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Acute heart failure </a:t>
            </a:r>
            <a:endParaRPr lang="en-US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Diuretics </a:t>
            </a:r>
          </a:p>
          <a:p>
            <a:r>
              <a:rPr lang="en-US" dirty="0" smtClean="0"/>
              <a:t>Vasodilators </a:t>
            </a:r>
          </a:p>
          <a:p>
            <a:r>
              <a:rPr lang="en-US" dirty="0" smtClean="0"/>
              <a:t>Dopamine, </a:t>
            </a:r>
            <a:r>
              <a:rPr lang="en-US" dirty="0" err="1" smtClean="0"/>
              <a:t>dobutamine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Amrinone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16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60040"/>
          </a:xfrm>
        </p:spPr>
        <p:txBody>
          <a:bodyPr>
            <a:noAutofit/>
          </a:bodyPr>
          <a:lstStyle/>
          <a:p>
            <a:r>
              <a:rPr lang="en-US" sz="3200" dirty="0" smtClean="0"/>
              <a:t>Summary </a:t>
            </a:r>
            <a:endParaRPr lang="en-US" sz="3200" dirty="0"/>
          </a:p>
        </p:txBody>
      </p:sp>
      <p:pic>
        <p:nvPicPr>
          <p:cNvPr id="9" name="Picture 2" descr="Stanco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0600" y="2686050"/>
            <a:ext cx="4903788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 descr="PochiSacch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3" y="174625"/>
            <a:ext cx="3725862" cy="154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5208588" y="0"/>
            <a:ext cx="3743325" cy="1622425"/>
            <a:chOff x="144" y="1168"/>
            <a:chExt cx="4733" cy="2528"/>
          </a:xfrm>
        </p:grpSpPr>
        <p:pic>
          <p:nvPicPr>
            <p:cNvPr id="12" name="Picture 5" descr="NormaleOK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60" y="1373"/>
              <a:ext cx="3917" cy="2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" name="Group 6"/>
            <p:cNvGrpSpPr>
              <a:grpSpLocks/>
            </p:cNvGrpSpPr>
            <p:nvPr/>
          </p:nvGrpSpPr>
          <p:grpSpPr bwMode="auto">
            <a:xfrm>
              <a:off x="448" y="2540"/>
              <a:ext cx="111" cy="1156"/>
              <a:chOff x="448" y="2236"/>
              <a:chExt cx="111" cy="1156"/>
            </a:xfrm>
          </p:grpSpPr>
          <p:sp>
            <p:nvSpPr>
              <p:cNvPr id="15" name="Rectangle 7"/>
              <p:cNvSpPr>
                <a:spLocks noChangeArrowheads="1"/>
              </p:cNvSpPr>
              <p:nvPr/>
            </p:nvSpPr>
            <p:spPr bwMode="auto">
              <a:xfrm>
                <a:off x="448" y="2236"/>
                <a:ext cx="111" cy="1156"/>
              </a:xfrm>
              <a:prstGeom prst="rect">
                <a:avLst/>
              </a:prstGeom>
              <a:solidFill>
                <a:srgbClr val="80808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Rectangle 8"/>
              <p:cNvSpPr>
                <a:spLocks noChangeArrowheads="1"/>
              </p:cNvSpPr>
              <p:nvPr/>
            </p:nvSpPr>
            <p:spPr bwMode="auto">
              <a:xfrm>
                <a:off x="460" y="2236"/>
                <a:ext cx="86" cy="115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Rectangle 9"/>
              <p:cNvSpPr>
                <a:spLocks noChangeArrowheads="1"/>
              </p:cNvSpPr>
              <p:nvPr/>
            </p:nvSpPr>
            <p:spPr bwMode="auto">
              <a:xfrm>
                <a:off x="473" y="2236"/>
                <a:ext cx="60" cy="1156"/>
              </a:xfrm>
              <a:prstGeom prst="rect">
                <a:avLst/>
              </a:prstGeom>
              <a:solidFill>
                <a:srgbClr val="80808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4" name="Picture 10" descr="speed limit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44" y="1168"/>
              <a:ext cx="727" cy="1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8" name="Picture 11" descr="Carot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8125" y="5095875"/>
            <a:ext cx="37846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2" descr="AsinoOK+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54638" y="4932363"/>
            <a:ext cx="3789362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379413" y="1819275"/>
            <a:ext cx="3284537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/>
              <a:t>Reduce the number of sacks on the wagon</a:t>
            </a: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5440363" y="1774825"/>
            <a:ext cx="36845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dirty="0"/>
              <a:t>Limit the </a:t>
            </a:r>
            <a:r>
              <a:rPr lang="en-US" sz="2400" dirty="0" smtClean="0"/>
              <a:t>speed</a:t>
            </a:r>
            <a:r>
              <a:rPr lang="en-US" sz="2400" dirty="0"/>
              <a:t>, thus saving energy</a:t>
            </a: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4519613"/>
            <a:ext cx="3297238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dirty="0"/>
              <a:t>Like the carrot placed in </a:t>
            </a:r>
            <a:r>
              <a:rPr lang="en-US" sz="2400" dirty="0" smtClean="0"/>
              <a:t>front</a:t>
            </a:r>
            <a:endParaRPr lang="en-US" sz="2400" dirty="0"/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5661025" y="4346575"/>
            <a:ext cx="339407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dirty="0"/>
              <a:t>Increase the </a:t>
            </a:r>
            <a:r>
              <a:rPr lang="en-US" sz="2400" dirty="0" smtClean="0"/>
              <a:t>efficiency</a:t>
            </a:r>
            <a:endParaRPr lang="en-US" sz="2400" dirty="0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 flipH="1" flipV="1">
            <a:off x="3573463" y="2279650"/>
            <a:ext cx="590550" cy="506413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18"/>
          <p:cNvSpPr>
            <a:spLocks noChangeShapeType="1"/>
          </p:cNvSpPr>
          <p:nvPr/>
        </p:nvSpPr>
        <p:spPr bwMode="auto">
          <a:xfrm flipH="1" flipV="1">
            <a:off x="4699000" y="4572000"/>
            <a:ext cx="590550" cy="506413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 rot="-5400000" flipH="1" flipV="1">
            <a:off x="3178969" y="4628357"/>
            <a:ext cx="590550" cy="50641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 rot="-5400000" flipH="1" flipV="1">
            <a:off x="4753769" y="2334419"/>
            <a:ext cx="590550" cy="50641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0" y="6491288"/>
            <a:ext cx="1509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Inotrops</a:t>
            </a: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7023100" y="4862513"/>
            <a:ext cx="212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Vasodilators 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6661150" y="0"/>
            <a:ext cx="177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</a:t>
            </a:r>
            <a:r>
              <a:rPr lang="en-US" sz="2400">
                <a:solidFill>
                  <a:srgbClr val="0000FF"/>
                </a:solidFill>
              </a:rPr>
              <a:t> blockers </a:t>
            </a:r>
          </a:p>
        </p:txBody>
      </p:sp>
      <p:sp>
        <p:nvSpPr>
          <p:cNvPr id="31" name="Text Box 25"/>
          <p:cNvSpPr txBox="1">
            <a:spLocks noChangeArrowheads="1"/>
          </p:cNvSpPr>
          <p:nvPr/>
        </p:nvSpPr>
        <p:spPr bwMode="auto">
          <a:xfrm>
            <a:off x="1616075" y="274638"/>
            <a:ext cx="317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Diuretics, </a:t>
            </a:r>
            <a:r>
              <a:rPr lang="en-US" sz="2400">
                <a:solidFill>
                  <a:srgbClr val="0000FF"/>
                </a:solidFill>
              </a:rPr>
              <a:t>ACE</a:t>
            </a:r>
            <a:r>
              <a:rPr lang="en-US" sz="2000">
                <a:solidFill>
                  <a:srgbClr val="0000FF"/>
                </a:solidFill>
              </a:rPr>
              <a:t> inhibitors </a:t>
            </a:r>
          </a:p>
        </p:txBody>
      </p:sp>
    </p:spTree>
    <p:extLst>
      <p:ext uri="{BB962C8B-B14F-4D97-AF65-F5344CB8AC3E}">
        <p14:creationId xmlns:p14="http://schemas.microsoft.com/office/powerpoint/2010/main" val="104021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is heart failure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Stanco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132856"/>
            <a:ext cx="821255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5869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smtClean="0"/>
              <a:t>Compensatory responses during heart failure </a:t>
            </a:r>
            <a:endParaRPr lang="en-US" sz="3600" dirty="0"/>
          </a:p>
        </p:txBody>
      </p:sp>
      <p:sp>
        <p:nvSpPr>
          <p:cNvPr id="5" name="TextBox 3"/>
          <p:cNvSpPr txBox="1"/>
          <p:nvPr/>
        </p:nvSpPr>
        <p:spPr>
          <a:xfrm>
            <a:off x="3352800" y="838200"/>
            <a:ext cx="21336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Heart failure </a:t>
            </a:r>
            <a:endParaRPr lang="en-US" sz="2800" dirty="0"/>
          </a:p>
        </p:txBody>
      </p:sp>
      <p:sp>
        <p:nvSpPr>
          <p:cNvPr id="6" name="TextBox 4"/>
          <p:cNvSpPr txBox="1"/>
          <p:nvPr/>
        </p:nvSpPr>
        <p:spPr>
          <a:xfrm>
            <a:off x="3352800" y="1905000"/>
            <a:ext cx="22860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/>
              </a:rPr>
              <a:t>↓ FOC    </a:t>
            </a:r>
            <a:r>
              <a:rPr lang="en-US" sz="2400" dirty="0" smtClean="0"/>
              <a:t>↓ COP  </a:t>
            </a:r>
            <a:endParaRPr lang="en-US" sz="2400" dirty="0"/>
          </a:p>
        </p:txBody>
      </p:sp>
      <p:sp>
        <p:nvSpPr>
          <p:cNvPr id="7" name="TextBox 5"/>
          <p:cNvSpPr txBox="1"/>
          <p:nvPr/>
        </p:nvSpPr>
        <p:spPr>
          <a:xfrm>
            <a:off x="228600" y="1828800"/>
            <a:ext cx="2209800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/>
              </a:rPr>
              <a:t>↑ Sympathetic discharge </a:t>
            </a:r>
            <a:endParaRPr lang="en-US" sz="2400" dirty="0"/>
          </a:p>
        </p:txBody>
      </p:sp>
      <p:sp>
        <p:nvSpPr>
          <p:cNvPr id="8" name="TextBox 6"/>
          <p:cNvSpPr txBox="1"/>
          <p:nvPr/>
        </p:nvSpPr>
        <p:spPr>
          <a:xfrm>
            <a:off x="6248400" y="1981200"/>
            <a:ext cx="26670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/>
              </a:rPr>
              <a:t>↓ Renal perfusion </a:t>
            </a:r>
            <a:endParaRPr lang="en-US" sz="2400" dirty="0"/>
          </a:p>
        </p:txBody>
      </p:sp>
      <p:sp>
        <p:nvSpPr>
          <p:cNvPr id="9" name="TextBox 7"/>
          <p:cNvSpPr txBox="1"/>
          <p:nvPr/>
        </p:nvSpPr>
        <p:spPr>
          <a:xfrm>
            <a:off x="76200" y="3276600"/>
            <a:ext cx="2362200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Calibri"/>
              </a:rPr>
              <a:t>Vasoconstriction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β</a:t>
            </a:r>
            <a:r>
              <a:rPr lang="en-US" sz="2400" dirty="0" smtClean="0"/>
              <a:t>1 activation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4724400"/>
            <a:ext cx="1676400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↑ preload </a:t>
            </a:r>
          </a:p>
          <a:p>
            <a:pPr algn="ctr"/>
            <a:r>
              <a:rPr lang="en-US" sz="2400" dirty="0" smtClean="0"/>
              <a:t>↑ </a:t>
            </a:r>
            <a:r>
              <a:rPr lang="en-US" sz="2400" dirty="0" err="1" smtClean="0"/>
              <a:t>afterload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1200" y="4800600"/>
            <a:ext cx="12192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↑ FOC  </a:t>
            </a:r>
          </a:p>
          <a:p>
            <a:r>
              <a:rPr lang="en-US" sz="2400" dirty="0" smtClean="0"/>
              <a:t>↑ HR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943600" y="3124200"/>
            <a:ext cx="13716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↑ </a:t>
            </a:r>
            <a:r>
              <a:rPr lang="en-US" sz="2400" dirty="0" err="1" smtClean="0">
                <a:latin typeface="Calibri"/>
              </a:rPr>
              <a:t>Renin</a:t>
            </a:r>
            <a:r>
              <a:rPr lang="en-US" sz="2400" dirty="0" smtClean="0">
                <a:latin typeface="Calibri"/>
              </a:rPr>
              <a:t>    release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696200" y="3124200"/>
            <a:ext cx="11430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↓ GFR 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505200" y="4191000"/>
            <a:ext cx="1752600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Cardiac </a:t>
            </a:r>
            <a:r>
              <a:rPr lang="en-US" sz="2400" dirty="0" err="1" smtClean="0"/>
              <a:t>remodelling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505200" y="2895600"/>
            <a:ext cx="1752600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Ventricular dilation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352800" y="5481935"/>
            <a:ext cx="21336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Back pressure 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505200" y="6324600"/>
            <a:ext cx="17526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/>
              <a:t>Oedema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7391400" y="4343400"/>
            <a:ext cx="1524000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Na  &amp; water retention</a:t>
            </a:r>
          </a:p>
          <a:p>
            <a:r>
              <a:rPr lang="en-US" sz="2400" dirty="0" smtClean="0"/>
              <a:t>(</a:t>
            </a:r>
            <a:r>
              <a:rPr lang="en-US" sz="2400" dirty="0" err="1" smtClean="0"/>
              <a:t>Oedema</a:t>
            </a:r>
            <a:r>
              <a:rPr lang="en-US" sz="2400" dirty="0" smtClean="0"/>
              <a:t>)  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867400" y="5177135"/>
            <a:ext cx="11430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↑ </a:t>
            </a:r>
            <a:r>
              <a:rPr lang="en-US" sz="2400" dirty="0" smtClean="0">
                <a:latin typeface="Calibri"/>
              </a:rPr>
              <a:t>AT-II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867400" y="4415135"/>
            <a:ext cx="11430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↑ </a:t>
            </a:r>
            <a:r>
              <a:rPr lang="en-US" sz="2400" dirty="0" smtClean="0">
                <a:latin typeface="Calibri"/>
              </a:rPr>
              <a:t>AT-1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715000" y="6096000"/>
            <a:ext cx="21336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↑  </a:t>
            </a:r>
            <a:r>
              <a:rPr lang="en-US" sz="2400" dirty="0" err="1" smtClean="0">
                <a:latin typeface="Calibri"/>
              </a:rPr>
              <a:t>Aldosterone</a:t>
            </a:r>
            <a:r>
              <a:rPr lang="en-US" sz="2400" dirty="0" smtClean="0">
                <a:latin typeface="Calibri"/>
              </a:rPr>
              <a:t> </a:t>
            </a:r>
            <a:endParaRPr lang="en-US" sz="2400" dirty="0"/>
          </a:p>
        </p:txBody>
      </p:sp>
      <p:cxnSp>
        <p:nvCxnSpPr>
          <p:cNvPr id="22" name="Straight Arrow Connector 22"/>
          <p:cNvCxnSpPr/>
          <p:nvPr/>
        </p:nvCxnSpPr>
        <p:spPr>
          <a:xfrm rot="5400000">
            <a:off x="4076700" y="1637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6"/>
          <p:cNvCxnSpPr/>
          <p:nvPr/>
        </p:nvCxnSpPr>
        <p:spPr>
          <a:xfrm rot="10800000">
            <a:off x="2514600" y="22098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8"/>
          <p:cNvCxnSpPr/>
          <p:nvPr/>
        </p:nvCxnSpPr>
        <p:spPr>
          <a:xfrm>
            <a:off x="5715000" y="2133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31"/>
          <p:cNvCxnSpPr/>
          <p:nvPr/>
        </p:nvCxnSpPr>
        <p:spPr>
          <a:xfrm rot="5400000" flipH="1" flipV="1">
            <a:off x="4076700" y="26281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32"/>
          <p:cNvCxnSpPr/>
          <p:nvPr/>
        </p:nvCxnSpPr>
        <p:spPr>
          <a:xfrm rot="5400000">
            <a:off x="953294" y="29329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33"/>
          <p:cNvCxnSpPr/>
          <p:nvPr/>
        </p:nvCxnSpPr>
        <p:spPr>
          <a:xfrm rot="5400000">
            <a:off x="724694" y="44569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34"/>
          <p:cNvCxnSpPr/>
          <p:nvPr/>
        </p:nvCxnSpPr>
        <p:spPr>
          <a:xfrm rot="16200000" flipH="1">
            <a:off x="1677194" y="4267994"/>
            <a:ext cx="457200" cy="4556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36"/>
          <p:cNvCxnSpPr/>
          <p:nvPr/>
        </p:nvCxnSpPr>
        <p:spPr>
          <a:xfrm rot="5400000" flipH="1" flipV="1">
            <a:off x="4077494" y="3923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37"/>
          <p:cNvCxnSpPr/>
          <p:nvPr/>
        </p:nvCxnSpPr>
        <p:spPr>
          <a:xfrm rot="5400000">
            <a:off x="4077494" y="52189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8"/>
          <p:cNvCxnSpPr/>
          <p:nvPr/>
        </p:nvCxnSpPr>
        <p:spPr>
          <a:xfrm rot="5400000">
            <a:off x="4114800" y="6171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41"/>
          <p:cNvCxnSpPr/>
          <p:nvPr/>
        </p:nvCxnSpPr>
        <p:spPr>
          <a:xfrm rot="5400000">
            <a:off x="6934200" y="2590800"/>
            <a:ext cx="3810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43"/>
          <p:cNvCxnSpPr/>
          <p:nvPr/>
        </p:nvCxnSpPr>
        <p:spPr>
          <a:xfrm>
            <a:off x="7543800" y="25908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45"/>
          <p:cNvCxnSpPr/>
          <p:nvPr/>
        </p:nvCxnSpPr>
        <p:spPr>
          <a:xfrm rot="5400000">
            <a:off x="8001794" y="39616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47"/>
          <p:cNvCxnSpPr/>
          <p:nvPr/>
        </p:nvCxnSpPr>
        <p:spPr>
          <a:xfrm rot="5400000">
            <a:off x="6287294" y="41521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48"/>
          <p:cNvCxnSpPr/>
          <p:nvPr/>
        </p:nvCxnSpPr>
        <p:spPr>
          <a:xfrm rot="5400000">
            <a:off x="6363494" y="49903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57"/>
          <p:cNvCxnSpPr/>
          <p:nvPr/>
        </p:nvCxnSpPr>
        <p:spPr>
          <a:xfrm rot="5400000">
            <a:off x="6285706" y="5828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59"/>
          <p:cNvCxnSpPr/>
          <p:nvPr/>
        </p:nvCxnSpPr>
        <p:spPr>
          <a:xfrm rot="16200000" flipV="1">
            <a:off x="5295900" y="52197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61"/>
          <p:cNvCxnSpPr/>
          <p:nvPr/>
        </p:nvCxnSpPr>
        <p:spPr>
          <a:xfrm rot="5400000" flipH="1" flipV="1">
            <a:off x="8001000" y="60960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63"/>
          <p:cNvCxnSpPr/>
          <p:nvPr/>
        </p:nvCxnSpPr>
        <p:spPr>
          <a:xfrm>
            <a:off x="2590800" y="36576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65"/>
          <p:cNvCxnSpPr/>
          <p:nvPr/>
        </p:nvCxnSpPr>
        <p:spPr>
          <a:xfrm rot="16200000" flipV="1">
            <a:off x="5372100" y="46863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TextBox 66"/>
          <p:cNvSpPr txBox="1"/>
          <p:nvPr/>
        </p:nvSpPr>
        <p:spPr>
          <a:xfrm>
            <a:off x="381000" y="5943600"/>
            <a:ext cx="2286000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Initially ↑CO Later ↓ CO </a:t>
            </a:r>
            <a:endParaRPr lang="en-US" sz="2400" dirty="0"/>
          </a:p>
        </p:txBody>
      </p:sp>
      <p:cxnSp>
        <p:nvCxnSpPr>
          <p:cNvPr id="43" name="Straight Arrow Connector 67"/>
          <p:cNvCxnSpPr/>
          <p:nvPr/>
        </p:nvCxnSpPr>
        <p:spPr>
          <a:xfrm rot="5400000">
            <a:off x="1334294" y="57523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74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4" grpId="1" animBg="1"/>
      <p:bldP spid="15" grpId="0" animBg="1"/>
      <p:bldP spid="16" grpId="0" animBg="1"/>
      <p:bldP spid="17" grpId="0" animBg="1"/>
      <p:bldP spid="18" grpId="0" animBg="1"/>
      <p:bldP spid="18" grpId="1" animBg="1"/>
      <p:bldP spid="19" grpId="0" animBg="1"/>
      <p:bldP spid="20" grpId="0" animBg="1"/>
      <p:bldP spid="21" grpId="0" animBg="1"/>
      <p:bldP spid="42" grpId="0" animBg="1"/>
      <p:bldP spid="4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1"/>
          <p:cNvSpPr>
            <a:spLocks noChangeShapeType="1"/>
          </p:cNvSpPr>
          <p:nvPr/>
        </p:nvSpPr>
        <p:spPr bwMode="auto">
          <a:xfrm rot="-5400000">
            <a:off x="3347243" y="1853407"/>
            <a:ext cx="2671763" cy="307975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20"/>
          <p:cNvSpPr>
            <a:spLocks noChangeShapeType="1"/>
          </p:cNvSpPr>
          <p:nvPr/>
        </p:nvSpPr>
        <p:spPr bwMode="auto">
          <a:xfrm>
            <a:off x="3108325" y="2236788"/>
            <a:ext cx="3249613" cy="230663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3179763" y="2819400"/>
            <a:ext cx="3079750" cy="1154113"/>
          </a:xfrm>
          <a:prstGeom prst="ellipse">
            <a:avLst/>
          </a:prstGeom>
          <a:solidFill>
            <a:srgbClr val="33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Drugs Used in </a:t>
            </a:r>
          </a:p>
          <a:p>
            <a:pPr algn="ctr"/>
            <a:r>
              <a:rPr lang="en-US" sz="2800">
                <a:solidFill>
                  <a:schemeClr val="bg1"/>
                </a:solidFill>
              </a:rPr>
              <a:t>Heart Failure</a:t>
            </a:r>
          </a:p>
        </p:txBody>
      </p:sp>
      <p:sp>
        <p:nvSpPr>
          <p:cNvPr id="5" name="AutoShape 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427788" y="1362075"/>
            <a:ext cx="2460625" cy="928688"/>
          </a:xfrm>
          <a:prstGeom prst="roundRect">
            <a:avLst>
              <a:gd name="adj" fmla="val 16667"/>
            </a:avLst>
          </a:prstGeom>
          <a:solidFill>
            <a:srgbClr val="66FF33">
              <a:alpha val="3019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Diuretics</a:t>
            </a:r>
          </a:p>
        </p:txBody>
      </p:sp>
      <p:sp>
        <p:nvSpPr>
          <p:cNvPr id="6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12775" y="4373563"/>
            <a:ext cx="2460625" cy="92868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ym typeface="Symbol" pitchFamily="18" charset="2"/>
              </a:rPr>
              <a:t></a:t>
            </a:r>
            <a:r>
              <a:rPr lang="en-US" sz="3200"/>
              <a:t>-blockers</a:t>
            </a:r>
          </a:p>
        </p:txBody>
      </p:sp>
      <p:sp>
        <p:nvSpPr>
          <p:cNvPr id="7" name="AutoShap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560763" y="360363"/>
            <a:ext cx="2460625" cy="928687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Vasodilators</a:t>
            </a:r>
          </a:p>
        </p:txBody>
      </p:sp>
      <p:sp>
        <p:nvSpPr>
          <p:cNvPr id="8" name="AutoShape 1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470650" y="4025900"/>
            <a:ext cx="2460625" cy="928688"/>
          </a:xfrm>
          <a:prstGeom prst="roundRect">
            <a:avLst>
              <a:gd name="adj" fmla="val 16667"/>
            </a:avLst>
          </a:prstGeom>
          <a:solidFill>
            <a:srgbClr val="0000FF">
              <a:alpha val="3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/>
              <a:t>Aldosterone </a:t>
            </a:r>
          </a:p>
          <a:p>
            <a:pPr algn="ctr"/>
            <a:r>
              <a:rPr lang="en-US" sz="3200" dirty="0" smtClean="0"/>
              <a:t>Antagonists</a:t>
            </a:r>
            <a:endParaRPr lang="en-US" sz="3200" dirty="0"/>
          </a:p>
        </p:txBody>
      </p:sp>
      <p:sp>
        <p:nvSpPr>
          <p:cNvPr id="9" name="AutoShape 1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61975" y="1785938"/>
            <a:ext cx="2460625" cy="928687"/>
          </a:xfrm>
          <a:prstGeom prst="roundRect">
            <a:avLst>
              <a:gd name="adj" fmla="val 16667"/>
            </a:avLst>
          </a:prstGeom>
          <a:solidFill>
            <a:srgbClr val="99CC00">
              <a:alpha val="5490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 err="1"/>
              <a:t>Inotropics</a:t>
            </a:r>
            <a:r>
              <a:rPr lang="en-US" sz="3200" dirty="0"/>
              <a:t> </a:t>
            </a:r>
          </a:p>
        </p:txBody>
      </p:sp>
      <p:sp>
        <p:nvSpPr>
          <p:cNvPr id="10" name="Line 15"/>
          <p:cNvSpPr>
            <a:spLocks noChangeShapeType="1"/>
          </p:cNvSpPr>
          <p:nvPr/>
        </p:nvSpPr>
        <p:spPr bwMode="auto">
          <a:xfrm flipV="1">
            <a:off x="4725988" y="1143000"/>
            <a:ext cx="1587" cy="163036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04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Inotropic drugs 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Cardiac glycosides: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Digoxin, </a:t>
            </a:r>
            <a:r>
              <a:rPr lang="en-US" dirty="0" err="1" smtClean="0"/>
              <a:t>digitoxin</a:t>
            </a:r>
            <a:endParaRPr lang="en-US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Sympathomimetic amines: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Dopamine , </a:t>
            </a:r>
            <a:r>
              <a:rPr lang="en-US" dirty="0" err="1" smtClean="0"/>
              <a:t>dobutamine</a:t>
            </a:r>
            <a:r>
              <a:rPr lang="en-US" dirty="0" smtClean="0"/>
              <a:t> 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Phosphodiesterase inhibitors: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Amrinone</a:t>
            </a:r>
            <a:r>
              <a:rPr lang="en-US" dirty="0" smtClean="0"/>
              <a:t> , </a:t>
            </a:r>
            <a:r>
              <a:rPr lang="en-US" dirty="0" err="1" smtClean="0"/>
              <a:t>milrinone</a:t>
            </a:r>
            <a:r>
              <a:rPr lang="en-US" dirty="0" smtClean="0"/>
              <a:t> </a:t>
            </a:r>
          </a:p>
        </p:txBody>
      </p:sp>
      <p:pic>
        <p:nvPicPr>
          <p:cNvPr id="4" name="Picture 3" descr="Caro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4751" y="1828800"/>
            <a:ext cx="3819249" cy="1720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5638800" y="3886200"/>
            <a:ext cx="3297238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dirty="0"/>
              <a:t>Like the carrot placed in front of the donkey</a:t>
            </a:r>
          </a:p>
        </p:txBody>
      </p:sp>
    </p:spTree>
    <p:extLst>
      <p:ext uri="{BB962C8B-B14F-4D97-AF65-F5344CB8AC3E}">
        <p14:creationId xmlns:p14="http://schemas.microsoft.com/office/powerpoint/2010/main" val="128170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Vasodilators 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/>
            <a:r>
              <a:rPr lang="en-US" smtClean="0">
                <a:solidFill>
                  <a:srgbClr val="002060"/>
                </a:solidFill>
              </a:rPr>
              <a:t>Arteriolar: </a:t>
            </a:r>
            <a:r>
              <a:rPr lang="en-US" smtClean="0"/>
              <a:t>hydralazine , minoxidil, nicorandil </a:t>
            </a:r>
          </a:p>
          <a:p>
            <a:pPr marL="400050"/>
            <a:r>
              <a:rPr lang="en-US" smtClean="0">
                <a:solidFill>
                  <a:srgbClr val="002060"/>
                </a:solidFill>
              </a:rPr>
              <a:t>Venodilators: </a:t>
            </a:r>
            <a:r>
              <a:rPr lang="en-US" smtClean="0"/>
              <a:t>nitrates </a:t>
            </a:r>
          </a:p>
          <a:p>
            <a:pPr marL="400050"/>
            <a:r>
              <a:rPr lang="en-US" smtClean="0">
                <a:solidFill>
                  <a:srgbClr val="002060"/>
                </a:solidFill>
              </a:rPr>
              <a:t>Arteriolar and venodilators: </a:t>
            </a:r>
            <a:r>
              <a:rPr lang="en-US" smtClean="0"/>
              <a:t>ACE inhibitors, angiotensin receptor blockers </a:t>
            </a:r>
          </a:p>
          <a:p>
            <a:pPr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4" name="Picture 3" descr="AsinoOK+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962400"/>
            <a:ext cx="5029200" cy="25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5749925" y="5562600"/>
            <a:ext cx="339407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dirty="0"/>
              <a:t>Increase the donkey</a:t>
            </a:r>
            <a:r>
              <a:rPr lang="fr-CH" sz="2400" dirty="0"/>
              <a:t>’s</a:t>
            </a:r>
            <a:r>
              <a:rPr lang="en-US" sz="2400" dirty="0"/>
              <a:t> efficiency</a:t>
            </a:r>
          </a:p>
        </p:txBody>
      </p:sp>
    </p:spTree>
    <p:extLst>
      <p:ext uri="{BB962C8B-B14F-4D97-AF65-F5344CB8AC3E}">
        <p14:creationId xmlns:p14="http://schemas.microsoft.com/office/powerpoint/2010/main" val="24493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Diuretics 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/>
            <a:r>
              <a:rPr lang="en-US" dirty="0" smtClean="0">
                <a:solidFill>
                  <a:srgbClr val="002060"/>
                </a:solidFill>
              </a:rPr>
              <a:t>Loop diuretics: </a:t>
            </a:r>
            <a:r>
              <a:rPr lang="en-US" dirty="0" smtClean="0"/>
              <a:t>furosemide, </a:t>
            </a:r>
            <a:r>
              <a:rPr lang="en-US" dirty="0" err="1" smtClean="0"/>
              <a:t>torsemide</a:t>
            </a:r>
            <a:endParaRPr lang="en-US" dirty="0" smtClean="0"/>
          </a:p>
          <a:p>
            <a:pPr marL="400050"/>
            <a:r>
              <a:rPr lang="en-US" dirty="0" smtClean="0">
                <a:solidFill>
                  <a:srgbClr val="002060"/>
                </a:solidFill>
              </a:rPr>
              <a:t>Thiazide diuretics: </a:t>
            </a:r>
            <a:r>
              <a:rPr lang="en-US" dirty="0" err="1" smtClean="0"/>
              <a:t>hydrochlorthiazide</a:t>
            </a:r>
            <a:endParaRPr lang="en-US" dirty="0" smtClean="0"/>
          </a:p>
          <a:p>
            <a:pPr marL="400050" lvl="1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K+ Sparing diuretics: </a:t>
            </a:r>
          </a:p>
          <a:p>
            <a:pPr marL="800100" lvl="2" indent="-342900"/>
            <a:r>
              <a:rPr lang="en-US" sz="2800" dirty="0" smtClean="0">
                <a:solidFill>
                  <a:srgbClr val="00B050"/>
                </a:solidFill>
              </a:rPr>
              <a:t>Spironolactone (Also is aldosterone antagonist)</a:t>
            </a:r>
          </a:p>
          <a:p>
            <a:pPr marL="800100" lvl="2" indent="-342900"/>
            <a:r>
              <a:rPr lang="en-US" dirty="0" err="1" smtClean="0"/>
              <a:t>Amiloride</a:t>
            </a:r>
            <a:r>
              <a:rPr lang="en-US" dirty="0" smtClean="0"/>
              <a:t> </a:t>
            </a:r>
          </a:p>
          <a:p>
            <a:pPr marL="400050">
              <a:buFont typeface="Arial" panose="020B0604020202020204" pitchFamily="34" charset="0"/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3" descr="PochiSacch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4411662"/>
            <a:ext cx="3725862" cy="154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5156200" y="6056312"/>
            <a:ext cx="3284537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dirty="0"/>
              <a:t>Reduce the number of sacks on the wagon</a:t>
            </a:r>
          </a:p>
        </p:txBody>
      </p:sp>
    </p:spTree>
    <p:extLst>
      <p:ext uri="{BB962C8B-B14F-4D97-AF65-F5344CB8AC3E}">
        <p14:creationId xmlns:p14="http://schemas.microsoft.com/office/powerpoint/2010/main" val="403294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Beta Blockers 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Arial" pitchFamily="34" charset="0"/>
              <a:buChar char="•"/>
            </a:pPr>
            <a:r>
              <a:rPr lang="en-US" smtClean="0"/>
              <a:t>Metoprolol, bisoprolol, carvedilol </a:t>
            </a:r>
          </a:p>
          <a:p>
            <a:pPr>
              <a:buFont typeface="Arial" panose="020B0604020202020204" pitchFamily="34" charset="0"/>
              <a:buNone/>
            </a:pP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676400" y="3117850"/>
            <a:ext cx="3743325" cy="1622425"/>
            <a:chOff x="144" y="1168"/>
            <a:chExt cx="4733" cy="2528"/>
          </a:xfrm>
        </p:grpSpPr>
        <p:pic>
          <p:nvPicPr>
            <p:cNvPr id="5" name="Picture 5" descr="NormaleOK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0" y="1373"/>
              <a:ext cx="3917" cy="2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448" y="2540"/>
              <a:ext cx="111" cy="1156"/>
              <a:chOff x="448" y="2236"/>
              <a:chExt cx="111" cy="1156"/>
            </a:xfrm>
          </p:grpSpPr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448" y="2236"/>
                <a:ext cx="111" cy="1156"/>
              </a:xfrm>
              <a:prstGeom prst="rect">
                <a:avLst/>
              </a:prstGeom>
              <a:solidFill>
                <a:srgbClr val="80808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460" y="2236"/>
                <a:ext cx="86" cy="115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473" y="2236"/>
                <a:ext cx="60" cy="1156"/>
              </a:xfrm>
              <a:prstGeom prst="rect">
                <a:avLst/>
              </a:prstGeom>
              <a:solidFill>
                <a:srgbClr val="80808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7" name="Picture 10" descr="speed limi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4" y="1168"/>
              <a:ext cx="727" cy="1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1908175" y="4892675"/>
            <a:ext cx="36845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/>
              <a:t>Limit the donkey’s speed, thus saving energy</a:t>
            </a:r>
          </a:p>
        </p:txBody>
      </p:sp>
    </p:spTree>
    <p:extLst>
      <p:ext uri="{BB962C8B-B14F-4D97-AF65-F5344CB8AC3E}">
        <p14:creationId xmlns:p14="http://schemas.microsoft.com/office/powerpoint/2010/main" val="68947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1598</Words>
  <Application>Microsoft Office PowerPoint</Application>
  <PresentationFormat>عرض على الشاشة (3:4)‏</PresentationFormat>
  <Paragraphs>367</Paragraphs>
  <Slides>28</Slides>
  <Notes>11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28</vt:i4>
      </vt:variant>
    </vt:vector>
  </HeadingPairs>
  <TitlesOfParts>
    <vt:vector size="29" baseType="lpstr">
      <vt:lpstr>نسق Office</vt:lpstr>
      <vt:lpstr>Pharmacological Management of Congestive Heart Failure </vt:lpstr>
      <vt:lpstr>Objectives </vt:lpstr>
      <vt:lpstr>What is heart failure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Chemistry of cardiac glycosides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Other inotropic drugs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Drugs used in heart failure </vt:lpstr>
      <vt:lpstr>Summary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Pharmacological Management of Congestive Heart Failure</dc:title>
  <dc:creator>MAx</dc:creator>
  <cp:lastModifiedBy>MAx</cp:lastModifiedBy>
  <cp:revision>22</cp:revision>
  <dcterms:created xsi:type="dcterms:W3CDTF">2014-11-04T13:58:42Z</dcterms:created>
  <dcterms:modified xsi:type="dcterms:W3CDTF">2014-11-05T11:14:57Z</dcterms:modified>
</cp:coreProperties>
</file>