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0" r:id="rId4"/>
    <p:sldId id="278" r:id="rId5"/>
    <p:sldId id="281" r:id="rId6"/>
    <p:sldId id="282" r:id="rId7"/>
    <p:sldId id="283" r:id="rId8"/>
    <p:sldId id="284" r:id="rId9"/>
    <p:sldId id="285" r:id="rId10"/>
    <p:sldId id="286" r:id="rId11"/>
    <p:sldId id="287" r:id="rId12"/>
    <p:sldId id="288" r:id="rId13"/>
    <p:sldId id="289" r:id="rId14"/>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p:scale>
          <a:sx n="100" d="100"/>
          <a:sy n="100" d="100"/>
        </p:scale>
        <p:origin x="-744" y="-4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2/13/2015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307545" y="685801"/>
            <a:ext cx="8915399" cy="2876549"/>
          </a:xfrm>
        </p:spPr>
        <p:txBody>
          <a:bodyPr>
            <a:noAutofit/>
          </a:bodyPr>
          <a:lstStyle/>
          <a:p>
            <a:pPr algn="ctr"/>
            <a:r>
              <a:rPr lang="ar-SA" sz="4800" b="1" dirty="0" smtClean="0">
                <a:solidFill>
                  <a:schemeClr val="accent6">
                    <a:lumMod val="50000"/>
                  </a:schemeClr>
                </a:solidFill>
                <a:latin typeface="Andalus" panose="02020603050405020304" pitchFamily="18" charset="-78"/>
                <a:cs typeface="Andalus" panose="02020603050405020304" pitchFamily="18" charset="-78"/>
              </a:rPr>
              <a:t>دراسة </a:t>
            </a:r>
            <a:r>
              <a:rPr lang="ar-SA" sz="4800" b="1" dirty="0">
                <a:solidFill>
                  <a:schemeClr val="accent6">
                    <a:lumMod val="50000"/>
                  </a:schemeClr>
                </a:solidFill>
                <a:latin typeface="Andalus" panose="02020603050405020304" pitchFamily="18" charset="-78"/>
                <a:cs typeface="Andalus" panose="02020603050405020304" pitchFamily="18" charset="-78"/>
              </a:rPr>
              <a:t>تقييم توافر اشتراطات السلامة الهندسية في المختبرات التعليمية والبحثية في الجامعات </a:t>
            </a:r>
            <a:r>
              <a:rPr lang="ar-SA" sz="4800" b="1" dirty="0" smtClean="0">
                <a:solidFill>
                  <a:schemeClr val="accent6">
                    <a:lumMod val="50000"/>
                  </a:schemeClr>
                </a:solidFill>
                <a:latin typeface="Andalus" panose="02020603050405020304" pitchFamily="18" charset="-78"/>
                <a:cs typeface="Andalus" panose="02020603050405020304" pitchFamily="18" charset="-78"/>
              </a:rPr>
              <a:t>الناشئة في </a:t>
            </a:r>
            <a:r>
              <a:rPr lang="ar-SA" sz="4800" b="1" dirty="0">
                <a:solidFill>
                  <a:schemeClr val="accent6">
                    <a:lumMod val="50000"/>
                  </a:schemeClr>
                </a:solidFill>
                <a:latin typeface="Andalus" panose="02020603050405020304" pitchFamily="18" charset="-78"/>
                <a:cs typeface="Andalus" panose="02020603050405020304" pitchFamily="18" charset="-78"/>
              </a:rPr>
              <a:t>المملكة العربية السعودية</a:t>
            </a:r>
          </a:p>
        </p:txBody>
      </p:sp>
      <p:sp>
        <p:nvSpPr>
          <p:cNvPr id="3" name="عنوان فرعي 2"/>
          <p:cNvSpPr>
            <a:spLocks noGrp="1"/>
          </p:cNvSpPr>
          <p:nvPr>
            <p:ph type="subTitle" idx="1"/>
          </p:nvPr>
        </p:nvSpPr>
        <p:spPr>
          <a:xfrm>
            <a:off x="2078946" y="3707946"/>
            <a:ext cx="8915399" cy="939776"/>
          </a:xfrm>
        </p:spPr>
        <p:txBody>
          <a:bodyPr>
            <a:normAutofit fontScale="25000" lnSpcReduction="20000"/>
          </a:bodyPr>
          <a:lstStyle/>
          <a:p>
            <a:pPr algn="ctr"/>
            <a:r>
              <a:rPr lang="ar-SA" sz="19200" dirty="0" smtClean="0">
                <a:solidFill>
                  <a:schemeClr val="accent1">
                    <a:lumMod val="50000"/>
                  </a:schemeClr>
                </a:solidFill>
                <a:latin typeface="Andalus" panose="02020603050405020304" pitchFamily="18" charset="-78"/>
                <a:cs typeface="Andalus" panose="02020603050405020304" pitchFamily="18" charset="-78"/>
              </a:rPr>
              <a:t>جامعة المجمعة نموذجاً</a:t>
            </a:r>
          </a:p>
          <a:p>
            <a:pPr algn="ctr"/>
            <a:endParaRPr lang="ar-SA" sz="4800" dirty="0">
              <a:solidFill>
                <a:schemeClr val="accent1">
                  <a:lumMod val="50000"/>
                </a:schemeClr>
              </a:solidFill>
              <a:latin typeface="Andalus" panose="02020603050405020304" pitchFamily="18" charset="-78"/>
              <a:cs typeface="Andalus" panose="02020603050405020304" pitchFamily="18" charset="-78"/>
            </a:endParaRPr>
          </a:p>
          <a:p>
            <a:pPr algn="ctr"/>
            <a:r>
              <a:rPr lang="ar-SA" sz="9600" b="1" dirty="0" smtClean="0">
                <a:solidFill>
                  <a:schemeClr val="bg2">
                    <a:lumMod val="10000"/>
                  </a:schemeClr>
                </a:solidFill>
                <a:latin typeface="+mj-lt"/>
                <a:cs typeface="Andalus" panose="02020603050405020304" pitchFamily="18" charset="-78"/>
              </a:rPr>
              <a:t>د. مسلم بن محمد الدوسري        </a:t>
            </a:r>
          </a:p>
          <a:p>
            <a:pPr algn="ctr"/>
            <a:r>
              <a:rPr lang="ar-SA" sz="9600" b="1" dirty="0" smtClean="0">
                <a:solidFill>
                  <a:schemeClr val="bg2">
                    <a:lumMod val="10000"/>
                  </a:schemeClr>
                </a:solidFill>
                <a:latin typeface="+mj-lt"/>
                <a:cs typeface="Andalus" panose="02020603050405020304" pitchFamily="18" charset="-78"/>
              </a:rPr>
              <a:t>  أ. عبدالإله بن عبدالله المطيري</a:t>
            </a:r>
            <a:endParaRPr lang="ar-SA" sz="9600" b="1" dirty="0">
              <a:solidFill>
                <a:schemeClr val="bg2">
                  <a:lumMod val="10000"/>
                </a:schemeClr>
              </a:solidFill>
              <a:latin typeface="+mj-lt"/>
              <a:cs typeface="Andalus" panose="02020603050405020304" pitchFamily="18" charset="-78"/>
            </a:endParaRPr>
          </a:p>
        </p:txBody>
      </p:sp>
      <p:pic>
        <p:nvPicPr>
          <p:cNvPr id="4" name="صورة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85737" y="1"/>
            <a:ext cx="1109663" cy="685800"/>
          </a:xfrm>
          <a:prstGeom prst="rect">
            <a:avLst/>
          </a:prstGeom>
        </p:spPr>
      </p:pic>
    </p:spTree>
    <p:extLst>
      <p:ext uri="{BB962C8B-B14F-4D97-AF65-F5344CB8AC3E}">
        <p14:creationId xmlns:p14="http://schemas.microsoft.com/office/powerpoint/2010/main" val="1952150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624110"/>
            <a:ext cx="8911687" cy="771983"/>
          </a:xfrm>
        </p:spPr>
        <p:txBody>
          <a:bodyPr>
            <a:normAutofit/>
          </a:bodyPr>
          <a:lstStyle/>
          <a:p>
            <a:pPr algn="r"/>
            <a:r>
              <a:rPr lang="ar-SA" dirty="0" smtClean="0">
                <a:solidFill>
                  <a:schemeClr val="accent6">
                    <a:lumMod val="50000"/>
                  </a:schemeClr>
                </a:solidFill>
                <a:cs typeface="PT Bold Heading" panose="02010400000000000000" pitchFamily="2" charset="-78"/>
              </a:rPr>
              <a:t>النتائج:</a:t>
            </a:r>
            <a:endParaRPr lang="ar-SA" dirty="0">
              <a:solidFill>
                <a:schemeClr val="accent6">
                  <a:lumMod val="50000"/>
                </a:schemeClr>
              </a:solidFill>
              <a:cs typeface="PT Bold Heading" panose="02010400000000000000" pitchFamily="2" charset="-78"/>
            </a:endParaRPr>
          </a:p>
        </p:txBody>
      </p:sp>
      <p:sp>
        <p:nvSpPr>
          <p:cNvPr id="3" name="عنصر نائب للمحتوى 2"/>
          <p:cNvSpPr>
            <a:spLocks noGrp="1"/>
          </p:cNvSpPr>
          <p:nvPr>
            <p:ph idx="1"/>
          </p:nvPr>
        </p:nvSpPr>
        <p:spPr>
          <a:xfrm>
            <a:off x="1647824" y="1314449"/>
            <a:ext cx="10010775" cy="5248275"/>
          </a:xfrm>
        </p:spPr>
        <p:txBody>
          <a:bodyPr>
            <a:normAutofit/>
          </a:bodyPr>
          <a:lstStyle/>
          <a:p>
            <a:pPr marL="0" indent="0">
              <a:buNone/>
            </a:pPr>
            <a:r>
              <a:rPr lang="ar-SA" sz="2800" b="1" dirty="0">
                <a:solidFill>
                  <a:schemeClr val="accent4">
                    <a:lumMod val="75000"/>
                  </a:schemeClr>
                </a:solidFill>
                <a:effectLst>
                  <a:outerShdw blurRad="38100" dist="38100" dir="2700000" algn="tl">
                    <a:srgbClr val="000000">
                      <a:alpha val="43137"/>
                    </a:srgbClr>
                  </a:outerShdw>
                </a:effectLst>
                <a:cs typeface="Akhbar MT" pitchFamily="2" charset="-78"/>
              </a:rPr>
              <a:t>أولاً: مختبرات مباني المدن الجامعية (أهم النتائج</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a:t>
            </a:r>
          </a:p>
          <a:p>
            <a:r>
              <a:rPr lang="ar-SA" sz="2800" b="1" dirty="0" smtClean="0">
                <a:solidFill>
                  <a:schemeClr val="accent3">
                    <a:lumMod val="50000"/>
                  </a:schemeClr>
                </a:solidFill>
                <a:cs typeface="Akhbar MT" pitchFamily="2" charset="-78"/>
              </a:rPr>
              <a:t>عدم وجود شبكة صرف صحي مستقلة للمختبرات العلمية والطبية.</a:t>
            </a:r>
          </a:p>
          <a:p>
            <a:r>
              <a:rPr lang="ar-SA" sz="2800" b="1" dirty="0" smtClean="0">
                <a:solidFill>
                  <a:schemeClr val="accent3">
                    <a:lumMod val="50000"/>
                  </a:schemeClr>
                </a:solidFill>
                <a:cs typeface="Akhbar MT" pitchFamily="2" charset="-78"/>
              </a:rPr>
              <a:t>عدم وجود مواقع لتخزين المخلفات الطبية والعلمية والمشعة.</a:t>
            </a:r>
          </a:p>
          <a:p>
            <a:r>
              <a:rPr lang="ar-SA" sz="2800" b="1" dirty="0" smtClean="0">
                <a:solidFill>
                  <a:schemeClr val="accent3">
                    <a:lumMod val="50000"/>
                  </a:schemeClr>
                </a:solidFill>
                <a:cs typeface="Akhbar MT" pitchFamily="2" charset="-78"/>
              </a:rPr>
              <a:t>أبواب المختبرات غير مطابقة لاشتراطات السلامة.</a:t>
            </a:r>
          </a:p>
          <a:p>
            <a:r>
              <a:rPr lang="ar-SA" sz="2800" b="1" dirty="0" smtClean="0">
                <a:solidFill>
                  <a:schemeClr val="accent3">
                    <a:lumMod val="50000"/>
                  </a:schemeClr>
                </a:solidFill>
                <a:cs typeface="Akhbar MT" pitchFamily="2" charset="-78"/>
              </a:rPr>
              <a:t>عدم وجود نظام لهواء الدفع والشفط.</a:t>
            </a:r>
          </a:p>
          <a:p>
            <a:r>
              <a:rPr lang="ar-SA" sz="2800" b="1" dirty="0" smtClean="0">
                <a:solidFill>
                  <a:schemeClr val="accent3">
                    <a:lumMod val="50000"/>
                  </a:schemeClr>
                </a:solidFill>
                <a:cs typeface="Akhbar MT" pitchFamily="2" charset="-78"/>
              </a:rPr>
              <a:t>عدم مراعاة احتياج المختبرات من التجهيزات حيث يكون المختبر معتمد في المخططات الانشائية مختبر فيزياء ويكون تجهيزه بنفس تجهيزات مختبر الكيمياء.</a:t>
            </a:r>
          </a:p>
          <a:p>
            <a:r>
              <a:rPr lang="ar-SA" sz="2800" b="1" dirty="0" smtClean="0">
                <a:solidFill>
                  <a:schemeClr val="accent3">
                    <a:lumMod val="50000"/>
                  </a:schemeClr>
                </a:solidFill>
                <a:cs typeface="Akhbar MT" pitchFamily="2" charset="-78"/>
              </a:rPr>
              <a:t>عدم وجود غرفة الغازات العلمية.</a:t>
            </a:r>
          </a:p>
          <a:p>
            <a:pPr marL="0" indent="0">
              <a:buNone/>
            </a:pPr>
            <a:r>
              <a:rPr lang="ar-SA" sz="2800" b="1" dirty="0">
                <a:solidFill>
                  <a:schemeClr val="accent3">
                    <a:lumMod val="50000"/>
                  </a:schemeClr>
                </a:solidFill>
                <a:cs typeface="Akhbar MT" pitchFamily="2" charset="-78"/>
              </a:rPr>
              <a:t/>
            </a:r>
            <a:br>
              <a:rPr lang="ar-SA" sz="2800" b="1" dirty="0">
                <a:solidFill>
                  <a:schemeClr val="accent3">
                    <a:lumMod val="50000"/>
                  </a:schemeClr>
                </a:solidFill>
                <a:cs typeface="Akhbar MT" pitchFamily="2" charset="-78"/>
              </a:rPr>
            </a:br>
            <a:endParaRPr lang="ar-SA" sz="2800" dirty="0">
              <a:cs typeface="Akhbar MT" pitchFamily="2" charset="-78"/>
            </a:endParaRPr>
          </a:p>
        </p:txBody>
      </p:sp>
      <p:pic>
        <p:nvPicPr>
          <p:cNvPr id="4" name="صورة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5262" y="0"/>
            <a:ext cx="1338263" cy="752475"/>
          </a:xfrm>
          <a:prstGeom prst="rect">
            <a:avLst/>
          </a:prstGeom>
        </p:spPr>
      </p:pic>
    </p:spTree>
    <p:extLst>
      <p:ext uri="{BB962C8B-B14F-4D97-AF65-F5344CB8AC3E}">
        <p14:creationId xmlns:p14="http://schemas.microsoft.com/office/powerpoint/2010/main" val="20264133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624110"/>
            <a:ext cx="8911687" cy="771983"/>
          </a:xfrm>
        </p:spPr>
        <p:txBody>
          <a:bodyPr>
            <a:normAutofit/>
          </a:bodyPr>
          <a:lstStyle/>
          <a:p>
            <a:pPr algn="r"/>
            <a:r>
              <a:rPr lang="ar-SA" dirty="0" smtClean="0">
                <a:solidFill>
                  <a:schemeClr val="accent6">
                    <a:lumMod val="50000"/>
                  </a:schemeClr>
                </a:solidFill>
                <a:cs typeface="PT Bold Heading" panose="02010400000000000000" pitchFamily="2" charset="-78"/>
              </a:rPr>
              <a:t>النتائج:</a:t>
            </a:r>
            <a:endParaRPr lang="ar-SA" dirty="0">
              <a:solidFill>
                <a:schemeClr val="accent6">
                  <a:lumMod val="50000"/>
                </a:schemeClr>
              </a:solidFill>
              <a:cs typeface="PT Bold Heading" panose="02010400000000000000" pitchFamily="2" charset="-78"/>
            </a:endParaRPr>
          </a:p>
        </p:txBody>
      </p:sp>
      <p:sp>
        <p:nvSpPr>
          <p:cNvPr id="3" name="عنصر نائب للمحتوى 2"/>
          <p:cNvSpPr>
            <a:spLocks noGrp="1"/>
          </p:cNvSpPr>
          <p:nvPr>
            <p:ph idx="1"/>
          </p:nvPr>
        </p:nvSpPr>
        <p:spPr>
          <a:xfrm>
            <a:off x="1647824" y="1314449"/>
            <a:ext cx="10010775" cy="5248275"/>
          </a:xfrm>
        </p:spPr>
        <p:txBody>
          <a:bodyPr>
            <a:normAutofit/>
          </a:bodyPr>
          <a:lstStyle/>
          <a:p>
            <a:pPr marL="0" indent="0">
              <a:buNone/>
            </a:pPr>
            <a:r>
              <a:rPr lang="ar-SA" sz="2800" b="1" dirty="0">
                <a:solidFill>
                  <a:schemeClr val="accent4">
                    <a:lumMod val="75000"/>
                  </a:schemeClr>
                </a:solidFill>
                <a:effectLst>
                  <a:outerShdw blurRad="38100" dist="38100" dir="2700000" algn="tl">
                    <a:srgbClr val="000000">
                      <a:alpha val="43137"/>
                    </a:srgbClr>
                  </a:outerShdw>
                </a:effectLst>
                <a:cs typeface="Akhbar MT" pitchFamily="2" charset="-78"/>
              </a:rPr>
              <a:t>أولاً: </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مختبرات المباني المستأجرة (أهم </a:t>
            </a:r>
            <a:r>
              <a:rPr lang="ar-SA" sz="2800" b="1" dirty="0">
                <a:solidFill>
                  <a:schemeClr val="accent4">
                    <a:lumMod val="75000"/>
                  </a:schemeClr>
                </a:solidFill>
                <a:effectLst>
                  <a:outerShdw blurRad="38100" dist="38100" dir="2700000" algn="tl">
                    <a:srgbClr val="000000">
                      <a:alpha val="43137"/>
                    </a:srgbClr>
                  </a:outerShdw>
                </a:effectLst>
                <a:cs typeface="Akhbar MT" pitchFamily="2" charset="-78"/>
              </a:rPr>
              <a:t>النتائج</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a:t>
            </a:r>
          </a:p>
          <a:p>
            <a:r>
              <a:rPr lang="ar-SA" sz="2800" b="1" dirty="0" smtClean="0">
                <a:solidFill>
                  <a:schemeClr val="accent3">
                    <a:lumMod val="50000"/>
                  </a:schemeClr>
                </a:solidFill>
                <a:cs typeface="Akhbar MT" pitchFamily="2" charset="-78"/>
              </a:rPr>
              <a:t>عدم وجود مخارج طوارئ.</a:t>
            </a:r>
          </a:p>
          <a:p>
            <a:r>
              <a:rPr lang="ar-SA" sz="2800" b="1" dirty="0" smtClean="0">
                <a:solidFill>
                  <a:schemeClr val="accent3">
                    <a:lumMod val="50000"/>
                  </a:schemeClr>
                </a:solidFill>
                <a:cs typeface="Akhbar MT" pitchFamily="2" charset="-78"/>
              </a:rPr>
              <a:t>صعوبة تنفيذ نظام شفط الغازات السامة لوجود عدد من المشاكل الهندسية.</a:t>
            </a:r>
          </a:p>
          <a:p>
            <a:r>
              <a:rPr lang="ar-SA" sz="2800" b="1" dirty="0" smtClean="0">
                <a:solidFill>
                  <a:schemeClr val="accent3">
                    <a:lumMod val="50000"/>
                  </a:schemeClr>
                </a:solidFill>
                <a:cs typeface="Akhbar MT" pitchFamily="2" charset="-78"/>
              </a:rPr>
              <a:t>صعوبة تنفيذ شبكة صرف صحي مستقلة للمختبرات.</a:t>
            </a:r>
          </a:p>
          <a:p>
            <a:r>
              <a:rPr lang="ar-SA" sz="2800" b="1" dirty="0" smtClean="0">
                <a:solidFill>
                  <a:schemeClr val="accent3">
                    <a:lumMod val="50000"/>
                  </a:schemeClr>
                </a:solidFill>
                <a:cs typeface="Akhbar MT" pitchFamily="2" charset="-78"/>
              </a:rPr>
              <a:t>ارتفاع مستوى الاحمال الكهربائية بالنسبة لشبكة الكهرباء المنفذة في المبنى المستأجر.</a:t>
            </a:r>
          </a:p>
          <a:p>
            <a:r>
              <a:rPr lang="ar-SA" sz="2800" b="1" dirty="0" smtClean="0">
                <a:solidFill>
                  <a:schemeClr val="accent3">
                    <a:lumMod val="50000"/>
                  </a:schemeClr>
                </a:solidFill>
                <a:cs typeface="Akhbar MT" pitchFamily="2" charset="-78"/>
              </a:rPr>
              <a:t>عدم امكانية تنفيذ غرفة لغازات الأجهزة العلمية.</a:t>
            </a:r>
          </a:p>
          <a:p>
            <a:pPr marL="0" indent="0">
              <a:buNone/>
            </a:pPr>
            <a:r>
              <a:rPr lang="ar-SA" sz="2800" b="1" dirty="0">
                <a:solidFill>
                  <a:schemeClr val="accent3">
                    <a:lumMod val="50000"/>
                  </a:schemeClr>
                </a:solidFill>
                <a:cs typeface="Akhbar MT" pitchFamily="2" charset="-78"/>
              </a:rPr>
              <a:t/>
            </a:r>
            <a:br>
              <a:rPr lang="ar-SA" sz="2800" b="1" dirty="0">
                <a:solidFill>
                  <a:schemeClr val="accent3">
                    <a:lumMod val="50000"/>
                  </a:schemeClr>
                </a:solidFill>
                <a:cs typeface="Akhbar MT" pitchFamily="2" charset="-78"/>
              </a:rPr>
            </a:br>
            <a:endParaRPr lang="ar-SA" sz="2800" dirty="0">
              <a:cs typeface="Akhbar MT" pitchFamily="2" charset="-78"/>
            </a:endParaRPr>
          </a:p>
        </p:txBody>
      </p:sp>
      <p:pic>
        <p:nvPicPr>
          <p:cNvPr id="4" name="صورة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5262" y="0"/>
            <a:ext cx="1338263" cy="752475"/>
          </a:xfrm>
          <a:prstGeom prst="rect">
            <a:avLst/>
          </a:prstGeom>
        </p:spPr>
      </p:pic>
    </p:spTree>
    <p:extLst>
      <p:ext uri="{BB962C8B-B14F-4D97-AF65-F5344CB8AC3E}">
        <p14:creationId xmlns:p14="http://schemas.microsoft.com/office/powerpoint/2010/main" val="13441958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624110"/>
            <a:ext cx="8911687" cy="771983"/>
          </a:xfrm>
        </p:spPr>
        <p:txBody>
          <a:bodyPr>
            <a:normAutofit/>
          </a:bodyPr>
          <a:lstStyle/>
          <a:p>
            <a:pPr algn="r"/>
            <a:r>
              <a:rPr lang="ar-SA" dirty="0" smtClean="0">
                <a:solidFill>
                  <a:schemeClr val="accent6">
                    <a:lumMod val="50000"/>
                  </a:schemeClr>
                </a:solidFill>
                <a:cs typeface="PT Bold Heading" panose="02010400000000000000" pitchFamily="2" charset="-78"/>
              </a:rPr>
              <a:t>التوصيات:</a:t>
            </a:r>
            <a:endParaRPr lang="ar-SA" dirty="0">
              <a:solidFill>
                <a:schemeClr val="accent6">
                  <a:lumMod val="50000"/>
                </a:schemeClr>
              </a:solidFill>
              <a:cs typeface="PT Bold Heading" panose="02010400000000000000" pitchFamily="2" charset="-78"/>
            </a:endParaRPr>
          </a:p>
        </p:txBody>
      </p:sp>
      <p:sp>
        <p:nvSpPr>
          <p:cNvPr id="3" name="عنصر نائب للمحتوى 2"/>
          <p:cNvSpPr>
            <a:spLocks noGrp="1"/>
          </p:cNvSpPr>
          <p:nvPr>
            <p:ph idx="1"/>
          </p:nvPr>
        </p:nvSpPr>
        <p:spPr>
          <a:xfrm>
            <a:off x="1647824" y="1314449"/>
            <a:ext cx="10010775" cy="5248275"/>
          </a:xfrm>
        </p:spPr>
        <p:txBody>
          <a:bodyPr>
            <a:normAutofit/>
          </a:bodyPr>
          <a:lstStyle/>
          <a:p>
            <a:r>
              <a:rPr lang="ar-SA" sz="2800" b="1" dirty="0" smtClean="0">
                <a:solidFill>
                  <a:schemeClr val="accent3">
                    <a:lumMod val="50000"/>
                  </a:schemeClr>
                </a:solidFill>
                <a:cs typeface="Akhbar MT" pitchFamily="2" charset="-78"/>
              </a:rPr>
              <a:t>إعداد دليل موحد للمواصفات الهندسية للسلامة في مباني المختبرات.</a:t>
            </a:r>
          </a:p>
          <a:p>
            <a:r>
              <a:rPr lang="ar-SA" sz="2800" b="1" dirty="0" smtClean="0">
                <a:solidFill>
                  <a:schemeClr val="accent3">
                    <a:lumMod val="50000"/>
                  </a:schemeClr>
                </a:solidFill>
                <a:cs typeface="Akhbar MT" pitchFamily="2" charset="-78"/>
              </a:rPr>
              <a:t>إشراك المختصين في المختبرات من باحثين وفنيي مختبرات في فرق التخطيط الهندسي لمباني المختبرات الجديدة.</a:t>
            </a:r>
          </a:p>
          <a:p>
            <a:r>
              <a:rPr lang="ar-SA" sz="2800" b="1" dirty="0" smtClean="0">
                <a:solidFill>
                  <a:schemeClr val="accent3">
                    <a:lumMod val="50000"/>
                  </a:schemeClr>
                </a:solidFill>
                <a:cs typeface="Akhbar MT" pitchFamily="2" charset="-78"/>
              </a:rPr>
              <a:t>إشراك المختصين بالعمل في المختبرات من باحثين وفنيي مختبرات في لجان أجور الدور ولجان استلام المباني.</a:t>
            </a:r>
          </a:p>
          <a:p>
            <a:r>
              <a:rPr lang="ar-SA" sz="2800" b="1" dirty="0" smtClean="0">
                <a:solidFill>
                  <a:schemeClr val="accent3">
                    <a:lumMod val="50000"/>
                  </a:schemeClr>
                </a:solidFill>
                <a:cs typeface="Akhbar MT" pitchFamily="2" charset="-78"/>
              </a:rPr>
              <a:t>رفع مستوى التدريب المتخصص في اشتراطات وممارسات السلامة والصحة المهنية لمنسوبي التشغيل والصيانة والفنيين والباحثين العاملين في المختبرات.</a:t>
            </a:r>
          </a:p>
          <a:p>
            <a:r>
              <a:rPr lang="ar-SA" sz="2800" b="1" dirty="0" smtClean="0">
                <a:solidFill>
                  <a:schemeClr val="accent3">
                    <a:lumMod val="50000"/>
                  </a:schemeClr>
                </a:solidFill>
                <a:cs typeface="Akhbar MT" pitchFamily="2" charset="-78"/>
              </a:rPr>
              <a:t>رفع كفاءة الكوادر الهندسية.</a:t>
            </a:r>
          </a:p>
          <a:p>
            <a:pPr marL="0" indent="0">
              <a:buNone/>
            </a:pPr>
            <a:r>
              <a:rPr lang="ar-SA" sz="2800" b="1" dirty="0">
                <a:solidFill>
                  <a:schemeClr val="accent3">
                    <a:lumMod val="50000"/>
                  </a:schemeClr>
                </a:solidFill>
                <a:cs typeface="Akhbar MT" pitchFamily="2" charset="-78"/>
              </a:rPr>
              <a:t/>
            </a:r>
            <a:br>
              <a:rPr lang="ar-SA" sz="2800" b="1" dirty="0">
                <a:solidFill>
                  <a:schemeClr val="accent3">
                    <a:lumMod val="50000"/>
                  </a:schemeClr>
                </a:solidFill>
                <a:cs typeface="Akhbar MT" pitchFamily="2" charset="-78"/>
              </a:rPr>
            </a:br>
            <a:endParaRPr lang="ar-SA" sz="2800" dirty="0">
              <a:cs typeface="Akhbar MT" pitchFamily="2" charset="-78"/>
            </a:endParaRPr>
          </a:p>
        </p:txBody>
      </p:sp>
      <p:pic>
        <p:nvPicPr>
          <p:cNvPr id="4" name="صورة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5262" y="0"/>
            <a:ext cx="1338263" cy="752475"/>
          </a:xfrm>
          <a:prstGeom prst="rect">
            <a:avLst/>
          </a:prstGeom>
        </p:spPr>
      </p:pic>
    </p:spTree>
    <p:extLst>
      <p:ext uri="{BB962C8B-B14F-4D97-AF65-F5344CB8AC3E}">
        <p14:creationId xmlns:p14="http://schemas.microsoft.com/office/powerpoint/2010/main" val="3878213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43101" y="1897739"/>
            <a:ext cx="9781948" cy="2127254"/>
          </a:xfrm>
        </p:spPr>
        <p:txBody>
          <a:bodyPr>
            <a:noAutofit/>
          </a:bodyPr>
          <a:lstStyle/>
          <a:p>
            <a:pPr algn="ctr"/>
            <a:r>
              <a:rPr lang="ar-SA" sz="7200" b="1" dirty="0" smtClean="0">
                <a:solidFill>
                  <a:schemeClr val="accent1">
                    <a:lumMod val="50000"/>
                  </a:schemeClr>
                </a:solidFill>
                <a:latin typeface="Andalus" panose="02020603050405020304" pitchFamily="18" charset="-78"/>
                <a:cs typeface="Andalus" panose="02020603050405020304" pitchFamily="18" charset="-78"/>
              </a:rPr>
              <a:t>كود اشتراطات السلامة والصحة المهنية الهندسية في المختبرات </a:t>
            </a:r>
            <a:r>
              <a:rPr lang="ar-SA" sz="7200" b="1" dirty="0" smtClean="0">
                <a:solidFill>
                  <a:schemeClr val="accent5">
                    <a:lumMod val="50000"/>
                  </a:schemeClr>
                </a:solidFill>
                <a:latin typeface="Andalus" panose="02020603050405020304" pitchFamily="18" charset="-78"/>
                <a:cs typeface="Andalus" panose="02020603050405020304" pitchFamily="18" charset="-78"/>
              </a:rPr>
              <a:t>ضـــرورة</a:t>
            </a:r>
            <a:r>
              <a:rPr lang="ar-SA" sz="7200" b="1" dirty="0" smtClean="0">
                <a:solidFill>
                  <a:schemeClr val="accent1">
                    <a:lumMod val="50000"/>
                  </a:schemeClr>
                </a:solidFill>
                <a:latin typeface="Andalus" panose="02020603050405020304" pitchFamily="18" charset="-78"/>
                <a:cs typeface="Andalus" panose="02020603050405020304" pitchFamily="18" charset="-78"/>
              </a:rPr>
              <a:t> </a:t>
            </a:r>
            <a:endParaRPr lang="ar-SA" sz="7200" b="1" dirty="0">
              <a:solidFill>
                <a:schemeClr val="accent1">
                  <a:lumMod val="50000"/>
                </a:schemeClr>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9551747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624110"/>
            <a:ext cx="8911687" cy="771983"/>
          </a:xfrm>
        </p:spPr>
        <p:txBody>
          <a:bodyPr/>
          <a:lstStyle/>
          <a:p>
            <a:pPr algn="r"/>
            <a:r>
              <a:rPr lang="ar-SA" dirty="0" smtClean="0">
                <a:solidFill>
                  <a:schemeClr val="accent6">
                    <a:lumMod val="50000"/>
                  </a:schemeClr>
                </a:solidFill>
                <a:cs typeface="PT Bold Heading" panose="02010400000000000000" pitchFamily="2" charset="-78"/>
              </a:rPr>
              <a:t>مقدمة:</a:t>
            </a:r>
            <a:endParaRPr lang="ar-SA" dirty="0">
              <a:solidFill>
                <a:schemeClr val="accent6">
                  <a:lumMod val="50000"/>
                </a:schemeClr>
              </a:solidFill>
              <a:cs typeface="PT Bold Heading" panose="02010400000000000000" pitchFamily="2" charset="-78"/>
            </a:endParaRPr>
          </a:p>
        </p:txBody>
      </p:sp>
      <p:sp>
        <p:nvSpPr>
          <p:cNvPr id="3" name="عنصر نائب للمحتوى 2"/>
          <p:cNvSpPr>
            <a:spLocks noGrp="1"/>
          </p:cNvSpPr>
          <p:nvPr>
            <p:ph idx="1"/>
          </p:nvPr>
        </p:nvSpPr>
        <p:spPr>
          <a:xfrm>
            <a:off x="1924051" y="1314450"/>
            <a:ext cx="9580562" cy="4979258"/>
          </a:xfrm>
        </p:spPr>
        <p:txBody>
          <a:bodyPr>
            <a:normAutofit fontScale="92500" lnSpcReduction="20000"/>
          </a:bodyPr>
          <a:lstStyle/>
          <a:p>
            <a:pPr algn="just"/>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كلما زادت جودة الإدارة الجامعية في التخطيط، والتنظيم، والقيادة، وتوجيه للأداء، واستخدام الموارد البشرية والمادية المتاحة بشكل أفضل، كان تحقيق جودة عالية في البيئة الجامعية أمرٌ يسهل تحقيقه.</a:t>
            </a:r>
          </a:p>
          <a:p>
            <a:pPr algn="just"/>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تمثل المختبرات التعليمية والبحثية أحد مكونات البيئة الجامعية التي تحتضن أعضاء هيئة التدريس لتنفيذ أبحاثهم وتعليم طلابهم المعارف والعلوم.</a:t>
            </a:r>
          </a:p>
          <a:p>
            <a:pPr algn="just"/>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لما تتميز به طبيعة هذه المختبرات من حيث مكوناتها وتجهيزاتها وما تحتويه من أجهزة علمية وأدوات معملية ومواد كيميائية خطرة يتطلب التعامل معها توافر اشتراطات ووسائل سلامة وصحة مهنية متخصصة.</a:t>
            </a:r>
          </a:p>
          <a:p>
            <a:pPr algn="just"/>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عدم وجود اشتراطات ووسائل السلامة والصحة المهنية في المختبرات قد يؤدي ذلك إلى وقوع بعض الحوادث التي قد تكون محصورة في المختبر أو قد تمتد إلى خارجه. </a:t>
            </a:r>
          </a:p>
          <a:p>
            <a:pPr algn="just"/>
            <a:endPar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endParaRPr>
          </a:p>
          <a:p>
            <a:pPr marL="0" indent="0">
              <a:buNone/>
            </a:pPr>
            <a:endParaRPr lang="ar-SA" sz="1400" b="1" dirty="0" smtClean="0">
              <a:solidFill>
                <a:schemeClr val="accent3">
                  <a:lumMod val="50000"/>
                </a:schemeClr>
              </a:solidFill>
              <a:cs typeface="Akhbar MT" pitchFamily="2" charset="-78"/>
            </a:endParaRPr>
          </a:p>
          <a:p>
            <a:pPr marL="0" indent="0">
              <a:buNone/>
            </a:pPr>
            <a:r>
              <a:rPr lang="ar-SA" sz="2800" b="1" dirty="0">
                <a:solidFill>
                  <a:schemeClr val="accent3">
                    <a:lumMod val="50000"/>
                  </a:schemeClr>
                </a:solidFill>
                <a:cs typeface="Akhbar MT" pitchFamily="2" charset="-78"/>
              </a:rPr>
              <a:t/>
            </a:r>
            <a:br>
              <a:rPr lang="ar-SA" sz="2800" b="1" dirty="0">
                <a:solidFill>
                  <a:schemeClr val="accent3">
                    <a:lumMod val="50000"/>
                  </a:schemeClr>
                </a:solidFill>
                <a:cs typeface="Akhbar MT" pitchFamily="2" charset="-78"/>
              </a:rPr>
            </a:br>
            <a:endParaRPr lang="ar-SA" sz="2000" b="1" dirty="0">
              <a:solidFill>
                <a:schemeClr val="accent3">
                  <a:lumMod val="50000"/>
                </a:schemeClr>
              </a:solidFill>
              <a:cs typeface="Akhbar MT" pitchFamily="2" charset="-78"/>
            </a:endParaRPr>
          </a:p>
          <a:p>
            <a:endParaRPr lang="ar-SA" sz="2000" b="1" dirty="0" smtClean="0">
              <a:solidFill>
                <a:schemeClr val="accent3">
                  <a:lumMod val="50000"/>
                </a:schemeClr>
              </a:solidFill>
              <a:cs typeface="Akhbar MT" pitchFamily="2" charset="-78"/>
            </a:endParaRPr>
          </a:p>
          <a:p>
            <a:endParaRPr lang="ar-SA" sz="2800" dirty="0">
              <a:cs typeface="Akhbar MT" pitchFamily="2" charset="-78"/>
            </a:endParaRPr>
          </a:p>
        </p:txBody>
      </p:sp>
      <p:pic>
        <p:nvPicPr>
          <p:cNvPr id="4" name="صورة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5262" y="0"/>
            <a:ext cx="1338263" cy="752475"/>
          </a:xfrm>
          <a:prstGeom prst="rect">
            <a:avLst/>
          </a:prstGeom>
        </p:spPr>
      </p:pic>
    </p:spTree>
    <p:extLst>
      <p:ext uri="{BB962C8B-B14F-4D97-AF65-F5344CB8AC3E}">
        <p14:creationId xmlns:p14="http://schemas.microsoft.com/office/powerpoint/2010/main" val="3697048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978522" y="271685"/>
            <a:ext cx="8911687" cy="771983"/>
          </a:xfrm>
        </p:spPr>
        <p:txBody>
          <a:bodyPr>
            <a:normAutofit/>
          </a:bodyPr>
          <a:lstStyle/>
          <a:p>
            <a:pPr algn="r"/>
            <a:r>
              <a:rPr lang="ar-SA" dirty="0" smtClean="0">
                <a:solidFill>
                  <a:schemeClr val="accent6">
                    <a:lumMod val="50000"/>
                  </a:schemeClr>
                </a:solidFill>
                <a:cs typeface="PT Bold Heading" panose="02010400000000000000" pitchFamily="2" charset="-78"/>
              </a:rPr>
              <a:t>مقدمة:</a:t>
            </a:r>
            <a:endParaRPr lang="ar-SA" dirty="0">
              <a:solidFill>
                <a:schemeClr val="accent6">
                  <a:lumMod val="50000"/>
                </a:schemeClr>
              </a:solidFill>
              <a:cs typeface="PT Bold Heading" panose="02010400000000000000" pitchFamily="2" charset="-78"/>
            </a:endParaRPr>
          </a:p>
        </p:txBody>
      </p:sp>
      <p:sp>
        <p:nvSpPr>
          <p:cNvPr id="3" name="عنصر نائب للمحتوى 2"/>
          <p:cNvSpPr>
            <a:spLocks noGrp="1"/>
          </p:cNvSpPr>
          <p:nvPr>
            <p:ph idx="1"/>
          </p:nvPr>
        </p:nvSpPr>
        <p:spPr>
          <a:xfrm>
            <a:off x="1924051" y="1314450"/>
            <a:ext cx="9580562" cy="4979258"/>
          </a:xfrm>
        </p:spPr>
        <p:txBody>
          <a:bodyPr>
            <a:normAutofit/>
          </a:bodyPr>
          <a:lstStyle/>
          <a:p>
            <a:pPr marL="0" indent="0">
              <a:buNone/>
            </a:pPr>
            <a:r>
              <a:rPr lang="ar-SA" sz="2800" b="1" dirty="0">
                <a:solidFill>
                  <a:schemeClr val="accent3">
                    <a:lumMod val="50000"/>
                  </a:schemeClr>
                </a:solidFill>
                <a:cs typeface="Akhbar MT" pitchFamily="2" charset="-78"/>
              </a:rPr>
              <a:t/>
            </a:r>
            <a:br>
              <a:rPr lang="ar-SA" sz="2800" b="1" dirty="0">
                <a:solidFill>
                  <a:schemeClr val="accent3">
                    <a:lumMod val="50000"/>
                  </a:schemeClr>
                </a:solidFill>
                <a:cs typeface="Akhbar MT" pitchFamily="2" charset="-78"/>
              </a:rPr>
            </a:br>
            <a:endParaRPr lang="ar-SA" sz="2000" b="1" dirty="0">
              <a:solidFill>
                <a:schemeClr val="accent3">
                  <a:lumMod val="50000"/>
                </a:schemeClr>
              </a:solidFill>
              <a:cs typeface="Akhbar MT" pitchFamily="2" charset="-78"/>
            </a:endParaRPr>
          </a:p>
          <a:p>
            <a:endParaRPr lang="ar-SA" sz="2000" b="1" dirty="0" smtClean="0">
              <a:solidFill>
                <a:schemeClr val="accent3">
                  <a:lumMod val="50000"/>
                </a:schemeClr>
              </a:solidFill>
              <a:cs typeface="Akhbar MT" pitchFamily="2" charset="-78"/>
            </a:endParaRPr>
          </a:p>
          <a:p>
            <a:endParaRPr lang="ar-SA" sz="2800" dirty="0">
              <a:cs typeface="Akhbar MT" pitchFamily="2" charset="-78"/>
            </a:endParaRPr>
          </a:p>
        </p:txBody>
      </p:sp>
      <p:pic>
        <p:nvPicPr>
          <p:cNvPr id="4" name="صورة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5262" y="0"/>
            <a:ext cx="1338263" cy="752475"/>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20991" y="1228724"/>
            <a:ext cx="10369218" cy="5343525"/>
          </a:xfrm>
          <a:prstGeom prst="rect">
            <a:avLst/>
          </a:prstGeom>
        </p:spPr>
      </p:pic>
    </p:spTree>
    <p:extLst>
      <p:ext uri="{BB962C8B-B14F-4D97-AF65-F5344CB8AC3E}">
        <p14:creationId xmlns:p14="http://schemas.microsoft.com/office/powerpoint/2010/main" val="1748402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624110"/>
            <a:ext cx="8911687" cy="771983"/>
          </a:xfrm>
        </p:spPr>
        <p:txBody>
          <a:bodyPr>
            <a:normAutofit/>
          </a:bodyPr>
          <a:lstStyle/>
          <a:p>
            <a:pPr algn="r"/>
            <a:r>
              <a:rPr lang="ar-SA" dirty="0" smtClean="0">
                <a:solidFill>
                  <a:schemeClr val="accent6">
                    <a:lumMod val="50000"/>
                  </a:schemeClr>
                </a:solidFill>
                <a:cs typeface="PT Bold Heading" panose="02010400000000000000" pitchFamily="2" charset="-78"/>
              </a:rPr>
              <a:t>اشتراطات السلامة الهندسية في المختبرات:</a:t>
            </a:r>
            <a:endParaRPr lang="ar-SA" dirty="0">
              <a:solidFill>
                <a:schemeClr val="accent6">
                  <a:lumMod val="50000"/>
                </a:schemeClr>
              </a:solidFill>
              <a:cs typeface="PT Bold Heading" panose="02010400000000000000" pitchFamily="2" charset="-78"/>
            </a:endParaRPr>
          </a:p>
        </p:txBody>
      </p:sp>
      <p:sp>
        <p:nvSpPr>
          <p:cNvPr id="3" name="عنصر نائب للمحتوى 2"/>
          <p:cNvSpPr>
            <a:spLocks noGrp="1"/>
          </p:cNvSpPr>
          <p:nvPr>
            <p:ph idx="1"/>
          </p:nvPr>
        </p:nvSpPr>
        <p:spPr>
          <a:xfrm>
            <a:off x="1924051" y="1314449"/>
            <a:ext cx="9580562" cy="5248275"/>
          </a:xfrm>
        </p:spPr>
        <p:txBody>
          <a:bodyPr>
            <a:normAutofit fontScale="77500" lnSpcReduction="20000"/>
          </a:bodyPr>
          <a:lstStyle/>
          <a:p>
            <a:pPr algn="just"/>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سنت القوانين وعقدت المؤتمرات والندوات التي تهدف إلى الوقاية من الحوادث والإصابات الصحية الناتجة عن بيئة العمل وتحقيق اشتراطات السلامة والصحة المهنية بها. </a:t>
            </a:r>
          </a:p>
          <a:p>
            <a:pPr algn="just"/>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إن تطبيق النظريات والمبادئ والاساليب الصحيحة في تصاميم مباني المختبرات والمعامل الطبية </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والعليمة </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يساهم في جعل بيئة العمل متوافقة مع احتياجات وقدرات العاملين بها ويحقق أهداف السلامة والصحة المهنية التالية:</a:t>
            </a:r>
          </a:p>
          <a:p>
            <a:pPr marL="0" indent="0" algn="just">
              <a:buNone/>
            </a:pPr>
            <a:r>
              <a:rPr lang="ar-SA" sz="2800" b="1" dirty="0">
                <a:solidFill>
                  <a:schemeClr val="accent4">
                    <a:lumMod val="75000"/>
                  </a:schemeClr>
                </a:solidFill>
                <a:effectLst>
                  <a:outerShdw blurRad="38100" dist="38100" dir="2700000" algn="tl">
                    <a:srgbClr val="000000">
                      <a:alpha val="43137"/>
                    </a:srgbClr>
                  </a:outerShdw>
                </a:effectLst>
                <a:cs typeface="Akhbar MT" pitchFamily="2" charset="-78"/>
              </a:rPr>
              <a:t> </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	1. تحسين بيئة العمل الفيزيائية.</a:t>
            </a:r>
          </a:p>
          <a:p>
            <a:pPr marL="0" indent="0" algn="just">
              <a:buNone/>
            </a:pPr>
            <a:r>
              <a:rPr lang="ar-SA" sz="2800" b="1" dirty="0">
                <a:solidFill>
                  <a:schemeClr val="accent4">
                    <a:lumMod val="75000"/>
                  </a:schemeClr>
                </a:solidFill>
                <a:effectLst>
                  <a:outerShdw blurRad="38100" dist="38100" dir="2700000" algn="tl">
                    <a:srgbClr val="000000">
                      <a:alpha val="43137"/>
                    </a:srgbClr>
                  </a:outerShdw>
                </a:effectLst>
                <a:cs typeface="Akhbar MT" pitchFamily="2" charset="-78"/>
              </a:rPr>
              <a:t>	</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2. تأمين وانشاء أنظمة الأمن والسلامة التقنية.</a:t>
            </a:r>
          </a:p>
          <a:p>
            <a:pPr marL="0" indent="0" algn="just">
              <a:buNone/>
            </a:pPr>
            <a:r>
              <a:rPr lang="ar-SA" sz="2800" b="1" dirty="0">
                <a:solidFill>
                  <a:schemeClr val="accent4">
                    <a:lumMod val="75000"/>
                  </a:schemeClr>
                </a:solidFill>
                <a:effectLst>
                  <a:outerShdw blurRad="38100" dist="38100" dir="2700000" algn="tl">
                    <a:srgbClr val="000000">
                      <a:alpha val="43137"/>
                    </a:srgbClr>
                  </a:outerShdw>
                </a:effectLst>
                <a:cs typeface="Akhbar MT" pitchFamily="2" charset="-78"/>
              </a:rPr>
              <a:t>	</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3. رفع جودة الدراسات والبحوث.</a:t>
            </a:r>
          </a:p>
          <a:p>
            <a:pPr marL="0" indent="0" algn="just">
              <a:buNone/>
            </a:pPr>
            <a:r>
              <a:rPr lang="ar-SA" sz="2800" b="1" dirty="0">
                <a:solidFill>
                  <a:schemeClr val="accent4">
                    <a:lumMod val="75000"/>
                  </a:schemeClr>
                </a:solidFill>
                <a:effectLst>
                  <a:outerShdw blurRad="38100" dist="38100" dir="2700000" algn="tl">
                    <a:srgbClr val="000000">
                      <a:alpha val="43137"/>
                    </a:srgbClr>
                  </a:outerShdw>
                </a:effectLst>
                <a:cs typeface="Akhbar MT" pitchFamily="2" charset="-78"/>
              </a:rPr>
              <a:t>	</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4. الاختيار المهني للكوادر البشرية.</a:t>
            </a:r>
          </a:p>
          <a:p>
            <a:pPr marL="0" indent="0" algn="just">
              <a:buNone/>
            </a:pPr>
            <a:r>
              <a:rPr lang="ar-SA" sz="2800" b="1" dirty="0">
                <a:solidFill>
                  <a:schemeClr val="accent4">
                    <a:lumMod val="75000"/>
                  </a:schemeClr>
                </a:solidFill>
                <a:effectLst>
                  <a:outerShdw blurRad="38100" dist="38100" dir="2700000" algn="tl">
                    <a:srgbClr val="000000">
                      <a:alpha val="43137"/>
                    </a:srgbClr>
                  </a:outerShdw>
                </a:effectLst>
                <a:cs typeface="Akhbar MT" pitchFamily="2" charset="-78"/>
              </a:rPr>
              <a:t>	</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5. تحسين الأداء وتعزيز الفعالية والكفاءة.</a:t>
            </a:r>
          </a:p>
          <a:p>
            <a:pPr marL="0" indent="0" algn="just">
              <a:buNone/>
            </a:pPr>
            <a:r>
              <a:rPr lang="ar-SA" sz="2800" b="1" dirty="0">
                <a:solidFill>
                  <a:schemeClr val="accent4">
                    <a:lumMod val="75000"/>
                  </a:schemeClr>
                </a:solidFill>
                <a:effectLst>
                  <a:outerShdw blurRad="38100" dist="38100" dir="2700000" algn="tl">
                    <a:srgbClr val="000000">
                      <a:alpha val="43137"/>
                    </a:srgbClr>
                  </a:outerShdw>
                </a:effectLst>
                <a:cs typeface="Akhbar MT" pitchFamily="2" charset="-78"/>
              </a:rPr>
              <a:t>	</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6. رفع مستوى الصيانة.</a:t>
            </a:r>
          </a:p>
          <a:p>
            <a:pPr marL="0" indent="0" algn="just">
              <a:buNone/>
            </a:pPr>
            <a:r>
              <a:rPr lang="ar-SA" sz="2800" b="1" dirty="0">
                <a:solidFill>
                  <a:schemeClr val="accent4">
                    <a:lumMod val="75000"/>
                  </a:schemeClr>
                </a:solidFill>
                <a:effectLst>
                  <a:outerShdw blurRad="38100" dist="38100" dir="2700000" algn="tl">
                    <a:srgbClr val="000000">
                      <a:alpha val="43137"/>
                    </a:srgbClr>
                  </a:outerShdw>
                </a:effectLst>
                <a:cs typeface="Akhbar MT" pitchFamily="2" charset="-78"/>
              </a:rPr>
              <a:t>	</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7. توفير الدعم للعملية التعليمية.</a:t>
            </a:r>
          </a:p>
          <a:p>
            <a:pPr marL="0" indent="0" algn="just">
              <a:buNone/>
            </a:pPr>
            <a:r>
              <a:rPr lang="ar-SA" sz="2800" b="1" dirty="0">
                <a:solidFill>
                  <a:schemeClr val="accent4">
                    <a:lumMod val="75000"/>
                  </a:schemeClr>
                </a:solidFill>
                <a:effectLst>
                  <a:outerShdw blurRad="38100" dist="38100" dir="2700000" algn="tl">
                    <a:srgbClr val="000000">
                      <a:alpha val="43137"/>
                    </a:srgbClr>
                  </a:outerShdw>
                </a:effectLst>
                <a:cs typeface="Akhbar MT" pitchFamily="2" charset="-78"/>
              </a:rPr>
              <a:t>	</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8. انقاص متطلبات التدريب وتسهيل تنفيذه على رأس العمل.</a:t>
            </a:r>
            <a:endParaRPr lang="ar-SA" sz="1400" b="1" dirty="0" smtClean="0">
              <a:solidFill>
                <a:schemeClr val="accent3">
                  <a:lumMod val="50000"/>
                </a:schemeClr>
              </a:solidFill>
              <a:cs typeface="Akhbar MT" pitchFamily="2" charset="-78"/>
            </a:endParaRPr>
          </a:p>
          <a:p>
            <a:pPr marL="0" indent="0">
              <a:buNone/>
            </a:pPr>
            <a:r>
              <a:rPr lang="ar-SA" sz="2800" b="1" dirty="0">
                <a:solidFill>
                  <a:schemeClr val="accent3">
                    <a:lumMod val="50000"/>
                  </a:schemeClr>
                </a:solidFill>
                <a:cs typeface="Akhbar MT" pitchFamily="2" charset="-78"/>
              </a:rPr>
              <a:t/>
            </a:r>
            <a:br>
              <a:rPr lang="ar-SA" sz="2800" b="1" dirty="0">
                <a:solidFill>
                  <a:schemeClr val="accent3">
                    <a:lumMod val="50000"/>
                  </a:schemeClr>
                </a:solidFill>
                <a:cs typeface="Akhbar MT" pitchFamily="2" charset="-78"/>
              </a:rPr>
            </a:br>
            <a:endParaRPr lang="ar-SA" sz="2000" b="1" dirty="0">
              <a:solidFill>
                <a:schemeClr val="accent3">
                  <a:lumMod val="50000"/>
                </a:schemeClr>
              </a:solidFill>
              <a:cs typeface="Akhbar MT" pitchFamily="2" charset="-78"/>
            </a:endParaRPr>
          </a:p>
          <a:p>
            <a:endParaRPr lang="ar-SA" sz="2000" b="1" dirty="0" smtClean="0">
              <a:solidFill>
                <a:schemeClr val="accent3">
                  <a:lumMod val="50000"/>
                </a:schemeClr>
              </a:solidFill>
              <a:cs typeface="Akhbar MT" pitchFamily="2" charset="-78"/>
            </a:endParaRPr>
          </a:p>
          <a:p>
            <a:endParaRPr lang="ar-SA" sz="2800" dirty="0">
              <a:cs typeface="Akhbar MT" pitchFamily="2" charset="-78"/>
            </a:endParaRPr>
          </a:p>
        </p:txBody>
      </p:sp>
      <p:pic>
        <p:nvPicPr>
          <p:cNvPr id="4" name="صورة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5262" y="0"/>
            <a:ext cx="1338263" cy="752475"/>
          </a:xfrm>
          <a:prstGeom prst="rect">
            <a:avLst/>
          </a:prstGeom>
        </p:spPr>
      </p:pic>
    </p:spTree>
    <p:extLst>
      <p:ext uri="{BB962C8B-B14F-4D97-AF65-F5344CB8AC3E}">
        <p14:creationId xmlns:p14="http://schemas.microsoft.com/office/powerpoint/2010/main" val="706485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624110"/>
            <a:ext cx="8911687" cy="771983"/>
          </a:xfrm>
        </p:spPr>
        <p:txBody>
          <a:bodyPr>
            <a:normAutofit/>
          </a:bodyPr>
          <a:lstStyle/>
          <a:p>
            <a:pPr algn="r"/>
            <a:r>
              <a:rPr lang="ar-SA" dirty="0" smtClean="0">
                <a:solidFill>
                  <a:schemeClr val="accent6">
                    <a:lumMod val="50000"/>
                  </a:schemeClr>
                </a:solidFill>
                <a:cs typeface="PT Bold Heading" panose="02010400000000000000" pitchFamily="2" charset="-78"/>
              </a:rPr>
              <a:t>تهدف الدراسة إلى:</a:t>
            </a:r>
            <a:endParaRPr lang="ar-SA" dirty="0">
              <a:solidFill>
                <a:schemeClr val="accent6">
                  <a:lumMod val="50000"/>
                </a:schemeClr>
              </a:solidFill>
              <a:cs typeface="PT Bold Heading" panose="02010400000000000000" pitchFamily="2" charset="-78"/>
            </a:endParaRPr>
          </a:p>
        </p:txBody>
      </p:sp>
      <p:sp>
        <p:nvSpPr>
          <p:cNvPr id="3" name="عنصر نائب للمحتوى 2"/>
          <p:cNvSpPr>
            <a:spLocks noGrp="1"/>
          </p:cNvSpPr>
          <p:nvPr>
            <p:ph idx="1"/>
          </p:nvPr>
        </p:nvSpPr>
        <p:spPr>
          <a:xfrm>
            <a:off x="1924051" y="1314449"/>
            <a:ext cx="9580562" cy="5248275"/>
          </a:xfrm>
        </p:spPr>
        <p:txBody>
          <a:bodyPr>
            <a:normAutofit lnSpcReduction="10000"/>
          </a:bodyPr>
          <a:lstStyle/>
          <a:p>
            <a:pPr algn="just"/>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تقييم توافر اشتراطات السلامة الهندسية في المختبرات التعليمية والبحثية في مباني الجامعة المستأجرة ومباني المدن الجامعية.</a:t>
            </a:r>
            <a:endParaRPr lang="ar-SA" sz="1400" b="1" dirty="0" smtClean="0">
              <a:solidFill>
                <a:schemeClr val="accent3">
                  <a:lumMod val="50000"/>
                </a:schemeClr>
              </a:solidFill>
              <a:cs typeface="Akhbar MT" pitchFamily="2" charset="-78"/>
            </a:endParaRPr>
          </a:p>
          <a:p>
            <a:pPr marL="0" indent="0">
              <a:buNone/>
            </a:pPr>
            <a:r>
              <a:rPr lang="ar-SA" sz="2800" b="1" dirty="0">
                <a:solidFill>
                  <a:schemeClr val="accent3">
                    <a:lumMod val="50000"/>
                  </a:schemeClr>
                </a:solidFill>
                <a:cs typeface="Akhbar MT" pitchFamily="2" charset="-78"/>
              </a:rPr>
              <a:t/>
            </a:r>
            <a:br>
              <a:rPr lang="ar-SA" sz="2800" b="1" dirty="0">
                <a:solidFill>
                  <a:schemeClr val="accent3">
                    <a:lumMod val="50000"/>
                  </a:schemeClr>
                </a:solidFill>
                <a:cs typeface="Akhbar MT" pitchFamily="2" charset="-78"/>
              </a:rPr>
            </a:br>
            <a:r>
              <a:rPr lang="ar-SA" sz="3600" dirty="0">
                <a:solidFill>
                  <a:schemeClr val="accent6">
                    <a:lumMod val="50000"/>
                  </a:schemeClr>
                </a:solidFill>
                <a:latin typeface="+mj-lt"/>
                <a:ea typeface="+mj-ea"/>
                <a:cs typeface="PT Bold Heading" panose="02010400000000000000" pitchFamily="2" charset="-78"/>
              </a:rPr>
              <a:t>المنهجية</a:t>
            </a:r>
            <a:r>
              <a:rPr lang="ar-SA" sz="3600" dirty="0" smtClean="0">
                <a:solidFill>
                  <a:schemeClr val="accent6">
                    <a:lumMod val="50000"/>
                  </a:schemeClr>
                </a:solidFill>
                <a:latin typeface="+mj-lt"/>
                <a:ea typeface="+mj-ea"/>
                <a:cs typeface="PT Bold Heading" panose="02010400000000000000" pitchFamily="2" charset="-78"/>
              </a:rPr>
              <a:t>:</a:t>
            </a:r>
          </a:p>
          <a:p>
            <a:pPr algn="just"/>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	استخدم </a:t>
            </a:r>
            <a:r>
              <a:rPr lang="ar-SA" sz="2800" b="1" dirty="0">
                <a:solidFill>
                  <a:schemeClr val="accent4">
                    <a:lumMod val="75000"/>
                  </a:schemeClr>
                </a:solidFill>
                <a:effectLst>
                  <a:outerShdw blurRad="38100" dist="38100" dir="2700000" algn="tl">
                    <a:srgbClr val="000000">
                      <a:alpha val="43137"/>
                    </a:srgbClr>
                  </a:outerShdw>
                </a:effectLst>
                <a:cs typeface="Akhbar MT" pitchFamily="2" charset="-78"/>
              </a:rPr>
              <a:t>الباحثان الزيارات الميدانية للمختبرات ومقارنة واقع هذه المختبرات من حيث توافر اشتراطات السلامة الهندسية بها ومقارنتها مع دليل السلامة لتصميم المختبرات في جامعة </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كاليفورنيا(</a:t>
            </a:r>
            <a:r>
              <a:rPr lang="en-US" sz="2400" b="1" dirty="0">
                <a:solidFill>
                  <a:schemeClr val="accent4">
                    <a:lumMod val="75000"/>
                  </a:schemeClr>
                </a:solidFill>
                <a:effectLst>
                  <a:outerShdw blurRad="38100" dist="38100" dir="2700000" algn="tl">
                    <a:srgbClr val="000000">
                      <a:alpha val="43137"/>
                    </a:srgbClr>
                  </a:outerShdw>
                </a:effectLst>
                <a:latin typeface="Copperplate Gothic Bold" panose="020E0705020206020404" pitchFamily="34" charset="0"/>
                <a:cs typeface="Akhbar MT" pitchFamily="2" charset="-78"/>
              </a:rPr>
              <a:t>UCLA</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 الإصدار الثاني 2007م. واللقاءات المباشرة مع مشرفي المختبرات وأعضاء هيئة التدريس وفنيي المختبرات في كليات جامعة المجمعة، للتعرف على المشكلات والعقبات التي تعترض استخدام المختبرات في أداء دورها في العملية التعليمية والبحثية وخدمة المجتمع.</a:t>
            </a:r>
          </a:p>
          <a:p>
            <a:pPr algn="just"/>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بلغ عدد المختبرات في مباني المدن الجامعية التي شملتها الدراسة 41 مختبر طبي وعلمي، والمختبرات في المباني المستأجرة 16 مختبر علمي.</a:t>
            </a:r>
            <a:endParaRPr lang="ar-SA" sz="2800" b="1" dirty="0">
              <a:solidFill>
                <a:schemeClr val="accent4">
                  <a:lumMod val="75000"/>
                </a:schemeClr>
              </a:solidFill>
              <a:effectLst>
                <a:outerShdw blurRad="38100" dist="38100" dir="2700000" algn="tl">
                  <a:srgbClr val="000000">
                    <a:alpha val="43137"/>
                  </a:srgbClr>
                </a:outerShdw>
              </a:effectLst>
              <a:cs typeface="Akhbar MT" pitchFamily="2" charset="-78"/>
            </a:endParaRPr>
          </a:p>
          <a:p>
            <a:endParaRPr lang="ar-SA" sz="2000" b="1" dirty="0" smtClean="0">
              <a:solidFill>
                <a:schemeClr val="accent3">
                  <a:lumMod val="50000"/>
                </a:schemeClr>
              </a:solidFill>
              <a:cs typeface="Akhbar MT" pitchFamily="2" charset="-78"/>
            </a:endParaRPr>
          </a:p>
          <a:p>
            <a:endParaRPr lang="ar-SA" sz="2800" dirty="0">
              <a:cs typeface="Akhbar MT" pitchFamily="2" charset="-78"/>
            </a:endParaRPr>
          </a:p>
        </p:txBody>
      </p:sp>
      <p:pic>
        <p:nvPicPr>
          <p:cNvPr id="4" name="صورة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5262" y="0"/>
            <a:ext cx="1338263" cy="752475"/>
          </a:xfrm>
          <a:prstGeom prst="rect">
            <a:avLst/>
          </a:prstGeom>
        </p:spPr>
      </p:pic>
    </p:spTree>
    <p:extLst>
      <p:ext uri="{BB962C8B-B14F-4D97-AF65-F5344CB8AC3E}">
        <p14:creationId xmlns:p14="http://schemas.microsoft.com/office/powerpoint/2010/main" val="2646674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624110"/>
            <a:ext cx="8911687" cy="771983"/>
          </a:xfrm>
        </p:spPr>
        <p:txBody>
          <a:bodyPr>
            <a:normAutofit/>
          </a:bodyPr>
          <a:lstStyle/>
          <a:p>
            <a:pPr algn="r"/>
            <a:r>
              <a:rPr lang="ar-SA" dirty="0" smtClean="0">
                <a:solidFill>
                  <a:schemeClr val="accent6">
                    <a:lumMod val="50000"/>
                  </a:schemeClr>
                </a:solidFill>
                <a:cs typeface="PT Bold Heading" panose="02010400000000000000" pitchFamily="2" charset="-78"/>
              </a:rPr>
              <a:t>النتائج:</a:t>
            </a:r>
            <a:endParaRPr lang="ar-SA" dirty="0">
              <a:solidFill>
                <a:schemeClr val="accent6">
                  <a:lumMod val="50000"/>
                </a:schemeClr>
              </a:solidFill>
              <a:cs typeface="PT Bold Heading" panose="02010400000000000000" pitchFamily="2" charset="-78"/>
            </a:endParaRPr>
          </a:p>
        </p:txBody>
      </p:sp>
      <p:sp>
        <p:nvSpPr>
          <p:cNvPr id="3" name="عنصر نائب للمحتوى 2"/>
          <p:cNvSpPr>
            <a:spLocks noGrp="1"/>
          </p:cNvSpPr>
          <p:nvPr>
            <p:ph idx="1"/>
          </p:nvPr>
        </p:nvSpPr>
        <p:spPr>
          <a:xfrm>
            <a:off x="1647824" y="1314449"/>
            <a:ext cx="10010775" cy="5248275"/>
          </a:xfrm>
        </p:spPr>
        <p:txBody>
          <a:bodyPr>
            <a:normAutofit/>
          </a:bodyPr>
          <a:lstStyle/>
          <a:p>
            <a:pPr marL="0" indent="0">
              <a:buNone/>
            </a:pPr>
            <a:r>
              <a:rPr lang="ar-SA" sz="2800" b="1" dirty="0">
                <a:solidFill>
                  <a:schemeClr val="accent4">
                    <a:lumMod val="75000"/>
                  </a:schemeClr>
                </a:solidFill>
                <a:effectLst>
                  <a:outerShdw blurRad="38100" dist="38100" dir="2700000" algn="tl">
                    <a:srgbClr val="000000">
                      <a:alpha val="43137"/>
                    </a:srgbClr>
                  </a:outerShdw>
                </a:effectLst>
                <a:cs typeface="Akhbar MT" pitchFamily="2" charset="-78"/>
              </a:rPr>
              <a:t>أولاً: مختبرات مباني المدن الجامعية (أهم النتائج</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a:t>
            </a:r>
          </a:p>
          <a:p>
            <a:r>
              <a:rPr lang="ar-SA" sz="2800" b="1" dirty="0" smtClean="0">
                <a:solidFill>
                  <a:schemeClr val="accent3">
                    <a:lumMod val="50000"/>
                  </a:schemeClr>
                </a:solidFill>
                <a:cs typeface="Akhbar MT" pitchFamily="2" charset="-78"/>
              </a:rPr>
              <a:t>عدم وجود نظام شفط الغازات السامة في لمختبرات العلمية مع ملاحظة تجهيز المختبرات بخزانة شفط الغازات في جميع مختبرات مباني منفذة ككلية علوم وكلية المجتمع. </a:t>
            </a:r>
            <a:r>
              <a:rPr lang="ar-SA" sz="2800" b="1" dirty="0">
                <a:solidFill>
                  <a:schemeClr val="accent3">
                    <a:lumMod val="50000"/>
                  </a:schemeClr>
                </a:solidFill>
                <a:cs typeface="Akhbar MT" pitchFamily="2" charset="-78"/>
              </a:rPr>
              <a:t/>
            </a:r>
            <a:br>
              <a:rPr lang="ar-SA" sz="2800" b="1" dirty="0">
                <a:solidFill>
                  <a:schemeClr val="accent3">
                    <a:lumMod val="50000"/>
                  </a:schemeClr>
                </a:solidFill>
                <a:cs typeface="Akhbar MT" pitchFamily="2" charset="-78"/>
              </a:rPr>
            </a:br>
            <a:endParaRPr lang="ar-SA" sz="2800" dirty="0">
              <a:cs typeface="Akhbar MT" pitchFamily="2" charset="-78"/>
            </a:endParaRPr>
          </a:p>
        </p:txBody>
      </p:sp>
      <p:pic>
        <p:nvPicPr>
          <p:cNvPr id="4" name="صورة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5262" y="0"/>
            <a:ext cx="1338263" cy="752475"/>
          </a:xfrm>
          <a:prstGeom prst="rect">
            <a:avLst/>
          </a:prstGeom>
        </p:spPr>
      </p:pic>
      <p:pic>
        <p:nvPicPr>
          <p:cNvPr id="5" name="صورة 4"/>
          <p:cNvPicPr/>
          <p:nvPr/>
        </p:nvPicPr>
        <p:blipFill>
          <a:blip r:embed="rId3" cstate="print">
            <a:extLst>
              <a:ext uri="{28A0092B-C50C-407E-A947-70E740481C1C}">
                <a14:useLocalDpi xmlns:a14="http://schemas.microsoft.com/office/drawing/2010/main" val="0"/>
              </a:ext>
            </a:extLst>
          </a:blip>
          <a:stretch>
            <a:fillRect/>
          </a:stretch>
        </p:blipFill>
        <p:spPr>
          <a:xfrm rot="5400000">
            <a:off x="5076826" y="1685926"/>
            <a:ext cx="3257547" cy="6534150"/>
          </a:xfrm>
          <a:prstGeom prst="rect">
            <a:avLst/>
          </a:prstGeom>
        </p:spPr>
      </p:pic>
    </p:spTree>
    <p:extLst>
      <p:ext uri="{BB962C8B-B14F-4D97-AF65-F5344CB8AC3E}">
        <p14:creationId xmlns:p14="http://schemas.microsoft.com/office/powerpoint/2010/main" val="14874111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624110"/>
            <a:ext cx="8911687" cy="771983"/>
          </a:xfrm>
        </p:spPr>
        <p:txBody>
          <a:bodyPr>
            <a:normAutofit/>
          </a:bodyPr>
          <a:lstStyle/>
          <a:p>
            <a:pPr algn="r"/>
            <a:r>
              <a:rPr lang="ar-SA" dirty="0" smtClean="0">
                <a:solidFill>
                  <a:schemeClr val="accent6">
                    <a:lumMod val="50000"/>
                  </a:schemeClr>
                </a:solidFill>
                <a:cs typeface="PT Bold Heading" panose="02010400000000000000" pitchFamily="2" charset="-78"/>
              </a:rPr>
              <a:t>النتائج:</a:t>
            </a:r>
            <a:endParaRPr lang="ar-SA" dirty="0">
              <a:solidFill>
                <a:schemeClr val="accent6">
                  <a:lumMod val="50000"/>
                </a:schemeClr>
              </a:solidFill>
              <a:cs typeface="PT Bold Heading" panose="02010400000000000000" pitchFamily="2" charset="-78"/>
            </a:endParaRPr>
          </a:p>
        </p:txBody>
      </p:sp>
      <p:sp>
        <p:nvSpPr>
          <p:cNvPr id="3" name="عنصر نائب للمحتوى 2"/>
          <p:cNvSpPr>
            <a:spLocks noGrp="1"/>
          </p:cNvSpPr>
          <p:nvPr>
            <p:ph idx="1"/>
          </p:nvPr>
        </p:nvSpPr>
        <p:spPr>
          <a:xfrm>
            <a:off x="1647824" y="1314449"/>
            <a:ext cx="10010775" cy="5248275"/>
          </a:xfrm>
        </p:spPr>
        <p:txBody>
          <a:bodyPr>
            <a:normAutofit/>
          </a:bodyPr>
          <a:lstStyle/>
          <a:p>
            <a:pPr marL="0" indent="0">
              <a:buNone/>
            </a:pPr>
            <a:r>
              <a:rPr lang="ar-SA" sz="2800" b="1" dirty="0">
                <a:solidFill>
                  <a:schemeClr val="accent4">
                    <a:lumMod val="75000"/>
                  </a:schemeClr>
                </a:solidFill>
                <a:effectLst>
                  <a:outerShdw blurRad="38100" dist="38100" dir="2700000" algn="tl">
                    <a:srgbClr val="000000">
                      <a:alpha val="43137"/>
                    </a:srgbClr>
                  </a:outerShdw>
                </a:effectLst>
                <a:cs typeface="Akhbar MT" pitchFamily="2" charset="-78"/>
              </a:rPr>
              <a:t>أولاً: مختبرات مباني المدن الجامعية (أهم النتائج</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a:t>
            </a:r>
          </a:p>
          <a:p>
            <a:r>
              <a:rPr lang="ar-SA" sz="2800" b="1" dirty="0" smtClean="0">
                <a:solidFill>
                  <a:schemeClr val="accent3">
                    <a:lumMod val="50000"/>
                  </a:schemeClr>
                </a:solidFill>
                <a:cs typeface="Akhbar MT" pitchFamily="2" charset="-78"/>
              </a:rPr>
              <a:t>شبكة الغاز الطبيعي ( غاز </a:t>
            </a:r>
            <a:r>
              <a:rPr lang="ar-SA" sz="2800" b="1" dirty="0" err="1" smtClean="0">
                <a:solidFill>
                  <a:schemeClr val="accent3">
                    <a:lumMod val="50000"/>
                  </a:schemeClr>
                </a:solidFill>
                <a:cs typeface="Akhbar MT" pitchFamily="2" charset="-78"/>
              </a:rPr>
              <a:t>البروبان</a:t>
            </a:r>
            <a:r>
              <a:rPr lang="ar-SA" sz="2800" b="1" dirty="0" smtClean="0">
                <a:solidFill>
                  <a:schemeClr val="accent3">
                    <a:lumMod val="50000"/>
                  </a:schemeClr>
                </a:solidFill>
                <a:cs typeface="Akhbar MT" pitchFamily="2" charset="-78"/>
              </a:rPr>
              <a:t>).</a:t>
            </a:r>
          </a:p>
          <a:p>
            <a:pPr marL="0" indent="0">
              <a:buNone/>
            </a:pPr>
            <a:r>
              <a:rPr lang="ar-SA" sz="2800" b="1" dirty="0">
                <a:solidFill>
                  <a:schemeClr val="accent3">
                    <a:lumMod val="50000"/>
                  </a:schemeClr>
                </a:solidFill>
                <a:cs typeface="Akhbar MT" pitchFamily="2" charset="-78"/>
              </a:rPr>
              <a:t/>
            </a:r>
            <a:br>
              <a:rPr lang="ar-SA" sz="2800" b="1" dirty="0">
                <a:solidFill>
                  <a:schemeClr val="accent3">
                    <a:lumMod val="50000"/>
                  </a:schemeClr>
                </a:solidFill>
                <a:cs typeface="Akhbar MT" pitchFamily="2" charset="-78"/>
              </a:rPr>
            </a:br>
            <a:endParaRPr lang="ar-SA" sz="2800" dirty="0">
              <a:cs typeface="Akhbar MT" pitchFamily="2" charset="-78"/>
            </a:endParaRPr>
          </a:p>
        </p:txBody>
      </p:sp>
      <p:pic>
        <p:nvPicPr>
          <p:cNvPr id="4" name="صورة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5262" y="0"/>
            <a:ext cx="1338263" cy="752475"/>
          </a:xfrm>
          <a:prstGeom prst="rect">
            <a:avLst/>
          </a:prstGeom>
        </p:spPr>
      </p:pic>
      <p:pic>
        <p:nvPicPr>
          <p:cNvPr id="6" name="صورة 5"/>
          <p:cNvPicPr/>
          <p:nvPr/>
        </p:nvPicPr>
        <p:blipFill>
          <a:blip r:embed="rId3" cstate="print">
            <a:extLst>
              <a:ext uri="{28A0092B-C50C-407E-A947-70E740481C1C}">
                <a14:useLocalDpi xmlns:a14="http://schemas.microsoft.com/office/drawing/2010/main" val="0"/>
              </a:ext>
            </a:extLst>
          </a:blip>
          <a:stretch>
            <a:fillRect/>
          </a:stretch>
        </p:blipFill>
        <p:spPr>
          <a:xfrm rot="5400000">
            <a:off x="5240017" y="2049146"/>
            <a:ext cx="4010027" cy="4883785"/>
          </a:xfrm>
          <a:prstGeom prst="rect">
            <a:avLst/>
          </a:prstGeom>
        </p:spPr>
      </p:pic>
    </p:spTree>
    <p:extLst>
      <p:ext uri="{BB962C8B-B14F-4D97-AF65-F5344CB8AC3E}">
        <p14:creationId xmlns:p14="http://schemas.microsoft.com/office/powerpoint/2010/main" val="2022403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624110"/>
            <a:ext cx="8911687" cy="771983"/>
          </a:xfrm>
        </p:spPr>
        <p:txBody>
          <a:bodyPr>
            <a:normAutofit/>
          </a:bodyPr>
          <a:lstStyle/>
          <a:p>
            <a:pPr algn="r"/>
            <a:r>
              <a:rPr lang="ar-SA" dirty="0" smtClean="0">
                <a:solidFill>
                  <a:schemeClr val="accent6">
                    <a:lumMod val="50000"/>
                  </a:schemeClr>
                </a:solidFill>
                <a:cs typeface="PT Bold Heading" panose="02010400000000000000" pitchFamily="2" charset="-78"/>
              </a:rPr>
              <a:t>النتائج:</a:t>
            </a:r>
            <a:endParaRPr lang="ar-SA" dirty="0">
              <a:solidFill>
                <a:schemeClr val="accent6">
                  <a:lumMod val="50000"/>
                </a:schemeClr>
              </a:solidFill>
              <a:cs typeface="PT Bold Heading" panose="02010400000000000000" pitchFamily="2" charset="-78"/>
            </a:endParaRPr>
          </a:p>
        </p:txBody>
      </p:sp>
      <p:sp>
        <p:nvSpPr>
          <p:cNvPr id="3" name="عنصر نائب للمحتوى 2"/>
          <p:cNvSpPr>
            <a:spLocks noGrp="1"/>
          </p:cNvSpPr>
          <p:nvPr>
            <p:ph idx="1"/>
          </p:nvPr>
        </p:nvSpPr>
        <p:spPr>
          <a:xfrm>
            <a:off x="1647824" y="1314449"/>
            <a:ext cx="10010775" cy="5248275"/>
          </a:xfrm>
        </p:spPr>
        <p:txBody>
          <a:bodyPr>
            <a:normAutofit/>
          </a:bodyPr>
          <a:lstStyle/>
          <a:p>
            <a:pPr marL="0" indent="0">
              <a:buNone/>
            </a:pPr>
            <a:r>
              <a:rPr lang="ar-SA" sz="2800" b="1" dirty="0">
                <a:solidFill>
                  <a:schemeClr val="accent4">
                    <a:lumMod val="75000"/>
                  </a:schemeClr>
                </a:solidFill>
                <a:effectLst>
                  <a:outerShdw blurRad="38100" dist="38100" dir="2700000" algn="tl">
                    <a:srgbClr val="000000">
                      <a:alpha val="43137"/>
                    </a:srgbClr>
                  </a:outerShdw>
                </a:effectLst>
                <a:cs typeface="Akhbar MT" pitchFamily="2" charset="-78"/>
              </a:rPr>
              <a:t>أولاً: مختبرات مباني المدن الجامعية (أهم النتائج</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a:t>
            </a:r>
          </a:p>
          <a:p>
            <a:r>
              <a:rPr lang="ar-SA" sz="2800" b="1" dirty="0" smtClean="0">
                <a:solidFill>
                  <a:schemeClr val="accent3">
                    <a:lumMod val="50000"/>
                  </a:schemeClr>
                </a:solidFill>
                <a:cs typeface="Akhbar MT" pitchFamily="2" charset="-78"/>
              </a:rPr>
              <a:t>حضائر حيوانات التجارب العلمية ووحدة تجارب الحيوانات.</a:t>
            </a:r>
          </a:p>
          <a:p>
            <a:pPr marL="0" indent="0">
              <a:buNone/>
            </a:pPr>
            <a:r>
              <a:rPr lang="ar-SA" sz="2800" b="1" dirty="0">
                <a:solidFill>
                  <a:schemeClr val="accent3">
                    <a:lumMod val="50000"/>
                  </a:schemeClr>
                </a:solidFill>
                <a:cs typeface="Akhbar MT" pitchFamily="2" charset="-78"/>
              </a:rPr>
              <a:t/>
            </a:r>
            <a:br>
              <a:rPr lang="ar-SA" sz="2800" b="1" dirty="0">
                <a:solidFill>
                  <a:schemeClr val="accent3">
                    <a:lumMod val="50000"/>
                  </a:schemeClr>
                </a:solidFill>
                <a:cs typeface="Akhbar MT" pitchFamily="2" charset="-78"/>
              </a:rPr>
            </a:br>
            <a:endParaRPr lang="ar-SA" sz="2800" dirty="0">
              <a:cs typeface="Akhbar MT" pitchFamily="2" charset="-78"/>
            </a:endParaRPr>
          </a:p>
        </p:txBody>
      </p:sp>
      <p:pic>
        <p:nvPicPr>
          <p:cNvPr id="4" name="صورة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5262" y="0"/>
            <a:ext cx="1338263" cy="752475"/>
          </a:xfrm>
          <a:prstGeom prst="rect">
            <a:avLst/>
          </a:prstGeom>
        </p:spPr>
      </p:pic>
      <p:pic>
        <p:nvPicPr>
          <p:cNvPr id="7" name="صورة 6"/>
          <p:cNvPicPr/>
          <p:nvPr/>
        </p:nvPicPr>
        <p:blipFill>
          <a:blip r:embed="rId3" cstate="print">
            <a:extLst>
              <a:ext uri="{28A0092B-C50C-407E-A947-70E740481C1C}">
                <a14:useLocalDpi xmlns:a14="http://schemas.microsoft.com/office/drawing/2010/main" val="0"/>
              </a:ext>
            </a:extLst>
          </a:blip>
          <a:stretch>
            <a:fillRect/>
          </a:stretch>
        </p:blipFill>
        <p:spPr>
          <a:xfrm>
            <a:off x="4728210" y="2403157"/>
            <a:ext cx="5977890" cy="3978593"/>
          </a:xfrm>
          <a:prstGeom prst="rect">
            <a:avLst/>
          </a:prstGeom>
        </p:spPr>
      </p:pic>
    </p:spTree>
    <p:extLst>
      <p:ext uri="{BB962C8B-B14F-4D97-AF65-F5344CB8AC3E}">
        <p14:creationId xmlns:p14="http://schemas.microsoft.com/office/powerpoint/2010/main" val="693914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624110"/>
            <a:ext cx="8911687" cy="771983"/>
          </a:xfrm>
        </p:spPr>
        <p:txBody>
          <a:bodyPr>
            <a:normAutofit/>
          </a:bodyPr>
          <a:lstStyle/>
          <a:p>
            <a:pPr algn="r"/>
            <a:r>
              <a:rPr lang="ar-SA" dirty="0" smtClean="0">
                <a:solidFill>
                  <a:schemeClr val="accent6">
                    <a:lumMod val="50000"/>
                  </a:schemeClr>
                </a:solidFill>
                <a:cs typeface="PT Bold Heading" panose="02010400000000000000" pitchFamily="2" charset="-78"/>
              </a:rPr>
              <a:t>النتائج:</a:t>
            </a:r>
            <a:endParaRPr lang="ar-SA" dirty="0">
              <a:solidFill>
                <a:schemeClr val="accent6">
                  <a:lumMod val="50000"/>
                </a:schemeClr>
              </a:solidFill>
              <a:cs typeface="PT Bold Heading" panose="02010400000000000000" pitchFamily="2" charset="-78"/>
            </a:endParaRPr>
          </a:p>
        </p:txBody>
      </p:sp>
      <p:sp>
        <p:nvSpPr>
          <p:cNvPr id="3" name="عنصر نائب للمحتوى 2"/>
          <p:cNvSpPr>
            <a:spLocks noGrp="1"/>
          </p:cNvSpPr>
          <p:nvPr>
            <p:ph idx="1"/>
          </p:nvPr>
        </p:nvSpPr>
        <p:spPr>
          <a:xfrm>
            <a:off x="1647824" y="1314449"/>
            <a:ext cx="10010775" cy="5248275"/>
          </a:xfrm>
        </p:spPr>
        <p:txBody>
          <a:bodyPr>
            <a:normAutofit/>
          </a:bodyPr>
          <a:lstStyle/>
          <a:p>
            <a:pPr marL="0" indent="0">
              <a:buNone/>
            </a:pPr>
            <a:r>
              <a:rPr lang="ar-SA" sz="2800" b="1" dirty="0">
                <a:solidFill>
                  <a:schemeClr val="accent4">
                    <a:lumMod val="75000"/>
                  </a:schemeClr>
                </a:solidFill>
                <a:effectLst>
                  <a:outerShdw blurRad="38100" dist="38100" dir="2700000" algn="tl">
                    <a:srgbClr val="000000">
                      <a:alpha val="43137"/>
                    </a:srgbClr>
                  </a:outerShdw>
                </a:effectLst>
                <a:cs typeface="Akhbar MT" pitchFamily="2" charset="-78"/>
              </a:rPr>
              <a:t>أولاً: مختبرات مباني المدن الجامعية (أهم النتائج</a:t>
            </a:r>
            <a:r>
              <a:rPr lang="ar-SA" sz="2800" b="1" dirty="0" smtClean="0">
                <a:solidFill>
                  <a:schemeClr val="accent4">
                    <a:lumMod val="75000"/>
                  </a:schemeClr>
                </a:solidFill>
                <a:effectLst>
                  <a:outerShdw blurRad="38100" dist="38100" dir="2700000" algn="tl">
                    <a:srgbClr val="000000">
                      <a:alpha val="43137"/>
                    </a:srgbClr>
                  </a:outerShdw>
                </a:effectLst>
                <a:cs typeface="Akhbar MT" pitchFamily="2" charset="-78"/>
              </a:rPr>
              <a:t>):</a:t>
            </a:r>
          </a:p>
          <a:p>
            <a:r>
              <a:rPr lang="ar-SA" sz="2800" b="1" dirty="0" smtClean="0">
                <a:solidFill>
                  <a:schemeClr val="accent3">
                    <a:lumMod val="50000"/>
                  </a:schemeClr>
                </a:solidFill>
                <a:cs typeface="Akhbar MT" pitchFamily="2" charset="-78"/>
              </a:rPr>
              <a:t>المصعد المخصص لنقل حيوانات التجارب داخل المبنى وغير مهيئ لمثل هذا الاستخدام.</a:t>
            </a:r>
          </a:p>
          <a:p>
            <a:pPr marL="0" indent="0">
              <a:buNone/>
            </a:pPr>
            <a:r>
              <a:rPr lang="ar-SA" sz="2800" b="1" dirty="0">
                <a:solidFill>
                  <a:schemeClr val="accent3">
                    <a:lumMod val="50000"/>
                  </a:schemeClr>
                </a:solidFill>
                <a:cs typeface="Akhbar MT" pitchFamily="2" charset="-78"/>
              </a:rPr>
              <a:t/>
            </a:r>
            <a:br>
              <a:rPr lang="ar-SA" sz="2800" b="1" dirty="0">
                <a:solidFill>
                  <a:schemeClr val="accent3">
                    <a:lumMod val="50000"/>
                  </a:schemeClr>
                </a:solidFill>
                <a:cs typeface="Akhbar MT" pitchFamily="2" charset="-78"/>
              </a:rPr>
            </a:br>
            <a:endParaRPr lang="ar-SA" sz="2800" dirty="0">
              <a:cs typeface="Akhbar MT" pitchFamily="2" charset="-78"/>
            </a:endParaRPr>
          </a:p>
        </p:txBody>
      </p:sp>
      <p:pic>
        <p:nvPicPr>
          <p:cNvPr id="4" name="صورة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5262" y="0"/>
            <a:ext cx="1338263" cy="752475"/>
          </a:xfrm>
          <a:prstGeom prst="rect">
            <a:avLst/>
          </a:prstGeom>
        </p:spPr>
      </p:pic>
      <p:pic>
        <p:nvPicPr>
          <p:cNvPr id="6" name="صورة 5"/>
          <p:cNvPicPr/>
          <p:nvPr/>
        </p:nvPicPr>
        <p:blipFill>
          <a:blip r:embed="rId3" cstate="print">
            <a:extLst>
              <a:ext uri="{28A0092B-C50C-407E-A947-70E740481C1C}">
                <a14:useLocalDpi xmlns:a14="http://schemas.microsoft.com/office/drawing/2010/main" val="0"/>
              </a:ext>
            </a:extLst>
          </a:blip>
          <a:stretch>
            <a:fillRect/>
          </a:stretch>
        </p:blipFill>
        <p:spPr>
          <a:xfrm>
            <a:off x="4728210" y="2403157"/>
            <a:ext cx="5368290" cy="3959543"/>
          </a:xfrm>
          <a:prstGeom prst="rect">
            <a:avLst/>
          </a:prstGeom>
        </p:spPr>
      </p:pic>
    </p:spTree>
    <p:extLst>
      <p:ext uri="{BB962C8B-B14F-4D97-AF65-F5344CB8AC3E}">
        <p14:creationId xmlns:p14="http://schemas.microsoft.com/office/powerpoint/2010/main" val="1527172426"/>
      </p:ext>
    </p:extLst>
  </p:cSld>
  <p:clrMapOvr>
    <a:masterClrMapping/>
  </p:clrMapOvr>
  <p:timing>
    <p:tnLst>
      <p:par>
        <p:cTn id="1" dur="indefinite" restart="never" nodeType="tmRoot"/>
      </p:par>
    </p:tnLst>
  </p:timing>
</p:sld>
</file>

<file path=ppt/theme/theme1.xml><?xml version="1.0" encoding="utf-8"?>
<a:theme xmlns:a="http://schemas.openxmlformats.org/drawingml/2006/main" name="ربطة">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3831</TotalTime>
  <Words>542</Words>
  <Application>Microsoft Office PowerPoint</Application>
  <PresentationFormat>مخصص</PresentationFormat>
  <Paragraphs>72</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ربطة</vt:lpstr>
      <vt:lpstr>دراسة تقييم توافر اشتراطات السلامة الهندسية في المختبرات التعليمية والبحثية في الجامعات الناشئة في المملكة العربية السعودية</vt:lpstr>
      <vt:lpstr>مقدمة:</vt:lpstr>
      <vt:lpstr>مقدمة:</vt:lpstr>
      <vt:lpstr>اشتراطات السلامة الهندسية في المختبرات:</vt:lpstr>
      <vt:lpstr>تهدف الدراسة إلى:</vt:lpstr>
      <vt:lpstr>النتائج:</vt:lpstr>
      <vt:lpstr>النتائج:</vt:lpstr>
      <vt:lpstr>النتائج:</vt:lpstr>
      <vt:lpstr>النتائج:</vt:lpstr>
      <vt:lpstr>النتائج:</vt:lpstr>
      <vt:lpstr>النتائج:</vt:lpstr>
      <vt:lpstr>التوصيات:</vt:lpstr>
      <vt:lpstr>كود اشتراطات السلامة والصحة المهنية الهندسية في المختبرات ضـــرورة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Abdulelah AL mutairi</dc:creator>
  <cp:lastModifiedBy>عبدالإله بن عبدالله المطيري</cp:lastModifiedBy>
  <cp:revision>57</cp:revision>
  <cp:lastPrinted>2015-02-02T06:07:29Z</cp:lastPrinted>
  <dcterms:created xsi:type="dcterms:W3CDTF">2014-12-03T02:19:02Z</dcterms:created>
  <dcterms:modified xsi:type="dcterms:W3CDTF">2015-02-13T14:35:22Z</dcterms:modified>
</cp:coreProperties>
</file>