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70" r:id="rId5"/>
    <p:sldId id="259" r:id="rId6"/>
    <p:sldId id="271"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94B1F-6AE6-4FAB-93FC-24752709C24B}" type="doc">
      <dgm:prSet loTypeId="urn:microsoft.com/office/officeart/2005/8/layout/cycle5" loCatId="cycle" qsTypeId="urn:microsoft.com/office/officeart/2005/8/quickstyle/3d1" qsCatId="3D" csTypeId="urn:microsoft.com/office/officeart/2005/8/colors/colorful1" csCatId="colorful" phldr="1"/>
      <dgm:spPr/>
      <dgm:t>
        <a:bodyPr/>
        <a:lstStyle/>
        <a:p>
          <a:pPr rtl="1"/>
          <a:endParaRPr lang="ar-SA"/>
        </a:p>
      </dgm:t>
    </dgm:pt>
    <dgm:pt modelId="{69FB4A31-A90B-402D-941A-F1B182AF8569}">
      <dgm:prSet phldrT="[نص]"/>
      <dgm:spPr>
        <a:solidFill>
          <a:srgbClr val="FFFF00"/>
        </a:solidFill>
      </dgm:spPr>
      <dgm:t>
        <a:bodyPr/>
        <a:lstStyle/>
        <a:p>
          <a:pPr rtl="1"/>
          <a:r>
            <a:rPr lang="ar-SA" dirty="0" smtClean="0">
              <a:solidFill>
                <a:srgbClr val="002060"/>
              </a:solidFill>
              <a:cs typeface="AL-Mateen" pitchFamily="2" charset="-78"/>
            </a:rPr>
            <a:t>إدارية</a:t>
          </a:r>
          <a:endParaRPr lang="ar-SA" dirty="0">
            <a:solidFill>
              <a:srgbClr val="002060"/>
            </a:solidFill>
            <a:cs typeface="AL-Mateen" pitchFamily="2" charset="-78"/>
          </a:endParaRPr>
        </a:p>
      </dgm:t>
    </dgm:pt>
    <dgm:pt modelId="{CA7406FA-94E8-4958-9040-B6DF891958AB}" type="parTrans" cxnId="{C36F152B-72DD-45A6-A37C-A86F9044314D}">
      <dgm:prSet/>
      <dgm:spPr/>
      <dgm:t>
        <a:bodyPr/>
        <a:lstStyle/>
        <a:p>
          <a:pPr rtl="1"/>
          <a:endParaRPr lang="ar-SA">
            <a:solidFill>
              <a:srgbClr val="002060"/>
            </a:solidFill>
            <a:cs typeface="AL-Mateen" pitchFamily="2" charset="-78"/>
          </a:endParaRPr>
        </a:p>
      </dgm:t>
    </dgm:pt>
    <dgm:pt modelId="{36C32EF5-42A4-48E6-91FB-D1867557F513}" type="sibTrans" cxnId="{C36F152B-72DD-45A6-A37C-A86F9044314D}">
      <dgm:prSet/>
      <dgm:spPr/>
      <dgm:t>
        <a:bodyPr/>
        <a:lstStyle/>
        <a:p>
          <a:pPr rtl="1"/>
          <a:endParaRPr lang="ar-SA">
            <a:solidFill>
              <a:srgbClr val="002060"/>
            </a:solidFill>
            <a:cs typeface="AL-Mateen" pitchFamily="2" charset="-78"/>
          </a:endParaRPr>
        </a:p>
      </dgm:t>
    </dgm:pt>
    <dgm:pt modelId="{EFD78A7F-6D1E-42A4-B108-7E0A015C88FB}">
      <dgm:prSet phldrT="[نص]"/>
      <dgm:spPr/>
      <dgm:t>
        <a:bodyPr/>
        <a:lstStyle/>
        <a:p>
          <a:pPr rtl="1"/>
          <a:r>
            <a:rPr lang="ar-SA" dirty="0" smtClean="0">
              <a:solidFill>
                <a:srgbClr val="002060"/>
              </a:solidFill>
              <a:cs typeface="AL-Mateen" pitchFamily="2" charset="-78"/>
            </a:rPr>
            <a:t>تقنية</a:t>
          </a:r>
          <a:endParaRPr lang="ar-SA" dirty="0">
            <a:solidFill>
              <a:srgbClr val="002060"/>
            </a:solidFill>
            <a:cs typeface="AL-Mateen" pitchFamily="2" charset="-78"/>
          </a:endParaRPr>
        </a:p>
      </dgm:t>
    </dgm:pt>
    <dgm:pt modelId="{C474A76F-6410-4BBB-AB81-CC67F081043B}" type="parTrans" cxnId="{422D03FB-A243-46D0-AAF7-B189B9A6D88A}">
      <dgm:prSet/>
      <dgm:spPr/>
      <dgm:t>
        <a:bodyPr/>
        <a:lstStyle/>
        <a:p>
          <a:pPr rtl="1"/>
          <a:endParaRPr lang="ar-SA">
            <a:solidFill>
              <a:srgbClr val="002060"/>
            </a:solidFill>
            <a:cs typeface="AL-Mateen" pitchFamily="2" charset="-78"/>
          </a:endParaRPr>
        </a:p>
      </dgm:t>
    </dgm:pt>
    <dgm:pt modelId="{C0ADF570-3F93-4004-8415-FF5EDB91A02B}" type="sibTrans" cxnId="{422D03FB-A243-46D0-AAF7-B189B9A6D88A}">
      <dgm:prSet/>
      <dgm:spPr/>
      <dgm:t>
        <a:bodyPr/>
        <a:lstStyle/>
        <a:p>
          <a:pPr rtl="1"/>
          <a:endParaRPr lang="ar-SA">
            <a:solidFill>
              <a:srgbClr val="002060"/>
            </a:solidFill>
            <a:cs typeface="AL-Mateen" pitchFamily="2" charset="-78"/>
          </a:endParaRPr>
        </a:p>
      </dgm:t>
    </dgm:pt>
    <dgm:pt modelId="{39F6F668-8237-422A-BE97-E2A237CD3F03}">
      <dgm:prSet phldrT="[نص]"/>
      <dgm:spPr>
        <a:solidFill>
          <a:schemeClr val="accent4">
            <a:lumMod val="60000"/>
            <a:lumOff val="40000"/>
          </a:schemeClr>
        </a:solidFill>
      </dgm:spPr>
      <dgm:t>
        <a:bodyPr/>
        <a:lstStyle/>
        <a:p>
          <a:pPr rtl="1"/>
          <a:r>
            <a:rPr lang="ar-SA" dirty="0" smtClean="0">
              <a:solidFill>
                <a:srgbClr val="002060"/>
              </a:solidFill>
              <a:cs typeface="AL-Mateen" pitchFamily="2" charset="-78"/>
            </a:rPr>
            <a:t>بشرية </a:t>
          </a:r>
          <a:endParaRPr lang="ar-SA" dirty="0">
            <a:solidFill>
              <a:srgbClr val="002060"/>
            </a:solidFill>
            <a:cs typeface="AL-Mateen" pitchFamily="2" charset="-78"/>
          </a:endParaRPr>
        </a:p>
      </dgm:t>
    </dgm:pt>
    <dgm:pt modelId="{85EA26D7-29C0-4271-B354-EE42EF709224}" type="parTrans" cxnId="{AEEE2521-F71E-4CCA-B1F5-A36C3606060D}">
      <dgm:prSet/>
      <dgm:spPr/>
      <dgm:t>
        <a:bodyPr/>
        <a:lstStyle/>
        <a:p>
          <a:pPr rtl="1"/>
          <a:endParaRPr lang="ar-SA">
            <a:solidFill>
              <a:srgbClr val="002060"/>
            </a:solidFill>
            <a:cs typeface="AL-Mateen" pitchFamily="2" charset="-78"/>
          </a:endParaRPr>
        </a:p>
      </dgm:t>
    </dgm:pt>
    <dgm:pt modelId="{BEA7B9DD-1E7D-4C3E-91CD-AC4C7FB9A7A1}" type="sibTrans" cxnId="{AEEE2521-F71E-4CCA-B1F5-A36C3606060D}">
      <dgm:prSet/>
      <dgm:spPr/>
      <dgm:t>
        <a:bodyPr/>
        <a:lstStyle/>
        <a:p>
          <a:pPr rtl="1"/>
          <a:endParaRPr lang="ar-SA">
            <a:solidFill>
              <a:srgbClr val="002060"/>
            </a:solidFill>
            <a:cs typeface="AL-Mateen" pitchFamily="2" charset="-78"/>
          </a:endParaRPr>
        </a:p>
      </dgm:t>
    </dgm:pt>
    <dgm:pt modelId="{547377D9-6819-4468-A6CC-3DD0D65E0489}">
      <dgm:prSet phldrT="[نص]"/>
      <dgm:spPr/>
      <dgm:t>
        <a:bodyPr/>
        <a:lstStyle/>
        <a:p>
          <a:pPr rtl="1"/>
          <a:r>
            <a:rPr lang="ar-SA" dirty="0" smtClean="0">
              <a:solidFill>
                <a:srgbClr val="002060"/>
              </a:solidFill>
              <a:cs typeface="AL-Mateen" pitchFamily="2" charset="-78"/>
            </a:rPr>
            <a:t>مالية</a:t>
          </a:r>
          <a:endParaRPr lang="ar-SA" dirty="0">
            <a:solidFill>
              <a:srgbClr val="002060"/>
            </a:solidFill>
            <a:cs typeface="AL-Mateen" pitchFamily="2" charset="-78"/>
          </a:endParaRPr>
        </a:p>
      </dgm:t>
    </dgm:pt>
    <dgm:pt modelId="{DCFCCFA9-35DF-416A-9B98-3F8F21325927}" type="parTrans" cxnId="{DFC34C94-BED3-4BD7-8028-D78F8FEEA979}">
      <dgm:prSet/>
      <dgm:spPr/>
      <dgm:t>
        <a:bodyPr/>
        <a:lstStyle/>
        <a:p>
          <a:pPr rtl="1"/>
          <a:endParaRPr lang="ar-SA">
            <a:solidFill>
              <a:srgbClr val="002060"/>
            </a:solidFill>
            <a:cs typeface="AL-Mateen" pitchFamily="2" charset="-78"/>
          </a:endParaRPr>
        </a:p>
      </dgm:t>
    </dgm:pt>
    <dgm:pt modelId="{8C940CEE-26D6-4A86-8A3B-0B4F84F1BC22}" type="sibTrans" cxnId="{DFC34C94-BED3-4BD7-8028-D78F8FEEA979}">
      <dgm:prSet/>
      <dgm:spPr/>
      <dgm:t>
        <a:bodyPr/>
        <a:lstStyle/>
        <a:p>
          <a:pPr rtl="1"/>
          <a:endParaRPr lang="ar-SA">
            <a:solidFill>
              <a:srgbClr val="002060"/>
            </a:solidFill>
            <a:cs typeface="AL-Mateen" pitchFamily="2" charset="-78"/>
          </a:endParaRPr>
        </a:p>
      </dgm:t>
    </dgm:pt>
    <dgm:pt modelId="{E940B889-9112-4A21-A172-EA6C84E934FF}">
      <dgm:prSet phldrT="[نص]"/>
      <dgm:spPr/>
      <dgm:t>
        <a:bodyPr/>
        <a:lstStyle/>
        <a:p>
          <a:pPr rtl="1"/>
          <a:r>
            <a:rPr lang="ar-SA" dirty="0" smtClean="0">
              <a:solidFill>
                <a:srgbClr val="002060"/>
              </a:solidFill>
              <a:cs typeface="AL-Mateen" pitchFamily="2" charset="-78"/>
            </a:rPr>
            <a:t>مقاومة التغيير</a:t>
          </a:r>
          <a:endParaRPr lang="ar-SA" dirty="0">
            <a:solidFill>
              <a:srgbClr val="002060"/>
            </a:solidFill>
            <a:cs typeface="AL-Mateen" pitchFamily="2" charset="-78"/>
          </a:endParaRPr>
        </a:p>
      </dgm:t>
    </dgm:pt>
    <dgm:pt modelId="{B3AAF36D-7234-43DB-B38C-C3745156D026}" type="parTrans" cxnId="{7D32BB75-744A-4159-9B20-C7EC80C8C134}">
      <dgm:prSet/>
      <dgm:spPr/>
      <dgm:t>
        <a:bodyPr/>
        <a:lstStyle/>
        <a:p>
          <a:pPr rtl="1"/>
          <a:endParaRPr lang="ar-SA">
            <a:solidFill>
              <a:srgbClr val="002060"/>
            </a:solidFill>
            <a:cs typeface="AL-Mateen" pitchFamily="2" charset="-78"/>
          </a:endParaRPr>
        </a:p>
      </dgm:t>
    </dgm:pt>
    <dgm:pt modelId="{B1BC62A8-5D84-4ADC-BF0C-701CFECB30FA}" type="sibTrans" cxnId="{7D32BB75-744A-4159-9B20-C7EC80C8C134}">
      <dgm:prSet/>
      <dgm:spPr/>
      <dgm:t>
        <a:bodyPr/>
        <a:lstStyle/>
        <a:p>
          <a:pPr rtl="1"/>
          <a:endParaRPr lang="ar-SA">
            <a:solidFill>
              <a:srgbClr val="002060"/>
            </a:solidFill>
            <a:cs typeface="AL-Mateen" pitchFamily="2" charset="-78"/>
          </a:endParaRPr>
        </a:p>
      </dgm:t>
    </dgm:pt>
    <dgm:pt modelId="{D7DE48FB-C2E0-4368-BEA2-8E2CF8D18AE4}" type="pres">
      <dgm:prSet presAssocID="{61794B1F-6AE6-4FAB-93FC-24752709C24B}" presName="cycle" presStyleCnt="0">
        <dgm:presLayoutVars>
          <dgm:dir/>
          <dgm:resizeHandles val="exact"/>
        </dgm:presLayoutVars>
      </dgm:prSet>
      <dgm:spPr/>
      <dgm:t>
        <a:bodyPr/>
        <a:lstStyle/>
        <a:p>
          <a:pPr rtl="1"/>
          <a:endParaRPr lang="ar-SA"/>
        </a:p>
      </dgm:t>
    </dgm:pt>
    <dgm:pt modelId="{A76CEFFA-0506-4178-8321-23F304966CB2}" type="pres">
      <dgm:prSet presAssocID="{69FB4A31-A90B-402D-941A-F1B182AF8569}" presName="node" presStyleLbl="node1" presStyleIdx="0" presStyleCnt="5">
        <dgm:presLayoutVars>
          <dgm:bulletEnabled val="1"/>
        </dgm:presLayoutVars>
      </dgm:prSet>
      <dgm:spPr/>
      <dgm:t>
        <a:bodyPr/>
        <a:lstStyle/>
        <a:p>
          <a:pPr rtl="1"/>
          <a:endParaRPr lang="ar-SA"/>
        </a:p>
      </dgm:t>
    </dgm:pt>
    <dgm:pt modelId="{0F9AE7A5-629F-4E1C-9438-0B49F17CEE43}" type="pres">
      <dgm:prSet presAssocID="{69FB4A31-A90B-402D-941A-F1B182AF8569}" presName="spNode" presStyleCnt="0"/>
      <dgm:spPr/>
    </dgm:pt>
    <dgm:pt modelId="{5DB91664-DBBF-464D-95D3-3D005C13D6D4}" type="pres">
      <dgm:prSet presAssocID="{36C32EF5-42A4-48E6-91FB-D1867557F513}" presName="sibTrans" presStyleLbl="sibTrans1D1" presStyleIdx="0" presStyleCnt="5"/>
      <dgm:spPr/>
      <dgm:t>
        <a:bodyPr/>
        <a:lstStyle/>
        <a:p>
          <a:pPr rtl="1"/>
          <a:endParaRPr lang="ar-SA"/>
        </a:p>
      </dgm:t>
    </dgm:pt>
    <dgm:pt modelId="{2EE53A75-03E3-4A7C-8439-B5CBE92117DC}" type="pres">
      <dgm:prSet presAssocID="{EFD78A7F-6D1E-42A4-B108-7E0A015C88FB}" presName="node" presStyleLbl="node1" presStyleIdx="1" presStyleCnt="5">
        <dgm:presLayoutVars>
          <dgm:bulletEnabled val="1"/>
        </dgm:presLayoutVars>
      </dgm:prSet>
      <dgm:spPr/>
      <dgm:t>
        <a:bodyPr/>
        <a:lstStyle/>
        <a:p>
          <a:pPr rtl="1"/>
          <a:endParaRPr lang="ar-SA"/>
        </a:p>
      </dgm:t>
    </dgm:pt>
    <dgm:pt modelId="{D2C16BA1-C81A-400F-9D7C-6C8057E4F500}" type="pres">
      <dgm:prSet presAssocID="{EFD78A7F-6D1E-42A4-B108-7E0A015C88FB}" presName="spNode" presStyleCnt="0"/>
      <dgm:spPr/>
    </dgm:pt>
    <dgm:pt modelId="{CC9A9361-A3BE-4F81-A294-1F6FE032DCED}" type="pres">
      <dgm:prSet presAssocID="{C0ADF570-3F93-4004-8415-FF5EDB91A02B}" presName="sibTrans" presStyleLbl="sibTrans1D1" presStyleIdx="1" presStyleCnt="5"/>
      <dgm:spPr/>
      <dgm:t>
        <a:bodyPr/>
        <a:lstStyle/>
        <a:p>
          <a:pPr rtl="1"/>
          <a:endParaRPr lang="ar-SA"/>
        </a:p>
      </dgm:t>
    </dgm:pt>
    <dgm:pt modelId="{166C379C-4DC3-4238-B83D-00A5D91EAB54}" type="pres">
      <dgm:prSet presAssocID="{39F6F668-8237-422A-BE97-E2A237CD3F03}" presName="node" presStyleLbl="node1" presStyleIdx="2" presStyleCnt="5">
        <dgm:presLayoutVars>
          <dgm:bulletEnabled val="1"/>
        </dgm:presLayoutVars>
      </dgm:prSet>
      <dgm:spPr/>
      <dgm:t>
        <a:bodyPr/>
        <a:lstStyle/>
        <a:p>
          <a:pPr rtl="1"/>
          <a:endParaRPr lang="ar-SA"/>
        </a:p>
      </dgm:t>
    </dgm:pt>
    <dgm:pt modelId="{0D271586-9222-463E-917A-C080ECAF0708}" type="pres">
      <dgm:prSet presAssocID="{39F6F668-8237-422A-BE97-E2A237CD3F03}" presName="spNode" presStyleCnt="0"/>
      <dgm:spPr/>
    </dgm:pt>
    <dgm:pt modelId="{FC2813B0-06E6-47E4-A0A7-8CBE1C328B7D}" type="pres">
      <dgm:prSet presAssocID="{BEA7B9DD-1E7D-4C3E-91CD-AC4C7FB9A7A1}" presName="sibTrans" presStyleLbl="sibTrans1D1" presStyleIdx="2" presStyleCnt="5"/>
      <dgm:spPr/>
      <dgm:t>
        <a:bodyPr/>
        <a:lstStyle/>
        <a:p>
          <a:pPr rtl="1"/>
          <a:endParaRPr lang="ar-SA"/>
        </a:p>
      </dgm:t>
    </dgm:pt>
    <dgm:pt modelId="{F6E686EA-012A-407D-A1F4-F41B5CE3EDAF}" type="pres">
      <dgm:prSet presAssocID="{547377D9-6819-4468-A6CC-3DD0D65E0489}" presName="node" presStyleLbl="node1" presStyleIdx="3" presStyleCnt="5">
        <dgm:presLayoutVars>
          <dgm:bulletEnabled val="1"/>
        </dgm:presLayoutVars>
      </dgm:prSet>
      <dgm:spPr/>
      <dgm:t>
        <a:bodyPr/>
        <a:lstStyle/>
        <a:p>
          <a:pPr rtl="1"/>
          <a:endParaRPr lang="ar-SA"/>
        </a:p>
      </dgm:t>
    </dgm:pt>
    <dgm:pt modelId="{F9B71865-1084-41EA-A734-50D7576EFA74}" type="pres">
      <dgm:prSet presAssocID="{547377D9-6819-4468-A6CC-3DD0D65E0489}" presName="spNode" presStyleCnt="0"/>
      <dgm:spPr/>
    </dgm:pt>
    <dgm:pt modelId="{EF8846B4-A578-4DF9-BAA6-D7C06A0AF547}" type="pres">
      <dgm:prSet presAssocID="{8C940CEE-26D6-4A86-8A3B-0B4F84F1BC22}" presName="sibTrans" presStyleLbl="sibTrans1D1" presStyleIdx="3" presStyleCnt="5"/>
      <dgm:spPr/>
      <dgm:t>
        <a:bodyPr/>
        <a:lstStyle/>
        <a:p>
          <a:pPr rtl="1"/>
          <a:endParaRPr lang="ar-SA"/>
        </a:p>
      </dgm:t>
    </dgm:pt>
    <dgm:pt modelId="{EC18B1CC-C9A4-4459-9F0E-D0B117DA1D04}" type="pres">
      <dgm:prSet presAssocID="{E940B889-9112-4A21-A172-EA6C84E934FF}" presName="node" presStyleLbl="node1" presStyleIdx="4" presStyleCnt="5">
        <dgm:presLayoutVars>
          <dgm:bulletEnabled val="1"/>
        </dgm:presLayoutVars>
      </dgm:prSet>
      <dgm:spPr/>
      <dgm:t>
        <a:bodyPr/>
        <a:lstStyle/>
        <a:p>
          <a:pPr rtl="1"/>
          <a:endParaRPr lang="ar-SA"/>
        </a:p>
      </dgm:t>
    </dgm:pt>
    <dgm:pt modelId="{3590597C-EE60-49E6-923A-ED8093F1A6DD}" type="pres">
      <dgm:prSet presAssocID="{E940B889-9112-4A21-A172-EA6C84E934FF}" presName="spNode" presStyleCnt="0"/>
      <dgm:spPr/>
    </dgm:pt>
    <dgm:pt modelId="{E4ED91B4-C9D5-4D09-A9B8-EEC87E7F515D}" type="pres">
      <dgm:prSet presAssocID="{B1BC62A8-5D84-4ADC-BF0C-701CFECB30FA}" presName="sibTrans" presStyleLbl="sibTrans1D1" presStyleIdx="4" presStyleCnt="5"/>
      <dgm:spPr/>
      <dgm:t>
        <a:bodyPr/>
        <a:lstStyle/>
        <a:p>
          <a:pPr rtl="1"/>
          <a:endParaRPr lang="ar-SA"/>
        </a:p>
      </dgm:t>
    </dgm:pt>
  </dgm:ptLst>
  <dgm:cxnLst>
    <dgm:cxn modelId="{07F19F9F-A299-47AD-91D3-AE09E124A0E9}" type="presOf" srcId="{69FB4A31-A90B-402D-941A-F1B182AF8569}" destId="{A76CEFFA-0506-4178-8321-23F304966CB2}" srcOrd="0" destOrd="0" presId="urn:microsoft.com/office/officeart/2005/8/layout/cycle5"/>
    <dgm:cxn modelId="{ADF3A3D1-A8F8-4A90-962F-1D6901F291E2}" type="presOf" srcId="{8C940CEE-26D6-4A86-8A3B-0B4F84F1BC22}" destId="{EF8846B4-A578-4DF9-BAA6-D7C06A0AF547}" srcOrd="0" destOrd="0" presId="urn:microsoft.com/office/officeart/2005/8/layout/cycle5"/>
    <dgm:cxn modelId="{EA3852A3-59EB-4191-BCE6-C3DAB1705D49}" type="presOf" srcId="{EFD78A7F-6D1E-42A4-B108-7E0A015C88FB}" destId="{2EE53A75-03E3-4A7C-8439-B5CBE92117DC}" srcOrd="0" destOrd="0" presId="urn:microsoft.com/office/officeart/2005/8/layout/cycle5"/>
    <dgm:cxn modelId="{422D03FB-A243-46D0-AAF7-B189B9A6D88A}" srcId="{61794B1F-6AE6-4FAB-93FC-24752709C24B}" destId="{EFD78A7F-6D1E-42A4-B108-7E0A015C88FB}" srcOrd="1" destOrd="0" parTransId="{C474A76F-6410-4BBB-AB81-CC67F081043B}" sibTransId="{C0ADF570-3F93-4004-8415-FF5EDB91A02B}"/>
    <dgm:cxn modelId="{745292AC-DF1F-424D-97F0-B93E448C52A9}" type="presOf" srcId="{B1BC62A8-5D84-4ADC-BF0C-701CFECB30FA}" destId="{E4ED91B4-C9D5-4D09-A9B8-EEC87E7F515D}" srcOrd="0" destOrd="0" presId="urn:microsoft.com/office/officeart/2005/8/layout/cycle5"/>
    <dgm:cxn modelId="{357D8C70-AAD5-4F31-811A-661E0CD664EF}" type="presOf" srcId="{61794B1F-6AE6-4FAB-93FC-24752709C24B}" destId="{D7DE48FB-C2E0-4368-BEA2-8E2CF8D18AE4}" srcOrd="0" destOrd="0" presId="urn:microsoft.com/office/officeart/2005/8/layout/cycle5"/>
    <dgm:cxn modelId="{7D32BB75-744A-4159-9B20-C7EC80C8C134}" srcId="{61794B1F-6AE6-4FAB-93FC-24752709C24B}" destId="{E940B889-9112-4A21-A172-EA6C84E934FF}" srcOrd="4" destOrd="0" parTransId="{B3AAF36D-7234-43DB-B38C-C3745156D026}" sibTransId="{B1BC62A8-5D84-4ADC-BF0C-701CFECB30FA}"/>
    <dgm:cxn modelId="{EF2CAB5B-F9C6-4E05-8B23-75C0F0C97588}" type="presOf" srcId="{39F6F668-8237-422A-BE97-E2A237CD3F03}" destId="{166C379C-4DC3-4238-B83D-00A5D91EAB54}" srcOrd="0" destOrd="0" presId="urn:microsoft.com/office/officeart/2005/8/layout/cycle5"/>
    <dgm:cxn modelId="{F86543C7-D54A-4746-8BCC-50092548CB18}" type="presOf" srcId="{E940B889-9112-4A21-A172-EA6C84E934FF}" destId="{EC18B1CC-C9A4-4459-9F0E-D0B117DA1D04}" srcOrd="0" destOrd="0" presId="urn:microsoft.com/office/officeart/2005/8/layout/cycle5"/>
    <dgm:cxn modelId="{9BCBAA40-ADCA-4276-9084-1102CACE1DEA}" type="presOf" srcId="{BEA7B9DD-1E7D-4C3E-91CD-AC4C7FB9A7A1}" destId="{FC2813B0-06E6-47E4-A0A7-8CBE1C328B7D}" srcOrd="0" destOrd="0" presId="urn:microsoft.com/office/officeart/2005/8/layout/cycle5"/>
    <dgm:cxn modelId="{DFC34C94-BED3-4BD7-8028-D78F8FEEA979}" srcId="{61794B1F-6AE6-4FAB-93FC-24752709C24B}" destId="{547377D9-6819-4468-A6CC-3DD0D65E0489}" srcOrd="3" destOrd="0" parTransId="{DCFCCFA9-35DF-416A-9B98-3F8F21325927}" sibTransId="{8C940CEE-26D6-4A86-8A3B-0B4F84F1BC22}"/>
    <dgm:cxn modelId="{C36F152B-72DD-45A6-A37C-A86F9044314D}" srcId="{61794B1F-6AE6-4FAB-93FC-24752709C24B}" destId="{69FB4A31-A90B-402D-941A-F1B182AF8569}" srcOrd="0" destOrd="0" parTransId="{CA7406FA-94E8-4958-9040-B6DF891958AB}" sibTransId="{36C32EF5-42A4-48E6-91FB-D1867557F513}"/>
    <dgm:cxn modelId="{BB9B4E42-0C91-4282-AEC9-ADBB73F1E4C9}" type="presOf" srcId="{C0ADF570-3F93-4004-8415-FF5EDB91A02B}" destId="{CC9A9361-A3BE-4F81-A294-1F6FE032DCED}" srcOrd="0" destOrd="0" presId="urn:microsoft.com/office/officeart/2005/8/layout/cycle5"/>
    <dgm:cxn modelId="{AEEE2521-F71E-4CCA-B1F5-A36C3606060D}" srcId="{61794B1F-6AE6-4FAB-93FC-24752709C24B}" destId="{39F6F668-8237-422A-BE97-E2A237CD3F03}" srcOrd="2" destOrd="0" parTransId="{85EA26D7-29C0-4271-B354-EE42EF709224}" sibTransId="{BEA7B9DD-1E7D-4C3E-91CD-AC4C7FB9A7A1}"/>
    <dgm:cxn modelId="{DE51DB5B-28D9-468E-9486-9E3929A82BFA}" type="presOf" srcId="{36C32EF5-42A4-48E6-91FB-D1867557F513}" destId="{5DB91664-DBBF-464D-95D3-3D005C13D6D4}" srcOrd="0" destOrd="0" presId="urn:microsoft.com/office/officeart/2005/8/layout/cycle5"/>
    <dgm:cxn modelId="{0F66A54B-E855-4E72-A45E-8ECB1B230AAD}" type="presOf" srcId="{547377D9-6819-4468-A6CC-3DD0D65E0489}" destId="{F6E686EA-012A-407D-A1F4-F41B5CE3EDAF}" srcOrd="0" destOrd="0" presId="urn:microsoft.com/office/officeart/2005/8/layout/cycle5"/>
    <dgm:cxn modelId="{938F57D3-45AE-4B8A-A81B-64593BA52029}" type="presParOf" srcId="{D7DE48FB-C2E0-4368-BEA2-8E2CF8D18AE4}" destId="{A76CEFFA-0506-4178-8321-23F304966CB2}" srcOrd="0" destOrd="0" presId="urn:microsoft.com/office/officeart/2005/8/layout/cycle5"/>
    <dgm:cxn modelId="{25B7AB96-0171-4280-85EB-600C45926279}" type="presParOf" srcId="{D7DE48FB-C2E0-4368-BEA2-8E2CF8D18AE4}" destId="{0F9AE7A5-629F-4E1C-9438-0B49F17CEE43}" srcOrd="1" destOrd="0" presId="urn:microsoft.com/office/officeart/2005/8/layout/cycle5"/>
    <dgm:cxn modelId="{906891E2-9F09-4A2E-96AE-30BD7DBF65C8}" type="presParOf" srcId="{D7DE48FB-C2E0-4368-BEA2-8E2CF8D18AE4}" destId="{5DB91664-DBBF-464D-95D3-3D005C13D6D4}" srcOrd="2" destOrd="0" presId="urn:microsoft.com/office/officeart/2005/8/layout/cycle5"/>
    <dgm:cxn modelId="{CD753EF4-3FBE-4143-BBD3-CD9DDF3A6BDD}" type="presParOf" srcId="{D7DE48FB-C2E0-4368-BEA2-8E2CF8D18AE4}" destId="{2EE53A75-03E3-4A7C-8439-B5CBE92117DC}" srcOrd="3" destOrd="0" presId="urn:microsoft.com/office/officeart/2005/8/layout/cycle5"/>
    <dgm:cxn modelId="{9D6878DC-DB7A-4D70-8428-5946C0A48BB2}" type="presParOf" srcId="{D7DE48FB-C2E0-4368-BEA2-8E2CF8D18AE4}" destId="{D2C16BA1-C81A-400F-9D7C-6C8057E4F500}" srcOrd="4" destOrd="0" presId="urn:microsoft.com/office/officeart/2005/8/layout/cycle5"/>
    <dgm:cxn modelId="{0802608B-4F5A-49A8-BAE8-5973B0351076}" type="presParOf" srcId="{D7DE48FB-C2E0-4368-BEA2-8E2CF8D18AE4}" destId="{CC9A9361-A3BE-4F81-A294-1F6FE032DCED}" srcOrd="5" destOrd="0" presId="urn:microsoft.com/office/officeart/2005/8/layout/cycle5"/>
    <dgm:cxn modelId="{FEC898E7-D793-492B-A307-7CF15EDFA347}" type="presParOf" srcId="{D7DE48FB-C2E0-4368-BEA2-8E2CF8D18AE4}" destId="{166C379C-4DC3-4238-B83D-00A5D91EAB54}" srcOrd="6" destOrd="0" presId="urn:microsoft.com/office/officeart/2005/8/layout/cycle5"/>
    <dgm:cxn modelId="{CFEBD631-38AC-4568-B2DF-4E4D04E68ECF}" type="presParOf" srcId="{D7DE48FB-C2E0-4368-BEA2-8E2CF8D18AE4}" destId="{0D271586-9222-463E-917A-C080ECAF0708}" srcOrd="7" destOrd="0" presId="urn:microsoft.com/office/officeart/2005/8/layout/cycle5"/>
    <dgm:cxn modelId="{CCB26139-EFCF-4F1B-B7A0-C2FC1CC51C86}" type="presParOf" srcId="{D7DE48FB-C2E0-4368-BEA2-8E2CF8D18AE4}" destId="{FC2813B0-06E6-47E4-A0A7-8CBE1C328B7D}" srcOrd="8" destOrd="0" presId="urn:microsoft.com/office/officeart/2005/8/layout/cycle5"/>
    <dgm:cxn modelId="{D54D64EC-7FB9-4EB1-A7BE-5C9C483BC8F5}" type="presParOf" srcId="{D7DE48FB-C2E0-4368-BEA2-8E2CF8D18AE4}" destId="{F6E686EA-012A-407D-A1F4-F41B5CE3EDAF}" srcOrd="9" destOrd="0" presId="urn:microsoft.com/office/officeart/2005/8/layout/cycle5"/>
    <dgm:cxn modelId="{6D490FDE-8FFD-498C-8EFB-598BA064296B}" type="presParOf" srcId="{D7DE48FB-C2E0-4368-BEA2-8E2CF8D18AE4}" destId="{F9B71865-1084-41EA-A734-50D7576EFA74}" srcOrd="10" destOrd="0" presId="urn:microsoft.com/office/officeart/2005/8/layout/cycle5"/>
    <dgm:cxn modelId="{5130CB28-9C66-4C5A-AE13-14741498F270}" type="presParOf" srcId="{D7DE48FB-C2E0-4368-BEA2-8E2CF8D18AE4}" destId="{EF8846B4-A578-4DF9-BAA6-D7C06A0AF547}" srcOrd="11" destOrd="0" presId="urn:microsoft.com/office/officeart/2005/8/layout/cycle5"/>
    <dgm:cxn modelId="{A1610563-8734-44D8-90D6-5D0D7F161E54}" type="presParOf" srcId="{D7DE48FB-C2E0-4368-BEA2-8E2CF8D18AE4}" destId="{EC18B1CC-C9A4-4459-9F0E-D0B117DA1D04}" srcOrd="12" destOrd="0" presId="urn:microsoft.com/office/officeart/2005/8/layout/cycle5"/>
    <dgm:cxn modelId="{E00881FB-47C1-4801-9EB3-C7D9CDEC137D}" type="presParOf" srcId="{D7DE48FB-C2E0-4368-BEA2-8E2CF8D18AE4}" destId="{3590597C-EE60-49E6-923A-ED8093F1A6DD}" srcOrd="13" destOrd="0" presId="urn:microsoft.com/office/officeart/2005/8/layout/cycle5"/>
    <dgm:cxn modelId="{2C375EB8-5A6F-437D-AB72-DD6669DA9328}" type="presParOf" srcId="{D7DE48FB-C2E0-4368-BEA2-8E2CF8D18AE4}" destId="{E4ED91B4-C9D5-4D09-A9B8-EEC87E7F515D}"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201193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3931852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3155573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110898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58390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29D97D6-7DAD-4520-94C6-3A25193E2F2C}" type="datetimeFigureOut">
              <a:rPr lang="ar-SA" smtClean="0"/>
              <a:t>09/06/36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40143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29D97D6-7DAD-4520-94C6-3A25193E2F2C}" type="datetimeFigureOut">
              <a:rPr lang="ar-SA" smtClean="0"/>
              <a:t>09/06/36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2148743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29D97D6-7DAD-4520-94C6-3A25193E2F2C}" type="datetimeFigureOut">
              <a:rPr lang="ar-SA" smtClean="0"/>
              <a:t>09/06/36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306627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29D97D6-7DAD-4520-94C6-3A25193E2F2C}" type="datetimeFigureOut">
              <a:rPr lang="ar-SA" smtClean="0"/>
              <a:t>09/06/36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2829876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9D97D6-7DAD-4520-94C6-3A25193E2F2C}" type="datetimeFigureOut">
              <a:rPr lang="ar-SA" smtClean="0"/>
              <a:t>09/06/36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96994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29D97D6-7DAD-4520-94C6-3A25193E2F2C}" type="datetimeFigureOut">
              <a:rPr lang="ar-SA" smtClean="0"/>
              <a:t>09/06/36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4D1165-08FA-4245-BDFF-101426504EC4}" type="slidenum">
              <a:rPr lang="ar-SA" smtClean="0"/>
              <a:t>‹#›</a:t>
            </a:fld>
            <a:endParaRPr lang="ar-SA"/>
          </a:p>
        </p:txBody>
      </p:sp>
    </p:spTree>
    <p:extLst>
      <p:ext uri="{BB962C8B-B14F-4D97-AF65-F5344CB8AC3E}">
        <p14:creationId xmlns:p14="http://schemas.microsoft.com/office/powerpoint/2010/main" val="2046141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
            <a:lum/>
          </a:blip>
          <a:srcRect/>
          <a:stretch>
            <a:fillRect l="-3000" r="-4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9D97D6-7DAD-4520-94C6-3A25193E2F2C}" type="datetimeFigureOut">
              <a:rPr lang="ar-SA" smtClean="0"/>
              <a:t>09/06/36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4D1165-08FA-4245-BDFF-101426504EC4}" type="slidenum">
              <a:rPr lang="ar-SA" smtClean="0"/>
              <a:t>‹#›</a:t>
            </a:fld>
            <a:endParaRPr lang="ar-SA"/>
          </a:p>
        </p:txBody>
      </p:sp>
    </p:spTree>
    <p:extLst>
      <p:ext uri="{BB962C8B-B14F-4D97-AF65-F5344CB8AC3E}">
        <p14:creationId xmlns:p14="http://schemas.microsoft.com/office/powerpoint/2010/main" val="2549765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136904" cy="2331691"/>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ar-SA" b="1" dirty="0">
                <a:solidFill>
                  <a:srgbClr val="FFFF00"/>
                </a:solidFill>
                <a:cs typeface="AL-Mateen" pitchFamily="2" charset="-78"/>
              </a:rPr>
              <a:t> دور الشراكة بين الجامعات السعودية الناشئة في تحقيق ضمان </a:t>
            </a:r>
            <a:r>
              <a:rPr lang="ar-SA" b="1" dirty="0" smtClean="0">
                <a:solidFill>
                  <a:srgbClr val="FFFF00"/>
                </a:solidFill>
                <a:cs typeface="AL-Mateen" pitchFamily="2" charset="-78"/>
              </a:rPr>
              <a:t>الجودة من </a:t>
            </a:r>
            <a:r>
              <a:rPr lang="ar-SA" b="1" dirty="0">
                <a:solidFill>
                  <a:srgbClr val="FFFF00"/>
                </a:solidFill>
                <a:cs typeface="AL-Mateen" pitchFamily="2" charset="-78"/>
              </a:rPr>
              <a:t>خلال مبدأ عالمية التعليم العالي</a:t>
            </a:r>
            <a:br>
              <a:rPr lang="ar-SA" b="1" dirty="0">
                <a:solidFill>
                  <a:srgbClr val="FFFF00"/>
                </a:solidFill>
                <a:cs typeface="AL-Mateen" pitchFamily="2" charset="-78"/>
              </a:rPr>
            </a:br>
            <a:endParaRPr lang="ar-SA" b="1" dirty="0">
              <a:solidFill>
                <a:srgbClr val="FFFF00"/>
              </a:solidFill>
              <a:cs typeface="AL-Mateen" pitchFamily="2" charset="-78"/>
            </a:endParaRPr>
          </a:p>
        </p:txBody>
      </p:sp>
      <p:sp>
        <p:nvSpPr>
          <p:cNvPr id="3" name="عنوان فرعي 2"/>
          <p:cNvSpPr>
            <a:spLocks noGrp="1"/>
          </p:cNvSpPr>
          <p:nvPr>
            <p:ph type="subTitle" idx="1"/>
          </p:nvPr>
        </p:nvSpPr>
        <p:spPr>
          <a:effectLst>
            <a:outerShdw blurRad="50800" dist="38100" dir="18900000" algn="bl" rotWithShape="0">
              <a:prstClr val="black">
                <a:alpha val="40000"/>
              </a:prstClr>
            </a:outerShdw>
          </a:effectLst>
        </p:spPr>
        <p:txBody>
          <a:bodyPr>
            <a:normAutofit fontScale="85000" lnSpcReduction="20000"/>
          </a:bodyPr>
          <a:lstStyle/>
          <a:p>
            <a:r>
              <a:rPr lang="ar-SA" b="1" dirty="0" smtClean="0">
                <a:solidFill>
                  <a:schemeClr val="tx1"/>
                </a:solidFill>
                <a:cs typeface="Akhbar MT" pitchFamily="2" charset="-78"/>
              </a:rPr>
              <a:t>إعداد</a:t>
            </a:r>
          </a:p>
          <a:p>
            <a:r>
              <a:rPr lang="ar-SA" b="1" dirty="0" smtClean="0">
                <a:solidFill>
                  <a:schemeClr val="tx1"/>
                </a:solidFill>
                <a:cs typeface="Akhbar MT" pitchFamily="2" charset="-78"/>
              </a:rPr>
              <a:t>د/ فيصل بن فرج </a:t>
            </a:r>
            <a:r>
              <a:rPr lang="ar-SA" b="1" dirty="0" smtClean="0">
                <a:solidFill>
                  <a:schemeClr val="tx1"/>
                </a:solidFill>
                <a:cs typeface="Akhbar MT" pitchFamily="2" charset="-78"/>
              </a:rPr>
              <a:t>المطيري</a:t>
            </a:r>
          </a:p>
          <a:p>
            <a:endParaRPr lang="ar-SA" b="1" dirty="0" smtClean="0">
              <a:solidFill>
                <a:schemeClr val="tx1"/>
              </a:solidFill>
              <a:cs typeface="Akhbar MT" pitchFamily="2" charset="-78"/>
            </a:endParaRPr>
          </a:p>
          <a:p>
            <a:r>
              <a:rPr lang="ar-SA" b="1" dirty="0" smtClean="0">
                <a:solidFill>
                  <a:schemeClr val="tx1"/>
                </a:solidFill>
                <a:cs typeface="Akhbar MT" pitchFamily="2" charset="-78"/>
              </a:rPr>
              <a:t>المشرف على مكتب وكيل الجامعة</a:t>
            </a:r>
            <a:endParaRPr lang="ar-SA" b="1" dirty="0">
              <a:solidFill>
                <a:schemeClr val="tx1"/>
              </a:solidFill>
              <a:cs typeface="Akhbar MT" pitchFamily="2" charset="-78"/>
            </a:endParaRPr>
          </a:p>
        </p:txBody>
      </p:sp>
    </p:spTree>
    <p:extLst>
      <p:ext uri="{BB962C8B-B14F-4D97-AF65-F5344CB8AC3E}">
        <p14:creationId xmlns:p14="http://schemas.microsoft.com/office/powerpoint/2010/main" val="3965319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SA" dirty="0" smtClean="0">
                <a:solidFill>
                  <a:srgbClr val="002060"/>
                </a:solidFill>
                <a:cs typeface="PT Bold Heading" pitchFamily="2" charset="-78"/>
              </a:rPr>
              <a:t>معوقات تأصيل العمل المؤسسي</a:t>
            </a:r>
            <a:endParaRPr lang="ar-SA" sz="4000" dirty="0">
              <a:solidFill>
                <a:srgbClr val="002060"/>
              </a:solidFill>
              <a:cs typeface="PT Bold Heading" pitchFamily="2"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453625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455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434282"/>
          </a:xfr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SA" dirty="0" smtClean="0">
                <a:solidFill>
                  <a:srgbClr val="002060"/>
                </a:solidFill>
                <a:cs typeface="PT Bold Heading" pitchFamily="2" charset="-78"/>
              </a:rPr>
              <a:t>واقع تأصيل العمل المؤسسي في العملية التعليمية </a:t>
            </a:r>
            <a:endParaRPr lang="ar-SA" sz="4000" dirty="0">
              <a:solidFill>
                <a:srgbClr val="002060"/>
              </a:solidFill>
              <a:cs typeface="PT Bold Heading" pitchFamily="2" charset="-78"/>
            </a:endParaRPr>
          </a:p>
        </p:txBody>
      </p:sp>
      <p:pic>
        <p:nvPicPr>
          <p:cNvPr id="9" name="عنصر نائب للمحتوى 8"/>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2996952"/>
            <a:ext cx="8136904" cy="3168352"/>
          </a:xfrm>
        </p:spPr>
      </p:pic>
    </p:spTree>
    <p:extLst>
      <p:ext uri="{BB962C8B-B14F-4D97-AF65-F5344CB8AC3E}">
        <p14:creationId xmlns:p14="http://schemas.microsoft.com/office/powerpoint/2010/main" val="1082259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SA" dirty="0" smtClean="0">
                <a:solidFill>
                  <a:srgbClr val="FFFF00"/>
                </a:solidFill>
                <a:cs typeface="PT Bold Heading" pitchFamily="2" charset="-78"/>
              </a:rPr>
              <a:t>تجربة جامعة المجمعــــــة</a:t>
            </a:r>
            <a:endParaRPr lang="ar-SA" sz="4000" dirty="0">
              <a:solidFill>
                <a:srgbClr val="FFFF00"/>
              </a:solidFill>
              <a:cs typeface="PT Bold Heading" pitchFamily="2" charset="-78"/>
            </a:endParaRPr>
          </a:p>
        </p:txBody>
      </p:sp>
      <p:sp>
        <p:nvSpPr>
          <p:cNvPr id="3" name="عنصر نائب للمحتوى 2"/>
          <p:cNvSpPr>
            <a:spLocks noGrp="1"/>
          </p:cNvSpPr>
          <p:nvPr>
            <p:ph idx="1"/>
          </p:nvPr>
        </p:nvSpPr>
        <p:spPr>
          <a:xfrm>
            <a:off x="457200" y="1600200"/>
            <a:ext cx="8229600" cy="4853136"/>
          </a:xfrm>
          <a:ln>
            <a:solidFill>
              <a:srgbClr val="002060"/>
            </a:solidFill>
          </a:ln>
          <a:effectLst/>
          <a:scene3d>
            <a:camera prst="orthographicFront"/>
            <a:lightRig rig="threePt" dir="t"/>
          </a:scene3d>
          <a:sp3d>
            <a:bevelT prst="angle"/>
          </a:sp3d>
        </p:spPr>
        <p:txBody>
          <a:bodyPr>
            <a:normAutofit lnSpcReduction="10000"/>
          </a:bodyPr>
          <a:lstStyle/>
          <a:p>
            <a:pPr lvl="0">
              <a:lnSpc>
                <a:spcPct val="150000"/>
              </a:lnSpc>
            </a:pPr>
            <a:r>
              <a:rPr lang="ar-SA" dirty="0" smtClean="0">
                <a:solidFill>
                  <a:srgbClr val="FF0000"/>
                </a:solidFill>
                <a:cs typeface="AL-Mateen" pitchFamily="2" charset="-78"/>
              </a:rPr>
              <a:t>المرحلة الأول</a:t>
            </a:r>
            <a:r>
              <a:rPr lang="ar-SA" dirty="0" smtClean="0">
                <a:cs typeface="AL-Mateen" pitchFamily="2" charset="-78"/>
              </a:rPr>
              <a:t>ى: إنشاء وكالة الجامعة للشئون التعليمية</a:t>
            </a:r>
          </a:p>
          <a:p>
            <a:pPr lvl="0">
              <a:lnSpc>
                <a:spcPct val="150000"/>
              </a:lnSpc>
            </a:pPr>
            <a:r>
              <a:rPr lang="ar-SA" dirty="0" smtClean="0">
                <a:solidFill>
                  <a:srgbClr val="FF0000"/>
                </a:solidFill>
                <a:cs typeface="AL-Mateen" pitchFamily="2" charset="-78"/>
              </a:rPr>
              <a:t>المرحلة الثانية</a:t>
            </a:r>
            <a:r>
              <a:rPr lang="ar-SA" dirty="0" smtClean="0">
                <a:cs typeface="AL-Mateen" pitchFamily="2" charset="-78"/>
              </a:rPr>
              <a:t>: تحديد الأهداف الاستراتيجية للوكالة.</a:t>
            </a:r>
          </a:p>
          <a:p>
            <a:pPr lvl="0">
              <a:lnSpc>
                <a:spcPct val="150000"/>
              </a:lnSpc>
            </a:pPr>
            <a:r>
              <a:rPr lang="ar-SA" dirty="0" smtClean="0">
                <a:solidFill>
                  <a:srgbClr val="FF0000"/>
                </a:solidFill>
                <a:cs typeface="AL-Mateen" pitchFamily="2" charset="-78"/>
              </a:rPr>
              <a:t>المرحلة الثالثة</a:t>
            </a:r>
            <a:r>
              <a:rPr lang="ar-SA" dirty="0" smtClean="0">
                <a:cs typeface="AL-Mateen" pitchFamily="2" charset="-78"/>
              </a:rPr>
              <a:t>: إعداد الهيكل التنظيمي للوكالة.</a:t>
            </a:r>
          </a:p>
          <a:p>
            <a:pPr lvl="0">
              <a:lnSpc>
                <a:spcPct val="150000"/>
              </a:lnSpc>
            </a:pPr>
            <a:r>
              <a:rPr lang="ar-SA" dirty="0" smtClean="0">
                <a:solidFill>
                  <a:srgbClr val="FF0000"/>
                </a:solidFill>
                <a:cs typeface="AL-Mateen" pitchFamily="2" charset="-78"/>
              </a:rPr>
              <a:t>المرحلة الرابعة</a:t>
            </a:r>
            <a:r>
              <a:rPr lang="ar-SA" dirty="0" smtClean="0">
                <a:cs typeface="AL-Mateen" pitchFamily="2" charset="-78"/>
              </a:rPr>
              <a:t>: تحديد اختصاصات الوكالة.</a:t>
            </a:r>
          </a:p>
          <a:p>
            <a:pPr lvl="0">
              <a:lnSpc>
                <a:spcPct val="150000"/>
              </a:lnSpc>
            </a:pPr>
            <a:r>
              <a:rPr lang="ar-SA" dirty="0" smtClean="0">
                <a:solidFill>
                  <a:srgbClr val="FF0000"/>
                </a:solidFill>
                <a:cs typeface="AL-Mateen" pitchFamily="2" charset="-78"/>
              </a:rPr>
              <a:t>المرحلة الخامسة</a:t>
            </a:r>
            <a:r>
              <a:rPr lang="ar-SA" dirty="0" smtClean="0">
                <a:cs typeface="AL-Mateen" pitchFamily="2" charset="-78"/>
              </a:rPr>
              <a:t>: إنشاء إدارات فنية بالوكالة</a:t>
            </a:r>
          </a:p>
          <a:p>
            <a:pPr lvl="0">
              <a:lnSpc>
                <a:spcPct val="150000"/>
              </a:lnSpc>
            </a:pPr>
            <a:r>
              <a:rPr lang="ar-SA" dirty="0" smtClean="0">
                <a:solidFill>
                  <a:srgbClr val="FF0000"/>
                </a:solidFill>
                <a:cs typeface="AL-Mateen" pitchFamily="2" charset="-78"/>
              </a:rPr>
              <a:t>المرحلة السادسة: </a:t>
            </a:r>
            <a:r>
              <a:rPr lang="ar-SA" dirty="0" smtClean="0">
                <a:cs typeface="AL-Mateen" pitchFamily="2" charset="-78"/>
              </a:rPr>
              <a:t>إعداد الخطة الاستراتيجية للوكالة </a:t>
            </a:r>
          </a:p>
          <a:p>
            <a:pPr lvl="0">
              <a:lnSpc>
                <a:spcPct val="150000"/>
              </a:lnSpc>
            </a:pPr>
            <a:endParaRPr lang="ar-SA" dirty="0" smtClean="0">
              <a:cs typeface="AL-Mateen" pitchFamily="2" charset="-78"/>
            </a:endParaRPr>
          </a:p>
          <a:p>
            <a:pPr lvl="0">
              <a:lnSpc>
                <a:spcPct val="150000"/>
              </a:lnSpc>
            </a:pPr>
            <a:endParaRPr lang="ar-SA" dirty="0" smtClean="0">
              <a:cs typeface="AL-Mateen" pitchFamily="2" charset="-78"/>
            </a:endParaRPr>
          </a:p>
          <a:p>
            <a:pPr lvl="0"/>
            <a:endParaRPr lang="en-US" dirty="0">
              <a:cs typeface="AL-Mateen" pitchFamily="2" charset="-78"/>
            </a:endParaRPr>
          </a:p>
        </p:txBody>
      </p:sp>
    </p:spTree>
    <p:extLst>
      <p:ext uri="{BB962C8B-B14F-4D97-AF65-F5344CB8AC3E}">
        <p14:creationId xmlns:p14="http://schemas.microsoft.com/office/powerpoint/2010/main" val="14195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SA" dirty="0" smtClean="0">
                <a:solidFill>
                  <a:srgbClr val="FFFF00"/>
                </a:solidFill>
                <a:cs typeface="PT Bold Heading" pitchFamily="2" charset="-78"/>
              </a:rPr>
              <a:t>الإدارات الفنية بوكالة الجامعة</a:t>
            </a:r>
            <a:endParaRPr lang="ar-SA" sz="4000" dirty="0">
              <a:solidFill>
                <a:srgbClr val="FFFF00"/>
              </a:solidFill>
              <a:cs typeface="PT Bold Heading" pitchFamily="2" charset="-78"/>
            </a:endParaRPr>
          </a:p>
        </p:txBody>
      </p:sp>
      <p:grpSp>
        <p:nvGrpSpPr>
          <p:cNvPr id="3" name="مجموعة 2"/>
          <p:cNvGrpSpPr/>
          <p:nvPr/>
        </p:nvGrpSpPr>
        <p:grpSpPr>
          <a:xfrm>
            <a:off x="755576" y="1600431"/>
            <a:ext cx="7776864" cy="4525500"/>
            <a:chOff x="2275203" y="1600431"/>
            <a:chExt cx="4593592" cy="4525500"/>
          </a:xfrm>
        </p:grpSpPr>
        <p:sp>
          <p:nvSpPr>
            <p:cNvPr id="5" name="شكل حر 4"/>
            <p:cNvSpPr/>
            <p:nvPr/>
          </p:nvSpPr>
          <p:spPr>
            <a:xfrm>
              <a:off x="3977282" y="1600431"/>
              <a:ext cx="1189434" cy="788706"/>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olidFill>
              <a:srgbClr val="FFFF00"/>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tx1"/>
                  </a:solidFill>
                  <a:cs typeface="AL-Mateen" pitchFamily="2" charset="-78"/>
                </a:rPr>
                <a:t>القياس والتقويم</a:t>
              </a:r>
              <a:endParaRPr lang="ar-SA" sz="2400" kern="1200" dirty="0">
                <a:solidFill>
                  <a:schemeClr val="tx1"/>
                </a:solidFill>
                <a:cs typeface="AL-Mateen" pitchFamily="2" charset="-78"/>
              </a:endParaRPr>
            </a:p>
          </p:txBody>
        </p:sp>
        <p:sp>
          <p:nvSpPr>
            <p:cNvPr id="6" name="شكل حر 5"/>
            <p:cNvSpPr/>
            <p:nvPr/>
          </p:nvSpPr>
          <p:spPr>
            <a:xfrm rot="1800000">
              <a:off x="5112656" y="2285062"/>
              <a:ext cx="620765" cy="208151"/>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0" y="104076"/>
                  </a:moveTo>
                  <a:lnTo>
                    <a:pt x="104076" y="0"/>
                  </a:lnTo>
                  <a:lnTo>
                    <a:pt x="104076" y="41630"/>
                  </a:lnTo>
                  <a:lnTo>
                    <a:pt x="516690" y="41630"/>
                  </a:lnTo>
                  <a:lnTo>
                    <a:pt x="516690" y="0"/>
                  </a:lnTo>
                  <a:lnTo>
                    <a:pt x="620765" y="104076"/>
                  </a:lnTo>
                  <a:lnTo>
                    <a:pt x="516690" y="208151"/>
                  </a:lnTo>
                  <a:lnTo>
                    <a:pt x="516690" y="166521"/>
                  </a:lnTo>
                  <a:lnTo>
                    <a:pt x="104076" y="166521"/>
                  </a:lnTo>
                  <a:lnTo>
                    <a:pt x="104076" y="208151"/>
                  </a:lnTo>
                  <a:lnTo>
                    <a:pt x="0" y="104076"/>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62445" tIns="41629" rIns="62444" bIns="41630"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sp>
          <p:nvSpPr>
            <p:cNvPr id="7" name="شكل حر 6"/>
            <p:cNvSpPr/>
            <p:nvPr/>
          </p:nvSpPr>
          <p:spPr>
            <a:xfrm>
              <a:off x="5679361" y="2583127"/>
              <a:ext cx="1189434" cy="773865"/>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bg1"/>
                  </a:solidFill>
                  <a:cs typeface="AL-Mateen" pitchFamily="2" charset="-78"/>
                </a:rPr>
                <a:t>الخطط والبرامج</a:t>
              </a:r>
              <a:endParaRPr lang="ar-SA" sz="2400" kern="1200" dirty="0">
                <a:solidFill>
                  <a:schemeClr val="bg1"/>
                </a:solidFill>
                <a:cs typeface="AL-Mateen" pitchFamily="2" charset="-78"/>
              </a:endParaRPr>
            </a:p>
          </p:txBody>
        </p:sp>
        <p:sp>
          <p:nvSpPr>
            <p:cNvPr id="8" name="شكل حر 7"/>
            <p:cNvSpPr/>
            <p:nvPr/>
          </p:nvSpPr>
          <p:spPr>
            <a:xfrm rot="5400000">
              <a:off x="5963696" y="3759105"/>
              <a:ext cx="620765" cy="208151"/>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0" y="104076"/>
                  </a:moveTo>
                  <a:lnTo>
                    <a:pt x="104076" y="0"/>
                  </a:lnTo>
                  <a:lnTo>
                    <a:pt x="104076" y="41630"/>
                  </a:lnTo>
                  <a:lnTo>
                    <a:pt x="516690" y="41630"/>
                  </a:lnTo>
                  <a:lnTo>
                    <a:pt x="516690" y="0"/>
                  </a:lnTo>
                  <a:lnTo>
                    <a:pt x="620765" y="104076"/>
                  </a:lnTo>
                  <a:lnTo>
                    <a:pt x="516690" y="208151"/>
                  </a:lnTo>
                  <a:lnTo>
                    <a:pt x="516690" y="166521"/>
                  </a:lnTo>
                  <a:lnTo>
                    <a:pt x="104076" y="166521"/>
                  </a:lnTo>
                  <a:lnTo>
                    <a:pt x="104076" y="208151"/>
                  </a:lnTo>
                  <a:lnTo>
                    <a:pt x="0" y="104076"/>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62445" tIns="41629" rIns="62445" bIns="41631"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sp>
          <p:nvSpPr>
            <p:cNvPr id="9" name="شكل حر 8"/>
            <p:cNvSpPr/>
            <p:nvPr/>
          </p:nvSpPr>
          <p:spPr>
            <a:xfrm>
              <a:off x="5679361" y="4293096"/>
              <a:ext cx="1189434" cy="850139"/>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olidFill>
              <a:schemeClr val="accent4">
                <a:lumMod val="60000"/>
                <a:lumOff val="40000"/>
              </a:schemeClr>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tx1"/>
                  </a:solidFill>
                  <a:cs typeface="AL-Mateen" pitchFamily="2" charset="-78"/>
                </a:rPr>
                <a:t>التميز في التعليم التعلم</a:t>
              </a:r>
              <a:endParaRPr lang="ar-SA" sz="2400" kern="1200" dirty="0">
                <a:solidFill>
                  <a:schemeClr val="tx1"/>
                </a:solidFill>
                <a:cs typeface="AL-Mateen" pitchFamily="2" charset="-78"/>
              </a:endParaRPr>
            </a:p>
          </p:txBody>
        </p:sp>
        <p:sp>
          <p:nvSpPr>
            <p:cNvPr id="10" name="شكل حر 9"/>
            <p:cNvSpPr/>
            <p:nvPr/>
          </p:nvSpPr>
          <p:spPr>
            <a:xfrm rot="19800000">
              <a:off x="5112656" y="5233148"/>
              <a:ext cx="620766" cy="208152"/>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620765" y="104075"/>
                  </a:moveTo>
                  <a:lnTo>
                    <a:pt x="516689" y="208150"/>
                  </a:lnTo>
                  <a:lnTo>
                    <a:pt x="516689" y="166520"/>
                  </a:lnTo>
                  <a:lnTo>
                    <a:pt x="104075" y="166520"/>
                  </a:lnTo>
                  <a:lnTo>
                    <a:pt x="104075" y="208150"/>
                  </a:lnTo>
                  <a:lnTo>
                    <a:pt x="0" y="104075"/>
                  </a:lnTo>
                  <a:lnTo>
                    <a:pt x="104075" y="1"/>
                  </a:lnTo>
                  <a:lnTo>
                    <a:pt x="104075" y="41631"/>
                  </a:lnTo>
                  <a:lnTo>
                    <a:pt x="516689" y="41631"/>
                  </a:lnTo>
                  <a:lnTo>
                    <a:pt x="516689" y="1"/>
                  </a:lnTo>
                  <a:lnTo>
                    <a:pt x="620765" y="104075"/>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62444" tIns="41630" rIns="62446" bIns="41630"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sp>
          <p:nvSpPr>
            <p:cNvPr id="11" name="شكل حر 10"/>
            <p:cNvSpPr/>
            <p:nvPr/>
          </p:nvSpPr>
          <p:spPr>
            <a:xfrm>
              <a:off x="3977282" y="5337224"/>
              <a:ext cx="1189434" cy="788707"/>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bg1"/>
                  </a:solidFill>
                  <a:cs typeface="AL-Mateen" pitchFamily="2" charset="-78"/>
                </a:rPr>
                <a:t>شئون الخريجين</a:t>
              </a:r>
              <a:endParaRPr lang="ar-SA" sz="2400" kern="1200" dirty="0">
                <a:solidFill>
                  <a:schemeClr val="bg1"/>
                </a:solidFill>
                <a:cs typeface="AL-Mateen" pitchFamily="2" charset="-78"/>
              </a:endParaRPr>
            </a:p>
          </p:txBody>
        </p:sp>
        <p:sp>
          <p:nvSpPr>
            <p:cNvPr id="12" name="شكل حر 11"/>
            <p:cNvSpPr/>
            <p:nvPr/>
          </p:nvSpPr>
          <p:spPr>
            <a:xfrm rot="23400000">
              <a:off x="3410577" y="5233148"/>
              <a:ext cx="620766" cy="208152"/>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620765" y="104075"/>
                  </a:moveTo>
                  <a:lnTo>
                    <a:pt x="516689" y="208150"/>
                  </a:lnTo>
                  <a:lnTo>
                    <a:pt x="516689" y="166520"/>
                  </a:lnTo>
                  <a:lnTo>
                    <a:pt x="104075" y="166520"/>
                  </a:lnTo>
                  <a:lnTo>
                    <a:pt x="104075" y="208150"/>
                  </a:lnTo>
                  <a:lnTo>
                    <a:pt x="0" y="104075"/>
                  </a:lnTo>
                  <a:lnTo>
                    <a:pt x="104075" y="1"/>
                  </a:lnTo>
                  <a:lnTo>
                    <a:pt x="104075" y="41631"/>
                  </a:lnTo>
                  <a:lnTo>
                    <a:pt x="516689" y="41631"/>
                  </a:lnTo>
                  <a:lnTo>
                    <a:pt x="516689" y="1"/>
                  </a:lnTo>
                  <a:lnTo>
                    <a:pt x="620765" y="104075"/>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62445" tIns="41631" rIns="62445" bIns="41629"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sp>
          <p:nvSpPr>
            <p:cNvPr id="13" name="شكل حر 12"/>
            <p:cNvSpPr/>
            <p:nvPr/>
          </p:nvSpPr>
          <p:spPr>
            <a:xfrm>
              <a:off x="2275203" y="4293096"/>
              <a:ext cx="1189434" cy="850139"/>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tx1"/>
                  </a:solidFill>
                  <a:cs typeface="AL-Mateen" pitchFamily="2" charset="-78"/>
                </a:rPr>
                <a:t>دعم الطالب</a:t>
              </a:r>
              <a:endParaRPr lang="ar-SA" sz="2400" kern="1200" dirty="0">
                <a:solidFill>
                  <a:schemeClr val="tx1"/>
                </a:solidFill>
                <a:cs typeface="AL-Mateen" pitchFamily="2" charset="-78"/>
              </a:endParaRPr>
            </a:p>
          </p:txBody>
        </p:sp>
        <p:sp>
          <p:nvSpPr>
            <p:cNvPr id="14" name="شكل حر 13"/>
            <p:cNvSpPr/>
            <p:nvPr/>
          </p:nvSpPr>
          <p:spPr>
            <a:xfrm rot="16200000">
              <a:off x="2559537" y="3759105"/>
              <a:ext cx="620765" cy="208151"/>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0" y="104076"/>
                  </a:moveTo>
                  <a:lnTo>
                    <a:pt x="104076" y="0"/>
                  </a:lnTo>
                  <a:lnTo>
                    <a:pt x="104076" y="41630"/>
                  </a:lnTo>
                  <a:lnTo>
                    <a:pt x="516690" y="41630"/>
                  </a:lnTo>
                  <a:lnTo>
                    <a:pt x="516690" y="0"/>
                  </a:lnTo>
                  <a:lnTo>
                    <a:pt x="620765" y="104076"/>
                  </a:lnTo>
                  <a:lnTo>
                    <a:pt x="516690" y="208151"/>
                  </a:lnTo>
                  <a:lnTo>
                    <a:pt x="516690" y="166521"/>
                  </a:lnTo>
                  <a:lnTo>
                    <a:pt x="104076" y="166521"/>
                  </a:lnTo>
                  <a:lnTo>
                    <a:pt x="104076" y="208151"/>
                  </a:lnTo>
                  <a:lnTo>
                    <a:pt x="0" y="104076"/>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txBody>
            <a:bodyPr spcFirstLastPara="0" vert="horz" wrap="square" lIns="62444" tIns="41630" rIns="62446" bIns="41630"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sp>
          <p:nvSpPr>
            <p:cNvPr id="15" name="شكل حر 14"/>
            <p:cNvSpPr/>
            <p:nvPr/>
          </p:nvSpPr>
          <p:spPr>
            <a:xfrm>
              <a:off x="2275203" y="2583127"/>
              <a:ext cx="1189434" cy="773865"/>
            </a:xfrm>
            <a:custGeom>
              <a:avLst/>
              <a:gdLst>
                <a:gd name="connsiteX0" fmla="*/ 0 w 1189434"/>
                <a:gd name="connsiteY0" fmla="*/ 59472 h 594717"/>
                <a:gd name="connsiteX1" fmla="*/ 59472 w 1189434"/>
                <a:gd name="connsiteY1" fmla="*/ 0 h 594717"/>
                <a:gd name="connsiteX2" fmla="*/ 1129962 w 1189434"/>
                <a:gd name="connsiteY2" fmla="*/ 0 h 594717"/>
                <a:gd name="connsiteX3" fmla="*/ 1189434 w 1189434"/>
                <a:gd name="connsiteY3" fmla="*/ 59472 h 594717"/>
                <a:gd name="connsiteX4" fmla="*/ 1189434 w 1189434"/>
                <a:gd name="connsiteY4" fmla="*/ 535245 h 594717"/>
                <a:gd name="connsiteX5" fmla="*/ 1129962 w 1189434"/>
                <a:gd name="connsiteY5" fmla="*/ 594717 h 594717"/>
                <a:gd name="connsiteX6" fmla="*/ 59472 w 1189434"/>
                <a:gd name="connsiteY6" fmla="*/ 594717 h 594717"/>
                <a:gd name="connsiteX7" fmla="*/ 0 w 1189434"/>
                <a:gd name="connsiteY7" fmla="*/ 535245 h 594717"/>
                <a:gd name="connsiteX8" fmla="*/ 0 w 1189434"/>
                <a:gd name="connsiteY8" fmla="*/ 59472 h 594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9434" h="594717">
                  <a:moveTo>
                    <a:pt x="0" y="59472"/>
                  </a:moveTo>
                  <a:cubicBezTo>
                    <a:pt x="0" y="26627"/>
                    <a:pt x="26627" y="0"/>
                    <a:pt x="59472" y="0"/>
                  </a:cubicBezTo>
                  <a:lnTo>
                    <a:pt x="1129962" y="0"/>
                  </a:lnTo>
                  <a:cubicBezTo>
                    <a:pt x="1162807" y="0"/>
                    <a:pt x="1189434" y="26627"/>
                    <a:pt x="1189434" y="59472"/>
                  </a:cubicBezTo>
                  <a:lnTo>
                    <a:pt x="1189434" y="535245"/>
                  </a:lnTo>
                  <a:cubicBezTo>
                    <a:pt x="1189434" y="568090"/>
                    <a:pt x="1162807" y="594717"/>
                    <a:pt x="1129962" y="594717"/>
                  </a:cubicBezTo>
                  <a:lnTo>
                    <a:pt x="59472" y="594717"/>
                  </a:lnTo>
                  <a:cubicBezTo>
                    <a:pt x="26627" y="594717"/>
                    <a:pt x="0" y="568090"/>
                    <a:pt x="0" y="535245"/>
                  </a:cubicBezTo>
                  <a:lnTo>
                    <a:pt x="0" y="59472"/>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63139" tIns="63139" rIns="63139" bIns="63139" numCol="1" spcCol="1270" anchor="ctr" anchorCtr="0">
              <a:noAutofit/>
            </a:bodyPr>
            <a:lstStyle/>
            <a:p>
              <a:pPr lvl="0" algn="ctr" defTabSz="533400" rtl="1">
                <a:lnSpc>
                  <a:spcPct val="90000"/>
                </a:lnSpc>
                <a:spcBef>
                  <a:spcPct val="0"/>
                </a:spcBef>
                <a:spcAft>
                  <a:spcPct val="35000"/>
                </a:spcAft>
              </a:pPr>
              <a:r>
                <a:rPr lang="ar-SA" sz="2400" kern="1200" dirty="0" smtClean="0">
                  <a:solidFill>
                    <a:schemeClr val="bg1"/>
                  </a:solidFill>
                  <a:cs typeface="AL-Mateen" pitchFamily="2" charset="-78"/>
                </a:rPr>
                <a:t>التخطيط والتطوير</a:t>
              </a:r>
              <a:endParaRPr lang="ar-SA" sz="2400" kern="1200" dirty="0">
                <a:solidFill>
                  <a:schemeClr val="bg1"/>
                </a:solidFill>
                <a:cs typeface="AL-Mateen" pitchFamily="2" charset="-78"/>
              </a:endParaRPr>
            </a:p>
          </p:txBody>
        </p:sp>
        <p:sp>
          <p:nvSpPr>
            <p:cNvPr id="16" name="شكل حر 15"/>
            <p:cNvSpPr/>
            <p:nvPr/>
          </p:nvSpPr>
          <p:spPr>
            <a:xfrm rot="19800000">
              <a:off x="3410577" y="2285062"/>
              <a:ext cx="620765" cy="208151"/>
            </a:xfrm>
            <a:custGeom>
              <a:avLst/>
              <a:gdLst>
                <a:gd name="connsiteX0" fmla="*/ 0 w 620765"/>
                <a:gd name="connsiteY0" fmla="*/ 104076 h 208151"/>
                <a:gd name="connsiteX1" fmla="*/ 104076 w 620765"/>
                <a:gd name="connsiteY1" fmla="*/ 0 h 208151"/>
                <a:gd name="connsiteX2" fmla="*/ 104076 w 620765"/>
                <a:gd name="connsiteY2" fmla="*/ 41630 h 208151"/>
                <a:gd name="connsiteX3" fmla="*/ 516690 w 620765"/>
                <a:gd name="connsiteY3" fmla="*/ 41630 h 208151"/>
                <a:gd name="connsiteX4" fmla="*/ 516690 w 620765"/>
                <a:gd name="connsiteY4" fmla="*/ 0 h 208151"/>
                <a:gd name="connsiteX5" fmla="*/ 620765 w 620765"/>
                <a:gd name="connsiteY5" fmla="*/ 104076 h 208151"/>
                <a:gd name="connsiteX6" fmla="*/ 516690 w 620765"/>
                <a:gd name="connsiteY6" fmla="*/ 208151 h 208151"/>
                <a:gd name="connsiteX7" fmla="*/ 516690 w 620765"/>
                <a:gd name="connsiteY7" fmla="*/ 166521 h 208151"/>
                <a:gd name="connsiteX8" fmla="*/ 104076 w 620765"/>
                <a:gd name="connsiteY8" fmla="*/ 166521 h 208151"/>
                <a:gd name="connsiteX9" fmla="*/ 104076 w 620765"/>
                <a:gd name="connsiteY9" fmla="*/ 208151 h 208151"/>
                <a:gd name="connsiteX10" fmla="*/ 0 w 620765"/>
                <a:gd name="connsiteY10" fmla="*/ 104076 h 20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765" h="208151">
                  <a:moveTo>
                    <a:pt x="0" y="104076"/>
                  </a:moveTo>
                  <a:lnTo>
                    <a:pt x="104076" y="0"/>
                  </a:lnTo>
                  <a:lnTo>
                    <a:pt x="104076" y="41630"/>
                  </a:lnTo>
                  <a:lnTo>
                    <a:pt x="516690" y="41630"/>
                  </a:lnTo>
                  <a:lnTo>
                    <a:pt x="516690" y="0"/>
                  </a:lnTo>
                  <a:lnTo>
                    <a:pt x="620765" y="104076"/>
                  </a:lnTo>
                  <a:lnTo>
                    <a:pt x="516690" y="208151"/>
                  </a:lnTo>
                  <a:lnTo>
                    <a:pt x="516690" y="166521"/>
                  </a:lnTo>
                  <a:lnTo>
                    <a:pt x="104076" y="166521"/>
                  </a:lnTo>
                  <a:lnTo>
                    <a:pt x="104076" y="208151"/>
                  </a:lnTo>
                  <a:lnTo>
                    <a:pt x="0" y="104076"/>
                  </a:lnTo>
                  <a:close/>
                </a:path>
              </a:pathLst>
            </a:custGeom>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62444" tIns="41630" rIns="62445" bIns="41629" numCol="1" spcCol="1270" anchor="ctr" anchorCtr="0">
              <a:noAutofit/>
            </a:bodyPr>
            <a:lstStyle/>
            <a:p>
              <a:pPr lvl="0" algn="ctr" defTabSz="266700" rtl="1">
                <a:lnSpc>
                  <a:spcPct val="90000"/>
                </a:lnSpc>
                <a:spcBef>
                  <a:spcPct val="0"/>
                </a:spcBef>
                <a:spcAft>
                  <a:spcPct val="35000"/>
                </a:spcAft>
              </a:pPr>
              <a:endParaRPr lang="ar-SA" sz="2400" kern="1200">
                <a:solidFill>
                  <a:schemeClr val="tx1"/>
                </a:solidFill>
                <a:cs typeface="AL-Mateen" pitchFamily="2" charset="-78"/>
              </a:endParaRPr>
            </a:p>
          </p:txBody>
        </p:sp>
      </p:grpSp>
    </p:spTree>
    <p:extLst>
      <p:ext uri="{BB962C8B-B14F-4D97-AF65-F5344CB8AC3E}">
        <p14:creationId xmlns:p14="http://schemas.microsoft.com/office/powerpoint/2010/main" val="1102570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354162"/>
          </a:xfrm>
          <a:solidFill>
            <a:srgbClr val="002060"/>
          </a:solidFill>
        </p:spPr>
        <p:txBody>
          <a:bodyPr>
            <a:noAutofit/>
          </a:bodyPr>
          <a:lstStyle/>
          <a:p>
            <a:r>
              <a:rPr lang="ar-SA" sz="3600" dirty="0" smtClean="0">
                <a:solidFill>
                  <a:srgbClr val="FFFF00"/>
                </a:solidFill>
                <a:cs typeface="PT Bold Heading" pitchFamily="2" charset="-78"/>
              </a:rPr>
              <a:t>إجراءات مقترحة نحو تأصيل العمل المؤسسي في العملية التعليمية</a:t>
            </a:r>
            <a:endParaRPr lang="ar-SA" sz="3600" dirty="0">
              <a:solidFill>
                <a:srgbClr val="FFFF00"/>
              </a:solidFill>
              <a:cs typeface="PT Bold Heading" pitchFamily="2" charset="-78"/>
            </a:endParaRPr>
          </a:p>
        </p:txBody>
      </p:sp>
      <p:sp>
        <p:nvSpPr>
          <p:cNvPr id="3" name="عنصر نائب للمحتوى 2"/>
          <p:cNvSpPr>
            <a:spLocks noGrp="1"/>
          </p:cNvSpPr>
          <p:nvPr>
            <p:ph idx="1"/>
          </p:nvPr>
        </p:nvSpPr>
        <p:spPr/>
        <p:txBody>
          <a:bodyPr>
            <a:normAutofit lnSpcReduction="10000"/>
          </a:bodyPr>
          <a:lstStyle/>
          <a:p>
            <a:pPr algn="just"/>
            <a:r>
              <a:rPr lang="ar-SA" dirty="0" smtClean="0">
                <a:cs typeface="AL-Mateen" pitchFamily="2" charset="-78"/>
              </a:rPr>
              <a:t>توفير إطار منظومي فاعل لتطبيق مبدأ العمل المؤسسي.</a:t>
            </a:r>
          </a:p>
          <a:p>
            <a:pPr algn="just"/>
            <a:r>
              <a:rPr lang="ar-SA" dirty="0" smtClean="0">
                <a:cs typeface="AL-Mateen" pitchFamily="2" charset="-78"/>
              </a:rPr>
              <a:t>وضع خطة استراتيجية للشئون التعليمية ونشرها.</a:t>
            </a:r>
          </a:p>
          <a:p>
            <a:pPr algn="just"/>
            <a:r>
              <a:rPr lang="ar-SA" dirty="0" smtClean="0">
                <a:cs typeface="AL-Mateen" pitchFamily="2" charset="-78"/>
              </a:rPr>
              <a:t>توعية كل الأطراف بأهمية دورهم في العمل المؤسسي.</a:t>
            </a:r>
          </a:p>
          <a:p>
            <a:pPr algn="just"/>
            <a:r>
              <a:rPr lang="ar-SA" dirty="0" smtClean="0">
                <a:cs typeface="AL-Mateen" pitchFamily="2" charset="-78"/>
              </a:rPr>
              <a:t>نشر معايير السلوك لضمان الدقة في تحديد نتائج الأعمال.</a:t>
            </a:r>
          </a:p>
          <a:p>
            <a:pPr algn="just"/>
            <a:r>
              <a:rPr lang="ar-SA" dirty="0" smtClean="0">
                <a:cs typeface="AL-Mateen" pitchFamily="2" charset="-78"/>
              </a:rPr>
              <a:t>ترسيخ ثقافة العمل المؤسسي دعما وحافظا على التحسين المستمر.</a:t>
            </a:r>
          </a:p>
          <a:p>
            <a:pPr algn="just"/>
            <a:r>
              <a:rPr lang="ar-SA" dirty="0" smtClean="0">
                <a:cs typeface="AL-Mateen" pitchFamily="2" charset="-78"/>
              </a:rPr>
              <a:t>رفع </a:t>
            </a:r>
            <a:r>
              <a:rPr lang="ar-SA" dirty="0">
                <a:cs typeface="AL-Mateen" pitchFamily="2" charset="-78"/>
              </a:rPr>
              <a:t>مستوى تفكير القيادات في مجال تأصيل العمل المؤسسي </a:t>
            </a:r>
            <a:r>
              <a:rPr lang="ar-SA" dirty="0" smtClean="0">
                <a:cs typeface="AL-Mateen" pitchFamily="2" charset="-78"/>
              </a:rPr>
              <a:t>.</a:t>
            </a:r>
          </a:p>
          <a:p>
            <a:pPr algn="just"/>
            <a:r>
              <a:rPr lang="ar-SA" dirty="0" smtClean="0">
                <a:cs typeface="AL-Mateen" pitchFamily="2" charset="-78"/>
              </a:rPr>
              <a:t>إنشاء </a:t>
            </a:r>
            <a:r>
              <a:rPr lang="ar-SA" dirty="0">
                <a:cs typeface="AL-Mateen" pitchFamily="2" charset="-78"/>
              </a:rPr>
              <a:t>مراكز </a:t>
            </a:r>
            <a:r>
              <a:rPr lang="ar-SA" dirty="0" smtClean="0">
                <a:cs typeface="AL-Mateen" pitchFamily="2" charset="-78"/>
              </a:rPr>
              <a:t>للتميز </a:t>
            </a:r>
            <a:r>
              <a:rPr lang="ar-SA" dirty="0">
                <a:cs typeface="AL-Mateen" pitchFamily="2" charset="-78"/>
              </a:rPr>
              <a:t>المؤسسي, تعمل على تحويل المناخ القيادي </a:t>
            </a:r>
            <a:r>
              <a:rPr lang="ar-SA" dirty="0" smtClean="0">
                <a:cs typeface="AL-Mateen" pitchFamily="2" charset="-78"/>
              </a:rPr>
              <a:t>إلى </a:t>
            </a:r>
            <a:r>
              <a:rPr lang="ar-SA" dirty="0">
                <a:cs typeface="AL-Mateen" pitchFamily="2" charset="-78"/>
              </a:rPr>
              <a:t>مناخ </a:t>
            </a:r>
            <a:r>
              <a:rPr lang="ar-SA" dirty="0" smtClean="0">
                <a:cs typeface="AL-Mateen" pitchFamily="2" charset="-78"/>
              </a:rPr>
              <a:t>يعمل وفق </a:t>
            </a:r>
            <a:r>
              <a:rPr lang="ar-SA" dirty="0">
                <a:cs typeface="AL-Mateen" pitchFamily="2" charset="-78"/>
              </a:rPr>
              <a:t>مبادئ العمل مؤسسي . </a:t>
            </a:r>
            <a:endParaRPr lang="en-US" dirty="0">
              <a:cs typeface="AL-Mateen" pitchFamily="2" charset="-78"/>
            </a:endParaRPr>
          </a:p>
          <a:p>
            <a:pPr algn="just"/>
            <a:endParaRPr lang="en-US" dirty="0">
              <a:cs typeface="AL-Mateen" pitchFamily="2" charset="-78"/>
            </a:endParaRPr>
          </a:p>
          <a:p>
            <a:pPr algn="just"/>
            <a:endParaRPr lang="ar-SA" dirty="0" smtClean="0">
              <a:cs typeface="AL-Mateen" pitchFamily="2" charset="-78"/>
            </a:endParaRPr>
          </a:p>
          <a:p>
            <a:pPr algn="just"/>
            <a:endParaRPr lang="ar-SA" dirty="0">
              <a:cs typeface="AL-Mateen" pitchFamily="2" charset="-78"/>
            </a:endParaRPr>
          </a:p>
        </p:txBody>
      </p:sp>
    </p:spTree>
    <p:extLst>
      <p:ext uri="{BB962C8B-B14F-4D97-AF65-F5344CB8AC3E}">
        <p14:creationId xmlns:p14="http://schemas.microsoft.com/office/powerpoint/2010/main" val="181795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fontScale="90000"/>
          </a:bodyPr>
          <a:lstStyle/>
          <a:p>
            <a:r>
              <a:rPr lang="ar-SA" dirty="0" smtClean="0">
                <a:solidFill>
                  <a:srgbClr val="FFFF00"/>
                </a:solidFill>
                <a:cs typeface="PT Bold Heading" pitchFamily="2" charset="-78"/>
              </a:rPr>
              <a:t>إجراءات مقترحة نحو تأصيل العمل المؤسسي في العملية التعليمية</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p:txBody>
          <a:bodyPr>
            <a:normAutofit/>
          </a:bodyPr>
          <a:lstStyle/>
          <a:p>
            <a:pPr lvl="0"/>
            <a:r>
              <a:rPr lang="ar-SA" dirty="0">
                <a:cs typeface="AL-Mateen" pitchFamily="2" charset="-78"/>
              </a:rPr>
              <a:t>تعزيز</a:t>
            </a:r>
            <a:r>
              <a:rPr lang="ar-SA" dirty="0" smtClean="0"/>
              <a:t> </a:t>
            </a:r>
            <a:r>
              <a:rPr lang="ar-SA" dirty="0">
                <a:cs typeface="AL-Mateen" pitchFamily="2" charset="-78"/>
              </a:rPr>
              <a:t>الدور الرقابي وتفعيله </a:t>
            </a:r>
            <a:r>
              <a:rPr lang="ar-SA" dirty="0" smtClean="0">
                <a:cs typeface="AL-Mateen" pitchFamily="2" charset="-78"/>
              </a:rPr>
              <a:t>.</a:t>
            </a:r>
          </a:p>
          <a:p>
            <a:pPr lvl="0"/>
            <a:r>
              <a:rPr lang="ar-SA" dirty="0" smtClean="0">
                <a:cs typeface="AL-Mateen" pitchFamily="2" charset="-78"/>
              </a:rPr>
              <a:t>تشجيع </a:t>
            </a:r>
            <a:r>
              <a:rPr lang="ar-SA" dirty="0">
                <a:cs typeface="AL-Mateen" pitchFamily="2" charset="-78"/>
              </a:rPr>
              <a:t>التفكير التحليلي وتحريره </a:t>
            </a:r>
            <a:r>
              <a:rPr lang="ar-SA" dirty="0" smtClean="0">
                <a:cs typeface="AL-Mateen" pitchFamily="2" charset="-78"/>
              </a:rPr>
              <a:t>.</a:t>
            </a:r>
          </a:p>
          <a:p>
            <a:pPr lvl="0"/>
            <a:r>
              <a:rPr lang="ar-SA" dirty="0" smtClean="0">
                <a:cs typeface="AL-Mateen" pitchFamily="2" charset="-78"/>
              </a:rPr>
              <a:t>تعزيز </a:t>
            </a:r>
            <a:r>
              <a:rPr lang="ar-SA" dirty="0">
                <a:cs typeface="AL-Mateen" pitchFamily="2" charset="-78"/>
              </a:rPr>
              <a:t>اللامركزية في مجال إدارة العملية التعليمية. </a:t>
            </a:r>
            <a:endParaRPr lang="ar-SA" dirty="0" smtClean="0">
              <a:cs typeface="AL-Mateen" pitchFamily="2" charset="-78"/>
            </a:endParaRPr>
          </a:p>
          <a:p>
            <a:pPr lvl="0"/>
            <a:r>
              <a:rPr lang="ar-SA" dirty="0" smtClean="0">
                <a:cs typeface="AL-Mateen" pitchFamily="2" charset="-78"/>
              </a:rPr>
              <a:t>تدريب </a:t>
            </a:r>
            <a:r>
              <a:rPr lang="ar-SA" dirty="0">
                <a:cs typeface="AL-Mateen" pitchFamily="2" charset="-78"/>
              </a:rPr>
              <a:t>المعنيين </a:t>
            </a:r>
            <a:r>
              <a:rPr lang="ar-SA" dirty="0" smtClean="0">
                <a:cs typeface="AL-Mateen" pitchFamily="2" charset="-78"/>
              </a:rPr>
              <a:t>بتطبيق العمل </a:t>
            </a:r>
            <a:r>
              <a:rPr lang="ar-SA" dirty="0">
                <a:cs typeface="AL-Mateen" pitchFamily="2" charset="-78"/>
              </a:rPr>
              <a:t>المؤسسي والتأكد ومن </a:t>
            </a:r>
            <a:r>
              <a:rPr lang="ar-SA" dirty="0" smtClean="0">
                <a:cs typeface="AL-Mateen" pitchFamily="2" charset="-78"/>
              </a:rPr>
              <a:t>اكتسابهم </a:t>
            </a:r>
            <a:r>
              <a:rPr lang="ar-SA" dirty="0">
                <a:cs typeface="AL-Mateen" pitchFamily="2" charset="-78"/>
              </a:rPr>
              <a:t>مهارة التطبيق </a:t>
            </a:r>
            <a:r>
              <a:rPr lang="ar-SA" dirty="0" smtClean="0">
                <a:cs typeface="AL-Mateen" pitchFamily="2" charset="-78"/>
              </a:rPr>
              <a:t>وآلياته.</a:t>
            </a:r>
          </a:p>
          <a:p>
            <a:pPr lvl="0"/>
            <a:r>
              <a:rPr lang="ar-SA" dirty="0" smtClean="0">
                <a:cs typeface="AL-Mateen" pitchFamily="2" charset="-78"/>
              </a:rPr>
              <a:t>اعتماد </a:t>
            </a:r>
            <a:r>
              <a:rPr lang="ar-SA" dirty="0">
                <a:cs typeface="AL-Mateen" pitchFamily="2" charset="-78"/>
              </a:rPr>
              <a:t>معايير وأسس موضوعية قابلة للقياس لضمان تحييد تدخلات العنصر البشري .</a:t>
            </a:r>
            <a:endParaRPr lang="en-US" dirty="0">
              <a:cs typeface="AL-Mateen" pitchFamily="2" charset="-78"/>
            </a:endParaRPr>
          </a:p>
          <a:p>
            <a:pPr algn="just"/>
            <a:endParaRPr lang="en-US" dirty="0" smtClean="0">
              <a:cs typeface="AL-Mateen" pitchFamily="2" charset="-78"/>
            </a:endParaRPr>
          </a:p>
          <a:p>
            <a:pPr algn="just"/>
            <a:endParaRPr lang="ar-SA" dirty="0" smtClean="0">
              <a:cs typeface="AL-Mateen" pitchFamily="2" charset="-78"/>
            </a:endParaRPr>
          </a:p>
          <a:p>
            <a:pPr algn="just"/>
            <a:endParaRPr lang="ar-SA" dirty="0">
              <a:cs typeface="AL-Mateen" pitchFamily="2" charset="-78"/>
            </a:endParaRPr>
          </a:p>
        </p:txBody>
      </p:sp>
    </p:spTree>
    <p:extLst>
      <p:ext uri="{BB962C8B-B14F-4D97-AF65-F5344CB8AC3E}">
        <p14:creationId xmlns:p14="http://schemas.microsoft.com/office/powerpoint/2010/main" val="235537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836712"/>
            <a:ext cx="8229600" cy="1143000"/>
          </a:xfrm>
        </p:spPr>
        <p:style>
          <a:lnRef idx="1">
            <a:schemeClr val="accent1"/>
          </a:lnRef>
          <a:fillRef idx="2">
            <a:schemeClr val="accent1"/>
          </a:fillRef>
          <a:effectRef idx="1">
            <a:schemeClr val="accent1"/>
          </a:effectRef>
          <a:fontRef idx="minor">
            <a:schemeClr val="dk1"/>
          </a:fontRef>
        </p:style>
        <p:txBody>
          <a:bodyPr/>
          <a:lstStyle/>
          <a:p>
            <a:r>
              <a:rPr lang="ar-SA" dirty="0" smtClean="0">
                <a:cs typeface="PT Bold Heading" pitchFamily="2" charset="-78"/>
              </a:rPr>
              <a:t>شكرا لحسن استماعكم</a:t>
            </a:r>
            <a:endParaRPr lang="ar-SA" dirty="0">
              <a:cs typeface="PT Bold Heading" pitchFamily="2" charset="-78"/>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5500" y="2596356"/>
            <a:ext cx="4953000" cy="2533650"/>
          </a:xfrm>
        </p:spPr>
      </p:pic>
    </p:spTree>
    <p:extLst>
      <p:ext uri="{BB962C8B-B14F-4D97-AF65-F5344CB8AC3E}">
        <p14:creationId xmlns:p14="http://schemas.microsoft.com/office/powerpoint/2010/main" val="397949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lstStyle/>
          <a:p>
            <a:r>
              <a:rPr lang="ar-SA" dirty="0" smtClean="0">
                <a:solidFill>
                  <a:srgbClr val="FFFF00"/>
                </a:solidFill>
                <a:cs typeface="PT Bold Heading" pitchFamily="2" charset="-78"/>
              </a:rPr>
              <a:t>تقديم</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p:txBody>
          <a:bodyPr>
            <a:normAutofit fontScale="92500" lnSpcReduction="10000"/>
          </a:bodyPr>
          <a:lstStyle/>
          <a:p>
            <a:pPr marL="0" indent="0" algn="just">
              <a:lnSpc>
                <a:spcPct val="150000"/>
              </a:lnSpc>
              <a:buNone/>
            </a:pPr>
            <a:r>
              <a:rPr lang="ar-SA" dirty="0" smtClean="0">
                <a:cs typeface="AL-Mateen" pitchFamily="2" charset="-78"/>
              </a:rPr>
              <a:t>       يمر </a:t>
            </a:r>
            <a:r>
              <a:rPr lang="ar-YE" dirty="0" smtClean="0">
                <a:cs typeface="AL-Mateen" pitchFamily="2" charset="-78"/>
              </a:rPr>
              <a:t>التعليم العالي بنوعيه – الحكومي والأهلي-  بطفرة هائلة وانتشار غير مسبوق, حيث </a:t>
            </a:r>
            <a:r>
              <a:rPr lang="ar-SA" dirty="0" smtClean="0">
                <a:cs typeface="AL-Mateen" pitchFamily="2" charset="-78"/>
              </a:rPr>
              <a:t>تشهد المملكة العربية السعودية في مجال التعليم العالي نهضة شاملة تتمثل في:</a:t>
            </a:r>
          </a:p>
          <a:p>
            <a:pPr>
              <a:lnSpc>
                <a:spcPct val="150000"/>
              </a:lnSpc>
            </a:pPr>
            <a:r>
              <a:rPr lang="ar-SA" sz="3600" dirty="0" smtClean="0">
                <a:solidFill>
                  <a:schemeClr val="accent6">
                    <a:lumMod val="75000"/>
                  </a:schemeClr>
                </a:solidFill>
                <a:cs typeface="AL-Mateen" pitchFamily="2" charset="-78"/>
              </a:rPr>
              <a:t>إنشاء جامعات جديدة.</a:t>
            </a:r>
          </a:p>
          <a:p>
            <a:pPr>
              <a:lnSpc>
                <a:spcPct val="150000"/>
              </a:lnSpc>
            </a:pPr>
            <a:r>
              <a:rPr lang="ar-SA" sz="3600" dirty="0" smtClean="0">
                <a:solidFill>
                  <a:schemeClr val="accent6">
                    <a:lumMod val="75000"/>
                  </a:schemeClr>
                </a:solidFill>
                <a:cs typeface="AL-Mateen" pitchFamily="2" charset="-78"/>
              </a:rPr>
              <a:t>إنشاء كليات علمية وتطبيقية.</a:t>
            </a:r>
          </a:p>
          <a:p>
            <a:pPr>
              <a:lnSpc>
                <a:spcPct val="150000"/>
              </a:lnSpc>
            </a:pPr>
            <a:r>
              <a:rPr lang="ar-SA" sz="3600" dirty="0" smtClean="0">
                <a:solidFill>
                  <a:schemeClr val="accent6">
                    <a:lumMod val="75000"/>
                  </a:schemeClr>
                </a:solidFill>
                <a:cs typeface="AL-Mateen" pitchFamily="2" charset="-78"/>
              </a:rPr>
              <a:t>اعتمادات </a:t>
            </a:r>
            <a:r>
              <a:rPr lang="ar-SA" sz="3600" dirty="0">
                <a:solidFill>
                  <a:schemeClr val="accent6">
                    <a:lumMod val="75000"/>
                  </a:schemeClr>
                </a:solidFill>
                <a:cs typeface="AL-Mateen" pitchFamily="2" charset="-78"/>
              </a:rPr>
              <a:t>مالية ضخمة في الميزانيات</a:t>
            </a:r>
            <a:endParaRPr lang="ar-SA" sz="3600" dirty="0" smtClean="0">
              <a:solidFill>
                <a:schemeClr val="accent6">
                  <a:lumMod val="75000"/>
                </a:schemeClr>
              </a:solidFill>
              <a:cs typeface="AL-Mateen" pitchFamily="2" charset="-78"/>
            </a:endParaRPr>
          </a:p>
        </p:txBody>
      </p:sp>
    </p:spTree>
    <p:extLst>
      <p:ext uri="{BB962C8B-B14F-4D97-AF65-F5344CB8AC3E}">
        <p14:creationId xmlns:p14="http://schemas.microsoft.com/office/powerpoint/2010/main" val="323339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lstStyle/>
          <a:p>
            <a:r>
              <a:rPr lang="ar-SA" smtClean="0">
                <a:solidFill>
                  <a:srgbClr val="FFFF00"/>
                </a:solidFill>
                <a:cs typeface="PT Bold Heading" pitchFamily="2" charset="-78"/>
              </a:rPr>
              <a:t>المشكلة</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p:txBody>
          <a:bodyPr>
            <a:normAutofit fontScale="92500" lnSpcReduction="20000"/>
          </a:bodyPr>
          <a:lstStyle/>
          <a:p>
            <a:pPr marL="0" indent="0" algn="just">
              <a:lnSpc>
                <a:spcPct val="150000"/>
              </a:lnSpc>
              <a:buNone/>
            </a:pPr>
            <a:r>
              <a:rPr lang="ar-SA" dirty="0" smtClean="0">
                <a:cs typeface="AL-Mateen" pitchFamily="2" charset="-78"/>
              </a:rPr>
              <a:t>       على الرغم من تحقيق العديد من الجامعات السعودية لمركز مرموق بين جامعات العالم المتقدم بتحقيقها لمعايير جودة التعليم، إلا أن هناك عدداً من الجامعات السعودية الناشئة، تفتقر بحكم حداثتها إلى بعض من مقومات تحقيق ضمان جودة التعليم بها, وذلك لأسباب منها : </a:t>
            </a:r>
          </a:p>
          <a:p>
            <a:pPr marL="0" indent="0" algn="just">
              <a:lnSpc>
                <a:spcPct val="150000"/>
              </a:lnSpc>
              <a:buNone/>
            </a:pPr>
            <a:r>
              <a:rPr lang="ar-SA" b="1" dirty="0" smtClean="0">
                <a:solidFill>
                  <a:srgbClr val="FF0000"/>
                </a:solidFill>
                <a:cs typeface="AL-Mateen" pitchFamily="2" charset="-78"/>
              </a:rPr>
              <a:t>الافتقار للعدد الكافي من الإداريين والفنيين وأعضاء هيئات التدريس.</a:t>
            </a:r>
          </a:p>
          <a:p>
            <a:pPr marL="0" indent="0" algn="just">
              <a:lnSpc>
                <a:spcPct val="150000"/>
              </a:lnSpc>
              <a:buNone/>
            </a:pPr>
            <a:r>
              <a:rPr lang="ar-SA" b="1" dirty="0" smtClean="0">
                <a:solidFill>
                  <a:srgbClr val="FF0000"/>
                </a:solidFill>
                <a:cs typeface="AL-Mateen" pitchFamily="2" charset="-78"/>
              </a:rPr>
              <a:t>الكثير من العاملين بهذه الجامعات لا يمتلكون المهارات والخبرة الكافية لتحقيق معايير جودة التعليم والعمل عليها.</a:t>
            </a:r>
          </a:p>
        </p:txBody>
      </p:sp>
    </p:spTree>
    <p:extLst>
      <p:ext uri="{BB962C8B-B14F-4D97-AF65-F5344CB8AC3E}">
        <p14:creationId xmlns:p14="http://schemas.microsoft.com/office/powerpoint/2010/main" val="44246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lstStyle/>
          <a:p>
            <a:r>
              <a:rPr lang="ar-SA" smtClean="0">
                <a:solidFill>
                  <a:srgbClr val="FFFF00"/>
                </a:solidFill>
                <a:cs typeface="PT Bold Heading" pitchFamily="2" charset="-78"/>
              </a:rPr>
              <a:t>المشكلة</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p:txBody>
          <a:bodyPr>
            <a:normAutofit fontScale="77500" lnSpcReduction="20000"/>
          </a:bodyPr>
          <a:lstStyle/>
          <a:p>
            <a:pPr marL="0" indent="0" algn="just">
              <a:lnSpc>
                <a:spcPct val="150000"/>
              </a:lnSpc>
              <a:buNone/>
            </a:pPr>
            <a:r>
              <a:rPr lang="ar-SA" dirty="0" smtClean="0">
                <a:cs typeface="AL-Mateen" pitchFamily="2" charset="-78"/>
              </a:rPr>
              <a:t>       وإزاء هذه الإشكالات التي تعترض سبيل الجامعات الناشئة في سعيها لتحقيق ضمان جودة التعليم العالي فإن الواجب على المهتمين بهذا التعليم أن :  </a:t>
            </a:r>
          </a:p>
          <a:p>
            <a:pPr marL="0" indent="0" algn="just">
              <a:lnSpc>
                <a:spcPct val="150000"/>
              </a:lnSpc>
              <a:buNone/>
            </a:pPr>
            <a:r>
              <a:rPr lang="ar-SA" b="1" dirty="0" smtClean="0">
                <a:solidFill>
                  <a:srgbClr val="FF0000"/>
                </a:solidFill>
                <a:cs typeface="AL-Mateen" pitchFamily="2" charset="-78"/>
              </a:rPr>
              <a:t>أن لا تطالب هذه الجامعات في الوقت الحالي أن تكون في مستوى نظيراتها من الجامعات الأعرق.</a:t>
            </a:r>
          </a:p>
          <a:p>
            <a:pPr marL="0" indent="0" algn="just">
              <a:lnSpc>
                <a:spcPct val="150000"/>
              </a:lnSpc>
              <a:buNone/>
            </a:pPr>
            <a:r>
              <a:rPr lang="ar-SA" b="1" dirty="0">
                <a:solidFill>
                  <a:srgbClr val="FF0000"/>
                </a:solidFill>
                <a:cs typeface="AL-Mateen" pitchFamily="2" charset="-78"/>
              </a:rPr>
              <a:t>لا ينبغي في ذات الوقت أن نترك تلك الجامعات دون دعم يمكنها من تحقيق مستوى نظيراتها في ضوء خطط مستقبلية مدروسة وبتعاون مشترك بين تلك الجامعات في ضوء ما يجمعها من ظروف مشتركة وإمكانيات تكاد تكون متقاربة، وفي ظل مبدأ عالمية التعليم العالي </a:t>
            </a:r>
            <a:r>
              <a:rPr lang="ar-SA" b="1" dirty="0" smtClean="0">
                <a:solidFill>
                  <a:srgbClr val="FF0000"/>
                </a:solidFill>
                <a:cs typeface="AL-Mateen" pitchFamily="2" charset="-78"/>
              </a:rPr>
              <a:t> </a:t>
            </a:r>
          </a:p>
        </p:txBody>
      </p:sp>
    </p:spTree>
    <p:extLst>
      <p:ext uri="{BB962C8B-B14F-4D97-AF65-F5344CB8AC3E}">
        <p14:creationId xmlns:p14="http://schemas.microsoft.com/office/powerpoint/2010/main" val="311022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lstStyle/>
          <a:p>
            <a:r>
              <a:rPr lang="ar-SA" dirty="0" smtClean="0">
                <a:solidFill>
                  <a:srgbClr val="FFFF00"/>
                </a:solidFill>
                <a:cs typeface="PT Bold Heading" pitchFamily="2" charset="-78"/>
              </a:rPr>
              <a:t>أسئلة ورقة العمل</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a:ln>
            <a:solidFill>
              <a:schemeClr val="tx1"/>
            </a:solidFill>
          </a:ln>
          <a:effectLst>
            <a:glow rad="63500">
              <a:schemeClr val="accent1">
                <a:satMod val="175000"/>
                <a:alpha val="40000"/>
              </a:schemeClr>
            </a:glow>
          </a:effectLst>
        </p:spPr>
        <p:txBody>
          <a:bodyPr>
            <a:normAutofit fontScale="70000" lnSpcReduction="20000"/>
          </a:bodyPr>
          <a:lstStyle/>
          <a:p>
            <a:pPr marL="0" indent="0" algn="just">
              <a:lnSpc>
                <a:spcPct val="150000"/>
              </a:lnSpc>
              <a:buNone/>
            </a:pPr>
            <a:r>
              <a:rPr lang="ar-SA" b="1" dirty="0" smtClean="0">
                <a:solidFill>
                  <a:srgbClr val="FF0000"/>
                </a:solidFill>
                <a:cs typeface="AL-Mateen" pitchFamily="2" charset="-78"/>
              </a:rPr>
              <a:t>       عملت الورقة على الإجابة عن الأسئلة التالية:</a:t>
            </a:r>
          </a:p>
          <a:p>
            <a:pPr>
              <a:lnSpc>
                <a:spcPct val="210000"/>
              </a:lnSpc>
            </a:pPr>
            <a:r>
              <a:rPr lang="ar-SA" sz="3300" b="1" dirty="0">
                <a:cs typeface="AL-Mateen" pitchFamily="2" charset="-78"/>
              </a:rPr>
              <a:t>1.	ما واقع ضمان الجودة بالجامعات السعودية</a:t>
            </a:r>
            <a:r>
              <a:rPr lang="ar-SA" sz="3300" b="1" dirty="0" smtClean="0">
                <a:cs typeface="AL-Mateen" pitchFamily="2" charset="-78"/>
              </a:rPr>
              <a:t>؟</a:t>
            </a:r>
          </a:p>
          <a:p>
            <a:pPr>
              <a:lnSpc>
                <a:spcPct val="210000"/>
              </a:lnSpc>
            </a:pPr>
            <a:r>
              <a:rPr lang="ar-SA" sz="3300" b="1" dirty="0">
                <a:cs typeface="AL-Mateen" pitchFamily="2" charset="-78"/>
              </a:rPr>
              <a:t>2.	ما الأسس النظرية لضمان جودة مؤسسات التعليم العالي في ضوء مفهوم الشراكة</a:t>
            </a:r>
            <a:r>
              <a:rPr lang="ar-SA" sz="3300" b="1" dirty="0" smtClean="0">
                <a:cs typeface="AL-Mateen" pitchFamily="2" charset="-78"/>
              </a:rPr>
              <a:t>؟</a:t>
            </a:r>
          </a:p>
          <a:p>
            <a:pPr>
              <a:lnSpc>
                <a:spcPct val="210000"/>
              </a:lnSpc>
            </a:pPr>
            <a:r>
              <a:rPr lang="ar-SA" sz="3300" b="1" dirty="0">
                <a:cs typeface="AL-Mateen" pitchFamily="2" charset="-78"/>
              </a:rPr>
              <a:t>3.	ما الإجراءات المقترحة لتحقيق ضمان جودة التعليم بالجامعات السعودية الناشئة في ضوء مبدأ عالمية التعليم </a:t>
            </a:r>
            <a:r>
              <a:rPr lang="ar-SA" sz="3300" b="1" dirty="0" smtClean="0">
                <a:cs typeface="AL-Mateen" pitchFamily="2" charset="-78"/>
              </a:rPr>
              <a:t>العالي ؟</a:t>
            </a:r>
          </a:p>
        </p:txBody>
      </p:sp>
    </p:spTree>
    <p:extLst>
      <p:ext uri="{BB962C8B-B14F-4D97-AF65-F5344CB8AC3E}">
        <p14:creationId xmlns:p14="http://schemas.microsoft.com/office/powerpoint/2010/main" val="119563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lstStyle/>
          <a:p>
            <a:r>
              <a:rPr lang="ar-SA" dirty="0" smtClean="0">
                <a:solidFill>
                  <a:srgbClr val="FFFF00"/>
                </a:solidFill>
                <a:cs typeface="PT Bold Heading" pitchFamily="2" charset="-78"/>
              </a:rPr>
              <a:t>أهمية ورقة العمل</a:t>
            </a:r>
            <a:endParaRPr lang="ar-SA" dirty="0">
              <a:solidFill>
                <a:srgbClr val="FFFF00"/>
              </a:solidFill>
              <a:cs typeface="PT Bold Heading" pitchFamily="2" charset="-78"/>
            </a:endParaRPr>
          </a:p>
        </p:txBody>
      </p:sp>
      <p:sp>
        <p:nvSpPr>
          <p:cNvPr id="3" name="عنصر نائب للمحتوى 2"/>
          <p:cNvSpPr>
            <a:spLocks noGrp="1"/>
          </p:cNvSpPr>
          <p:nvPr>
            <p:ph idx="1"/>
          </p:nvPr>
        </p:nvSpPr>
        <p:spPr>
          <a:xfrm>
            <a:off x="395536" y="1844824"/>
            <a:ext cx="8229600" cy="4525963"/>
          </a:xfrm>
          <a:ln>
            <a:solidFill>
              <a:schemeClr val="tx1"/>
            </a:solidFill>
          </a:ln>
          <a:effectLst>
            <a:glow rad="63500">
              <a:schemeClr val="accent1">
                <a:satMod val="175000"/>
                <a:alpha val="40000"/>
              </a:schemeClr>
            </a:glow>
          </a:effectLst>
        </p:spPr>
        <p:txBody>
          <a:bodyPr>
            <a:normAutofit fontScale="77500" lnSpcReduction="20000"/>
          </a:bodyPr>
          <a:lstStyle/>
          <a:p>
            <a:pPr marL="0" indent="0" algn="just">
              <a:lnSpc>
                <a:spcPct val="150000"/>
              </a:lnSpc>
              <a:buNone/>
            </a:pPr>
            <a:r>
              <a:rPr lang="ar-SA" b="1" dirty="0">
                <a:cs typeface="AL-Mateen" pitchFamily="2" charset="-78"/>
              </a:rPr>
              <a:t>تكمن أهمية ورقة العمل في أنها تقدم طرحا إجرائيا لضمان جودة التعليم بالجامعات السعودية الناشئة في ظل ما تملكه من إمكانيات وما يجمعها من ظروف في ضوء مبدأ عالمية التعليم </a:t>
            </a:r>
            <a:r>
              <a:rPr lang="ar-SA" b="1" dirty="0" smtClean="0">
                <a:cs typeface="AL-Mateen" pitchFamily="2" charset="-78"/>
              </a:rPr>
              <a:t>العالي, لأن ضمان الجودة يؤدي إلى : </a:t>
            </a:r>
          </a:p>
          <a:p>
            <a:pPr algn="just">
              <a:lnSpc>
                <a:spcPct val="150000"/>
              </a:lnSpc>
              <a:buFontTx/>
              <a:buChar char="-"/>
            </a:pPr>
            <a:r>
              <a:rPr lang="ar-SA" sz="3300" b="1" dirty="0" smtClean="0">
                <a:solidFill>
                  <a:srgbClr val="FF0000"/>
                </a:solidFill>
                <a:cs typeface="AL-Mateen" pitchFamily="2" charset="-78"/>
              </a:rPr>
              <a:t>تقديم </a:t>
            </a:r>
            <a:r>
              <a:rPr lang="ar-SA" sz="3300" b="1" dirty="0">
                <a:solidFill>
                  <a:srgbClr val="FF0000"/>
                </a:solidFill>
                <a:cs typeface="AL-Mateen" pitchFamily="2" charset="-78"/>
              </a:rPr>
              <a:t>خدمة تعليمية جيدة، تحقق ثقة المتلقين فيها من الطلاب وأولياء الأمور ومؤسسات المجتمع، </a:t>
            </a:r>
            <a:r>
              <a:rPr lang="ar-SA" sz="3300" b="1" dirty="0" smtClean="0">
                <a:solidFill>
                  <a:srgbClr val="FF0000"/>
                </a:solidFill>
                <a:cs typeface="AL-Mateen" pitchFamily="2" charset="-78"/>
              </a:rPr>
              <a:t>وغيرها</a:t>
            </a:r>
          </a:p>
          <a:p>
            <a:pPr algn="just">
              <a:lnSpc>
                <a:spcPct val="150000"/>
              </a:lnSpc>
              <a:buFontTx/>
              <a:buChar char="-"/>
            </a:pPr>
            <a:r>
              <a:rPr lang="ar-SA" sz="3300" b="1" dirty="0">
                <a:solidFill>
                  <a:srgbClr val="FF0000"/>
                </a:solidFill>
                <a:cs typeface="AL-Mateen" pitchFamily="2" charset="-78"/>
              </a:rPr>
              <a:t>يُعد خطوة أولى في سبيل تحقيق عالمية التعليم العالي بالمملكة وجعل الالتحاق بجامعات المملكة العربية السعودية هدفا يسعى إليه الطلاب من مختلف دول العالم.</a:t>
            </a:r>
            <a:endParaRPr lang="ar-SA" sz="3300" b="1" dirty="0" smtClean="0">
              <a:solidFill>
                <a:srgbClr val="FF0000"/>
              </a:solidFill>
              <a:cs typeface="AL-Mateen" pitchFamily="2" charset="-78"/>
            </a:endParaRPr>
          </a:p>
        </p:txBody>
      </p:sp>
    </p:spTree>
    <p:extLst>
      <p:ext uri="{BB962C8B-B14F-4D97-AF65-F5344CB8AC3E}">
        <p14:creationId xmlns:p14="http://schemas.microsoft.com/office/powerpoint/2010/main" val="20676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SA" dirty="0" smtClean="0">
                <a:solidFill>
                  <a:srgbClr val="FFFF00"/>
                </a:solidFill>
                <a:cs typeface="PT Bold Heading" pitchFamily="2" charset="-78"/>
              </a:rPr>
              <a:t>واقع </a:t>
            </a:r>
            <a:r>
              <a:rPr lang="ar-SA" dirty="0">
                <a:solidFill>
                  <a:srgbClr val="FFFF00"/>
                </a:solidFill>
                <a:cs typeface="PT Bold Heading" pitchFamily="2" charset="-78"/>
              </a:rPr>
              <a:t>ضمان الجودة بالجامعات </a:t>
            </a:r>
            <a:r>
              <a:rPr lang="ar-SA" dirty="0" smtClean="0">
                <a:solidFill>
                  <a:srgbClr val="FFFF00"/>
                </a:solidFill>
                <a:cs typeface="PT Bold Heading" pitchFamily="2" charset="-78"/>
              </a:rPr>
              <a:t>السعودية</a:t>
            </a:r>
            <a:endParaRPr lang="ar-SA" sz="4000" dirty="0">
              <a:solidFill>
                <a:srgbClr val="FFFF00"/>
              </a:solidFill>
              <a:cs typeface="PT Bold Heading" pitchFamily="2" charset="-78"/>
            </a:endParaRPr>
          </a:p>
        </p:txBody>
      </p:sp>
      <p:sp>
        <p:nvSpPr>
          <p:cNvPr id="3" name="عنصر نائب للمحتوى 2"/>
          <p:cNvSpPr>
            <a:spLocks noGrp="1"/>
          </p:cNvSpPr>
          <p:nvPr>
            <p:ph idx="1"/>
          </p:nvPr>
        </p:nvSpPr>
        <p:spPr>
          <a:xfrm>
            <a:off x="457200" y="1600200"/>
            <a:ext cx="8229600" cy="4781128"/>
          </a:xfrm>
          <a:solidFill>
            <a:srgbClr val="FFFF00"/>
          </a:solidFill>
          <a:ln>
            <a:solidFill>
              <a:srgbClr val="002060"/>
            </a:solidFill>
          </a:ln>
          <a:effectLst>
            <a:outerShdw blurRad="76200" dir="18900000" sy="23000" kx="-1200000" algn="bl" rotWithShape="0">
              <a:prstClr val="black">
                <a:alpha val="20000"/>
              </a:prstClr>
            </a:outerShdw>
          </a:effectLst>
          <a:scene3d>
            <a:camera prst="orthographicFront"/>
            <a:lightRig rig="threePt" dir="t"/>
          </a:scene3d>
          <a:sp3d>
            <a:bevelT prst="angle"/>
          </a:sp3d>
        </p:spPr>
        <p:txBody>
          <a:bodyPr>
            <a:normAutofit fontScale="77500" lnSpcReduction="20000"/>
          </a:bodyPr>
          <a:lstStyle/>
          <a:p>
            <a:pPr marL="0" indent="0" algn="just">
              <a:lnSpc>
                <a:spcPct val="150000"/>
              </a:lnSpc>
              <a:buNone/>
            </a:pPr>
            <a:r>
              <a:rPr lang="ar-SA" sz="3600" b="1" dirty="0" smtClean="0">
                <a:solidFill>
                  <a:srgbClr val="002060"/>
                </a:solidFill>
                <a:cs typeface="AL-Mateen" pitchFamily="2" charset="-78"/>
              </a:rPr>
              <a:t>تحقيقاً لرؤية خادم الحرمين الشريفين في إحداث نقلة نوعية وكمية في قطاع التعليم العالي، وتطويره وفقاً لأحدث التوجهات العلمية والعالمية في التعليم العالي, سارت </a:t>
            </a:r>
            <a:r>
              <a:rPr lang="ar-SA" sz="3600" b="1" dirty="0">
                <a:solidFill>
                  <a:srgbClr val="002060"/>
                </a:solidFill>
                <a:cs typeface="AL-Mateen" pitchFamily="2" charset="-78"/>
              </a:rPr>
              <a:t>وزارة التعليم العالي في مسارين متوازيين </a:t>
            </a:r>
            <a:r>
              <a:rPr lang="ar-SA" sz="3600" b="1" dirty="0" smtClean="0">
                <a:solidFill>
                  <a:srgbClr val="002060"/>
                </a:solidFill>
                <a:cs typeface="AL-Mateen" pitchFamily="2" charset="-78"/>
              </a:rPr>
              <a:t>هما </a:t>
            </a:r>
            <a:r>
              <a:rPr lang="ar-SA" sz="3600" b="1" dirty="0">
                <a:solidFill>
                  <a:srgbClr val="002060"/>
                </a:solidFill>
                <a:cs typeface="AL-Mateen" pitchFamily="2" charset="-78"/>
              </a:rPr>
              <a:t>: </a:t>
            </a:r>
            <a:endParaRPr lang="ar-SA" sz="3600" b="1" dirty="0" smtClean="0">
              <a:solidFill>
                <a:srgbClr val="002060"/>
              </a:solidFill>
              <a:cs typeface="AL-Mateen" pitchFamily="2" charset="-78"/>
            </a:endParaRPr>
          </a:p>
          <a:p>
            <a:pPr marL="0" indent="0" algn="just">
              <a:lnSpc>
                <a:spcPct val="150000"/>
              </a:lnSpc>
              <a:buNone/>
            </a:pPr>
            <a:r>
              <a:rPr lang="ar-SA" sz="3600" b="1" dirty="0" smtClean="0">
                <a:solidFill>
                  <a:srgbClr val="002060"/>
                </a:solidFill>
                <a:cs typeface="AL-Mateen" pitchFamily="2" charset="-78"/>
              </a:rPr>
              <a:t>الأول</a:t>
            </a:r>
            <a:r>
              <a:rPr lang="ar-SA" sz="3600" b="1" dirty="0">
                <a:solidFill>
                  <a:srgbClr val="002060"/>
                </a:solidFill>
                <a:cs typeface="AL-Mateen" pitchFamily="2" charset="-78"/>
              </a:rPr>
              <a:t>: هو التوسع في مجال التعليم العالي </a:t>
            </a:r>
            <a:r>
              <a:rPr lang="ar-SA" sz="3600" b="1" dirty="0" smtClean="0">
                <a:solidFill>
                  <a:srgbClr val="002060"/>
                </a:solidFill>
                <a:cs typeface="AL-Mateen" pitchFamily="2" charset="-78"/>
              </a:rPr>
              <a:t>بالمملكة كماً وذلك بافتتاح المزيد من الجامعات والكليات </a:t>
            </a:r>
            <a:r>
              <a:rPr lang="ar-SA" sz="3600" b="1" dirty="0">
                <a:solidFill>
                  <a:srgbClr val="002060"/>
                </a:solidFill>
                <a:cs typeface="AL-Mateen" pitchFamily="2" charset="-78"/>
              </a:rPr>
              <a:t>والأقسام والبرامج. </a:t>
            </a:r>
            <a:endParaRPr lang="ar-SA" sz="3600" b="1" dirty="0" smtClean="0">
              <a:solidFill>
                <a:srgbClr val="002060"/>
              </a:solidFill>
              <a:cs typeface="AL-Mateen" pitchFamily="2" charset="-78"/>
            </a:endParaRPr>
          </a:p>
          <a:p>
            <a:pPr marL="0" indent="0" algn="just">
              <a:lnSpc>
                <a:spcPct val="150000"/>
              </a:lnSpc>
              <a:buNone/>
            </a:pPr>
            <a:r>
              <a:rPr lang="ar-SA" sz="3600" b="1" dirty="0" smtClean="0">
                <a:solidFill>
                  <a:srgbClr val="002060"/>
                </a:solidFill>
                <a:cs typeface="AL-Mateen" pitchFamily="2" charset="-78"/>
              </a:rPr>
              <a:t>الثاني</a:t>
            </a:r>
            <a:r>
              <a:rPr lang="ar-SA" sz="3600" b="1" dirty="0">
                <a:solidFill>
                  <a:srgbClr val="002060"/>
                </a:solidFill>
                <a:cs typeface="AL-Mateen" pitchFamily="2" charset="-78"/>
              </a:rPr>
              <a:t>: فكان في التأكيد على جودة التعليم المقدم من خلال مؤسسات التعليم العالي، بإنشاء الهيئة الوطنية للتقويم والاعتماد الأكاديمي بموجب الموافقة السامية الكريمة رقم 7/ب/6024 وتاريخ 9/3/1424 </a:t>
            </a:r>
            <a:r>
              <a:rPr lang="ar-SA" sz="3600" b="1" dirty="0" smtClean="0">
                <a:solidFill>
                  <a:srgbClr val="002060"/>
                </a:solidFill>
                <a:cs typeface="AL-Mateen" pitchFamily="2" charset="-78"/>
              </a:rPr>
              <a:t>ه     </a:t>
            </a:r>
          </a:p>
          <a:p>
            <a:pPr marL="0" indent="0" algn="just">
              <a:lnSpc>
                <a:spcPct val="150000"/>
              </a:lnSpc>
              <a:buNone/>
            </a:pPr>
            <a:endParaRPr lang="ar-SA" sz="3600" b="1" dirty="0" smtClean="0">
              <a:solidFill>
                <a:srgbClr val="002060"/>
              </a:solidFill>
              <a:cs typeface="AL-Mateen" pitchFamily="2" charset="-78"/>
            </a:endParaRPr>
          </a:p>
          <a:p>
            <a:pPr marL="0" indent="0" algn="just">
              <a:lnSpc>
                <a:spcPct val="150000"/>
              </a:lnSpc>
              <a:buNone/>
            </a:pPr>
            <a:endParaRPr lang="ar-SA" sz="3600" b="1" dirty="0" smtClean="0">
              <a:solidFill>
                <a:srgbClr val="002060"/>
              </a:solidFill>
              <a:cs typeface="AL-Mateen" pitchFamily="2" charset="-78"/>
            </a:endParaRPr>
          </a:p>
        </p:txBody>
      </p:sp>
    </p:spTree>
    <p:extLst>
      <p:ext uri="{BB962C8B-B14F-4D97-AF65-F5344CB8AC3E}">
        <p14:creationId xmlns:p14="http://schemas.microsoft.com/office/powerpoint/2010/main" val="235084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ar-SA" sz="3200" dirty="0" smtClean="0">
                <a:solidFill>
                  <a:srgbClr val="FFFF00"/>
                </a:solidFill>
                <a:cs typeface="PT Bold Heading" pitchFamily="2" charset="-78"/>
              </a:rPr>
              <a:t>أهداف الهيئة الوطنية للتقويم والاعتماد الأكاديمي </a:t>
            </a:r>
            <a:endParaRPr lang="ar-SA" sz="3200" dirty="0">
              <a:solidFill>
                <a:srgbClr val="FFFF00"/>
              </a:solidFill>
              <a:cs typeface="PT Bold Heading" pitchFamily="2" charset="-78"/>
            </a:endParaRPr>
          </a:p>
        </p:txBody>
      </p:sp>
      <p:sp>
        <p:nvSpPr>
          <p:cNvPr id="3" name="عنصر نائب للمحتوى 2"/>
          <p:cNvSpPr>
            <a:spLocks noGrp="1"/>
          </p:cNvSpPr>
          <p:nvPr>
            <p:ph idx="1"/>
          </p:nvPr>
        </p:nvSpPr>
        <p:spPr>
          <a:ln>
            <a:solidFill>
              <a:srgbClr val="002060"/>
            </a:solidFill>
          </a:ln>
          <a:effectLst/>
          <a:scene3d>
            <a:camera prst="orthographicFront"/>
            <a:lightRig rig="threePt" dir="t"/>
          </a:scene3d>
          <a:sp3d>
            <a:bevelT prst="angle"/>
          </a:sp3d>
        </p:spPr>
        <p:txBody>
          <a:bodyPr>
            <a:normAutofit fontScale="55000" lnSpcReduction="20000"/>
          </a:bodyPr>
          <a:lstStyle/>
          <a:p>
            <a:pPr lvl="0">
              <a:lnSpc>
                <a:spcPct val="150000"/>
              </a:lnSpc>
            </a:pPr>
            <a:r>
              <a:rPr lang="ar-SA" dirty="0" smtClean="0">
                <a:cs typeface="AL-Mateen" pitchFamily="2" charset="-78"/>
              </a:rPr>
              <a:t>‌أ.   وضع </a:t>
            </a:r>
            <a:r>
              <a:rPr lang="ar-SA" dirty="0">
                <a:cs typeface="AL-Mateen" pitchFamily="2" charset="-78"/>
              </a:rPr>
              <a:t>معايير لضمان الجودة والاعتماد الأكاديمي متوافقة مع المعايير العالمية مع مراعاة متطلبات البيئة المحلية</a:t>
            </a:r>
            <a:r>
              <a:rPr lang="ar-SA" dirty="0" smtClean="0">
                <a:cs typeface="AL-Mateen" pitchFamily="2" charset="-78"/>
              </a:rPr>
              <a:t>.</a:t>
            </a:r>
          </a:p>
          <a:p>
            <a:pPr lvl="0">
              <a:lnSpc>
                <a:spcPct val="150000"/>
              </a:lnSpc>
            </a:pPr>
            <a:r>
              <a:rPr lang="ar-SA" dirty="0">
                <a:cs typeface="AL-Mateen" pitchFamily="2" charset="-78"/>
              </a:rPr>
              <a:t>‌ب.	إتباع عمليات لضمان الجودة والاعتماد الأكاديمي متوافقة مع الممارسات الجيدة المتعارف عليها عالميا</a:t>
            </a:r>
            <a:r>
              <a:rPr lang="ar-SA" dirty="0" smtClean="0">
                <a:cs typeface="AL-Mateen" pitchFamily="2" charset="-78"/>
              </a:rPr>
              <a:t>.</a:t>
            </a:r>
          </a:p>
          <a:p>
            <a:pPr lvl="0">
              <a:lnSpc>
                <a:spcPct val="150000"/>
              </a:lnSpc>
            </a:pPr>
            <a:r>
              <a:rPr lang="ar-SA" dirty="0">
                <a:cs typeface="AL-Mateen" pitchFamily="2" charset="-78"/>
              </a:rPr>
              <a:t>‌ج.	تقديم العون لمؤسسات التعليم فوق الثانوي من أجل مساعدتها على تقويم أدائها، والتخطيط لتحسين هذا الأداء، </a:t>
            </a:r>
            <a:endParaRPr lang="ar-SA" dirty="0" smtClean="0">
              <a:cs typeface="AL-Mateen" pitchFamily="2" charset="-78"/>
            </a:endParaRPr>
          </a:p>
          <a:p>
            <a:pPr lvl="0">
              <a:lnSpc>
                <a:spcPct val="150000"/>
              </a:lnSpc>
            </a:pPr>
            <a:r>
              <a:rPr lang="ar-SA" dirty="0">
                <a:cs typeface="AL-Mateen" pitchFamily="2" charset="-78"/>
              </a:rPr>
              <a:t>‌د.	الالتزام بأن تكون قرارات الاعتماد موضوعية وعادلة ودقيقة وصارمة وبناءة</a:t>
            </a:r>
            <a:r>
              <a:rPr lang="ar-SA" dirty="0" smtClean="0">
                <a:cs typeface="AL-Mateen" pitchFamily="2" charset="-78"/>
              </a:rPr>
              <a:t>.</a:t>
            </a:r>
          </a:p>
          <a:p>
            <a:pPr lvl="0">
              <a:lnSpc>
                <a:spcPct val="150000"/>
              </a:lnSpc>
            </a:pPr>
            <a:r>
              <a:rPr lang="ar-SA" dirty="0">
                <a:cs typeface="AL-Mateen" pitchFamily="2" charset="-78"/>
              </a:rPr>
              <a:t>‌ه.	تطوير وتوفير قواعد المعلومات الخاصة بالممارسات الجيدة، ومؤشرات الجودة لكل قطاعات التعليم فوق الثانوي في المملكة</a:t>
            </a:r>
            <a:r>
              <a:rPr lang="ar-SA" dirty="0" smtClean="0">
                <a:cs typeface="AL-Mateen" pitchFamily="2" charset="-78"/>
              </a:rPr>
              <a:t>.</a:t>
            </a:r>
          </a:p>
          <a:p>
            <a:pPr lvl="0">
              <a:lnSpc>
                <a:spcPct val="150000"/>
              </a:lnSpc>
            </a:pPr>
            <a:r>
              <a:rPr lang="ar-SA" dirty="0">
                <a:cs typeface="AL-Mateen" pitchFamily="2" charset="-78"/>
              </a:rPr>
              <a:t>‌و.	التعاون مع هيئات الاعتماد وضمان الجودة الأخرى، والعمل على أن تكون الهيئة رائدة  في مجال الاعتماد وضمان الجودة على المستوى الإقليمي. </a:t>
            </a:r>
            <a:r>
              <a:rPr lang="ar-SA" dirty="0" smtClean="0">
                <a:cs typeface="AL-Mateen" pitchFamily="2" charset="-78"/>
              </a:rPr>
              <a:t>‌</a:t>
            </a:r>
          </a:p>
          <a:p>
            <a:pPr lvl="0">
              <a:lnSpc>
                <a:spcPct val="150000"/>
              </a:lnSpc>
            </a:pPr>
            <a:r>
              <a:rPr lang="ar-SA" dirty="0" smtClean="0">
                <a:cs typeface="AL-Mateen" pitchFamily="2" charset="-78"/>
              </a:rPr>
              <a:t>ز.</a:t>
            </a:r>
            <a:r>
              <a:rPr lang="ar-SA" dirty="0">
                <a:cs typeface="AL-Mateen" pitchFamily="2" charset="-78"/>
              </a:rPr>
              <a:t>	الالتزام بمضمون وثيقة الممارسة الجيدة المقرة من قبل الشبكة الدولية لهيئات ضمان الجودة في التعليم العالي (</a:t>
            </a:r>
            <a:r>
              <a:rPr lang="en-US" dirty="0" smtClean="0">
                <a:cs typeface="AL-Mateen" pitchFamily="2" charset="-78"/>
              </a:rPr>
              <a:t>INQAAH</a:t>
            </a:r>
            <a:endParaRPr lang="ar-SA" dirty="0" smtClean="0">
              <a:cs typeface="AL-Mateen" pitchFamily="2" charset="-78"/>
            </a:endParaRPr>
          </a:p>
          <a:p>
            <a:pPr lvl="0"/>
            <a:endParaRPr lang="ar-SA" dirty="0" smtClean="0">
              <a:cs typeface="AL-Mateen" pitchFamily="2" charset="-78"/>
            </a:endParaRPr>
          </a:p>
          <a:p>
            <a:pPr lvl="0"/>
            <a:endParaRPr lang="en-US" dirty="0">
              <a:cs typeface="AL-Mateen" pitchFamily="2" charset="-78"/>
            </a:endParaRPr>
          </a:p>
        </p:txBody>
      </p:sp>
    </p:spTree>
    <p:extLst>
      <p:ext uri="{BB962C8B-B14F-4D97-AF65-F5344CB8AC3E}">
        <p14:creationId xmlns:p14="http://schemas.microsoft.com/office/powerpoint/2010/main" val="16861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ar-SA" sz="3400" dirty="0">
                <a:solidFill>
                  <a:srgbClr val="FFFF00"/>
                </a:solidFill>
                <a:cs typeface="PT Bold Heading" pitchFamily="2" charset="-78"/>
              </a:rPr>
              <a:t>أسس تحقيق ضمان جودة مؤسسات التعليم العالي في ضوء مفهوم الشراكة</a:t>
            </a:r>
          </a:p>
        </p:txBody>
      </p:sp>
      <p:sp>
        <p:nvSpPr>
          <p:cNvPr id="3" name="عنصر نائب للمحتوى 2"/>
          <p:cNvSpPr>
            <a:spLocks noGrp="1"/>
          </p:cNvSpPr>
          <p:nvPr>
            <p:ph idx="1"/>
          </p:nvPr>
        </p:nvSpPr>
        <p:spPr>
          <a:ln>
            <a:solidFill>
              <a:srgbClr val="002060"/>
            </a:solidFill>
          </a:ln>
          <a:effectLst/>
          <a:scene3d>
            <a:camera prst="orthographicFront"/>
            <a:lightRig rig="threePt" dir="t"/>
          </a:scene3d>
          <a:sp3d>
            <a:bevelT prst="angle"/>
          </a:sp3d>
        </p:spPr>
        <p:txBody>
          <a:bodyPr>
            <a:normAutofit fontScale="70000" lnSpcReduction="20000"/>
          </a:bodyPr>
          <a:lstStyle/>
          <a:p>
            <a:pPr marL="0" lvl="0" indent="0">
              <a:lnSpc>
                <a:spcPct val="150000"/>
              </a:lnSpc>
              <a:buNone/>
            </a:pPr>
            <a:r>
              <a:rPr lang="ar-SA" dirty="0">
                <a:solidFill>
                  <a:srgbClr val="FF0000"/>
                </a:solidFill>
                <a:cs typeface="AL-Mateen" pitchFamily="2" charset="-78"/>
              </a:rPr>
              <a:t>قامت أسس الشراكة بين الهيئات المعنية بضمان جودة التعليم العالي </a:t>
            </a:r>
            <a:r>
              <a:rPr lang="ar-SA" dirty="0" smtClean="0">
                <a:solidFill>
                  <a:srgbClr val="FF0000"/>
                </a:solidFill>
                <a:cs typeface="AL-Mateen" pitchFamily="2" charset="-78"/>
              </a:rPr>
              <a:t>في دول العالم على </a:t>
            </a:r>
            <a:r>
              <a:rPr lang="ar-SA" dirty="0">
                <a:solidFill>
                  <a:srgbClr val="FF0000"/>
                </a:solidFill>
                <a:cs typeface="AL-Mateen" pitchFamily="2" charset="-78"/>
              </a:rPr>
              <a:t>عدد من الأسس التي توضح مبادئ ومجالات الشراكة فيما بينها </a:t>
            </a:r>
            <a:r>
              <a:rPr lang="ar-SA" dirty="0" smtClean="0">
                <a:solidFill>
                  <a:srgbClr val="FF0000"/>
                </a:solidFill>
                <a:cs typeface="AL-Mateen" pitchFamily="2" charset="-78"/>
              </a:rPr>
              <a:t>ومن أهمها </a:t>
            </a:r>
            <a:r>
              <a:rPr lang="ar-SA" dirty="0">
                <a:solidFill>
                  <a:srgbClr val="FF0000"/>
                </a:solidFill>
                <a:cs typeface="AL-Mateen" pitchFamily="2" charset="-78"/>
              </a:rPr>
              <a:t>: </a:t>
            </a:r>
            <a:endParaRPr lang="ar-SA" dirty="0" smtClean="0">
              <a:solidFill>
                <a:srgbClr val="FF0000"/>
              </a:solidFill>
              <a:cs typeface="AL-Mateen" pitchFamily="2" charset="-78"/>
            </a:endParaRP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a:t>
            </a:r>
            <a:r>
              <a:rPr lang="ar-SA" dirty="0" smtClean="0">
                <a:solidFill>
                  <a:srgbClr val="FF0000"/>
                </a:solidFill>
                <a:cs typeface="AL-Mateen" pitchFamily="2" charset="-78"/>
              </a:rPr>
              <a:t>تبادل </a:t>
            </a:r>
            <a:r>
              <a:rPr lang="ar-SA" dirty="0">
                <a:solidFill>
                  <a:srgbClr val="FF0000"/>
                </a:solidFill>
                <a:cs typeface="AL-Mateen" pitchFamily="2" charset="-78"/>
              </a:rPr>
              <a:t>المعلومات والخبرات فيما </a:t>
            </a:r>
            <a:r>
              <a:rPr lang="ar-SA" dirty="0" smtClean="0">
                <a:solidFill>
                  <a:srgbClr val="FF0000"/>
                </a:solidFill>
                <a:cs typeface="AL-Mateen" pitchFamily="2" charset="-78"/>
              </a:rPr>
              <a:t>بينها</a:t>
            </a: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ريادة الأسس العملية والنظرية لضمان الجودة </a:t>
            </a:r>
            <a:endParaRPr lang="ar-SA" dirty="0" smtClean="0">
              <a:solidFill>
                <a:srgbClr val="FF0000"/>
              </a:solidFill>
              <a:cs typeface="AL-Mateen" pitchFamily="2" charset="-78"/>
            </a:endParaRP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تطوير وتعزيز معايير الممارسة المهنية في مجال ضمان الجودة </a:t>
            </a:r>
            <a:endParaRPr lang="ar-SA" dirty="0" smtClean="0">
              <a:solidFill>
                <a:srgbClr val="FF0000"/>
              </a:solidFill>
              <a:cs typeface="AL-Mateen" pitchFamily="2" charset="-78"/>
            </a:endParaRP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تشجيع ومساعدة التحسين المستمر، </a:t>
            </a:r>
            <a:r>
              <a:rPr lang="ar-SA" dirty="0" smtClean="0">
                <a:solidFill>
                  <a:srgbClr val="FF0000"/>
                </a:solidFill>
                <a:cs typeface="AL-Mateen" pitchFamily="2" charset="-78"/>
              </a:rPr>
              <a:t>لصالح </a:t>
            </a:r>
            <a:r>
              <a:rPr lang="ar-SA" dirty="0">
                <a:solidFill>
                  <a:srgbClr val="FF0000"/>
                </a:solidFill>
                <a:cs typeface="AL-Mateen" pitchFamily="2" charset="-78"/>
              </a:rPr>
              <a:t>مؤسسات التعليم العالي والطلاب والمجتمعات. </a:t>
            </a:r>
            <a:endParaRPr lang="ar-SA" dirty="0" smtClean="0">
              <a:solidFill>
                <a:srgbClr val="FF0000"/>
              </a:solidFill>
              <a:cs typeface="AL-Mateen" pitchFamily="2" charset="-78"/>
            </a:endParaRP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تيسير التواصل فيما بينها ودعم الشبكات الإلكترونية للتواصل. </a:t>
            </a:r>
            <a:endParaRPr lang="ar-SA" dirty="0" smtClean="0">
              <a:solidFill>
                <a:srgbClr val="FF0000"/>
              </a:solidFill>
              <a:cs typeface="AL-Mateen" pitchFamily="2" charset="-78"/>
            </a:endParaRP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احترام التنوع في التعليم </a:t>
            </a:r>
            <a:r>
              <a:rPr lang="ar-SA" dirty="0" smtClean="0">
                <a:solidFill>
                  <a:srgbClr val="FF0000"/>
                </a:solidFill>
                <a:cs typeface="AL-Mateen" pitchFamily="2" charset="-78"/>
              </a:rPr>
              <a:t>العالي</a:t>
            </a:r>
          </a:p>
          <a:p>
            <a:pPr marL="0" lvl="0" indent="0">
              <a:lnSpc>
                <a:spcPct val="150000"/>
              </a:lnSpc>
              <a:buNone/>
            </a:pPr>
            <a:r>
              <a:rPr lang="ar-SA" dirty="0" smtClean="0">
                <a:solidFill>
                  <a:srgbClr val="FF0000"/>
                </a:solidFill>
                <a:cs typeface="AL-Mateen" pitchFamily="2" charset="-78"/>
              </a:rPr>
              <a:t>•</a:t>
            </a:r>
            <a:r>
              <a:rPr lang="ar-SA" dirty="0">
                <a:solidFill>
                  <a:srgbClr val="FF0000"/>
                </a:solidFill>
                <a:cs typeface="AL-Mateen" pitchFamily="2" charset="-78"/>
              </a:rPr>
              <a:t>	الإيمان باستقلالية مؤسسات التعليم العالي </a:t>
            </a:r>
            <a:endParaRPr lang="ar-SA" dirty="0" smtClean="0">
              <a:solidFill>
                <a:srgbClr val="FF0000"/>
              </a:solidFill>
              <a:cs typeface="AL-Mateen" pitchFamily="2" charset="-78"/>
            </a:endParaRPr>
          </a:p>
          <a:p>
            <a:pPr lvl="0">
              <a:lnSpc>
                <a:spcPct val="150000"/>
              </a:lnSpc>
            </a:pPr>
            <a:endParaRPr lang="ar-SA" dirty="0" smtClean="0">
              <a:solidFill>
                <a:srgbClr val="FF0000"/>
              </a:solidFill>
              <a:cs typeface="AL-Mateen" pitchFamily="2" charset="-78"/>
            </a:endParaRPr>
          </a:p>
          <a:p>
            <a:pPr lvl="0">
              <a:lnSpc>
                <a:spcPct val="150000"/>
              </a:lnSpc>
            </a:pPr>
            <a:endParaRPr lang="en-US" dirty="0">
              <a:cs typeface="AL-Mateen" pitchFamily="2" charset="-78"/>
            </a:endParaRPr>
          </a:p>
        </p:txBody>
      </p:sp>
    </p:spTree>
    <p:extLst>
      <p:ext uri="{BB962C8B-B14F-4D97-AF65-F5344CB8AC3E}">
        <p14:creationId xmlns:p14="http://schemas.microsoft.com/office/powerpoint/2010/main" val="225276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701</Words>
  <Application>Microsoft Office PowerPoint</Application>
  <PresentationFormat>عرض على الشاشة (3:4)‏</PresentationFormat>
  <Paragraphs>87</Paragraphs>
  <Slides>16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16</vt:i4>
      </vt:variant>
    </vt:vector>
  </HeadingPairs>
  <TitlesOfParts>
    <vt:vector size="23" baseType="lpstr">
      <vt:lpstr>Akhbar MT</vt:lpstr>
      <vt:lpstr>AL-Mateen</vt:lpstr>
      <vt:lpstr>Arial</vt:lpstr>
      <vt:lpstr>Calibri</vt:lpstr>
      <vt:lpstr>PT Bold Heading</vt:lpstr>
      <vt:lpstr>Times New Roman</vt:lpstr>
      <vt:lpstr>نسق Office</vt:lpstr>
      <vt:lpstr> دور الشراكة بين الجامعات السعودية الناشئة في تحقيق ضمان الجودة من خلال مبدأ عالمية التعليم العالي </vt:lpstr>
      <vt:lpstr>تقديم</vt:lpstr>
      <vt:lpstr>المشكلة</vt:lpstr>
      <vt:lpstr>المشكلة</vt:lpstr>
      <vt:lpstr>أسئلة ورقة العمل</vt:lpstr>
      <vt:lpstr>أهمية ورقة العمل</vt:lpstr>
      <vt:lpstr>واقع ضمان الجودة بالجامعات السعودية</vt:lpstr>
      <vt:lpstr>أهداف الهيئة الوطنية للتقويم والاعتماد الأكاديمي </vt:lpstr>
      <vt:lpstr>أسس تحقيق ضمان جودة مؤسسات التعليم العالي في ضوء مفهوم الشراكة</vt:lpstr>
      <vt:lpstr>معوقات تأصيل العمل المؤسسي</vt:lpstr>
      <vt:lpstr>واقع تأصيل العمل المؤسسي في العملية التعليمية </vt:lpstr>
      <vt:lpstr>تجربة جامعة المجمعــــــة</vt:lpstr>
      <vt:lpstr>الإدارات الفنية بوكالة الجامعة</vt:lpstr>
      <vt:lpstr>إجراءات مقترحة نحو تأصيل العمل المؤسسي في العملية التعليمية</vt:lpstr>
      <vt:lpstr>إجراءات مقترحة نحو تأصيل العمل المؤسسي في العملية التعليمية</vt:lpstr>
      <vt:lpstr>شكرا لحسن استماعكم</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تأصيل العمل المؤسسي في العملية التعليمية  تجربة جامعة المجمعة</dc:title>
  <dc:creator>MAx</dc:creator>
  <cp:lastModifiedBy>abo m3ath</cp:lastModifiedBy>
  <cp:revision>43</cp:revision>
  <dcterms:created xsi:type="dcterms:W3CDTF">2014-03-26T18:37:45Z</dcterms:created>
  <dcterms:modified xsi:type="dcterms:W3CDTF">2015-03-29T08:12:55Z</dcterms:modified>
</cp:coreProperties>
</file>