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  <p:sldId id="272" r:id="rId13"/>
    <p:sldId id="273" r:id="rId14"/>
    <p:sldId id="275" r:id="rId15"/>
    <p:sldId id="267" r:id="rId16"/>
    <p:sldId id="268" r:id="rId17"/>
    <p:sldId id="269" r:id="rId18"/>
    <p:sldId id="270" r:id="rId19"/>
    <p:sldId id="271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3FDE-7E89-423A-83F3-4EE332BE5D8C}" type="datetimeFigureOut">
              <a:rPr lang="en-IN" smtClean="0"/>
              <a:pPr/>
              <a:t>18-09-2014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03EA0-79CE-478D-B0A7-23474621D51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3FDE-7E89-423A-83F3-4EE332BE5D8C}" type="datetimeFigureOut">
              <a:rPr lang="en-IN" smtClean="0"/>
              <a:pPr/>
              <a:t>18-09-2014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03EA0-79CE-478D-B0A7-23474621D51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3FDE-7E89-423A-83F3-4EE332BE5D8C}" type="datetimeFigureOut">
              <a:rPr lang="en-IN" smtClean="0"/>
              <a:pPr/>
              <a:t>18-09-2014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03EA0-79CE-478D-B0A7-23474621D51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3FDE-7E89-423A-83F3-4EE332BE5D8C}" type="datetimeFigureOut">
              <a:rPr lang="en-IN" smtClean="0"/>
              <a:pPr/>
              <a:t>18-09-2014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03EA0-79CE-478D-B0A7-23474621D51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3FDE-7E89-423A-83F3-4EE332BE5D8C}" type="datetimeFigureOut">
              <a:rPr lang="en-IN" smtClean="0"/>
              <a:pPr/>
              <a:t>18-09-2014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03EA0-79CE-478D-B0A7-23474621D51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3FDE-7E89-423A-83F3-4EE332BE5D8C}" type="datetimeFigureOut">
              <a:rPr lang="en-IN" smtClean="0"/>
              <a:pPr/>
              <a:t>18-09-2014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03EA0-79CE-478D-B0A7-23474621D51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3FDE-7E89-423A-83F3-4EE332BE5D8C}" type="datetimeFigureOut">
              <a:rPr lang="en-IN" smtClean="0"/>
              <a:pPr/>
              <a:t>18-09-2014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03EA0-79CE-478D-B0A7-23474621D51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3FDE-7E89-423A-83F3-4EE332BE5D8C}" type="datetimeFigureOut">
              <a:rPr lang="en-IN" smtClean="0"/>
              <a:pPr/>
              <a:t>18-09-2014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03EA0-79CE-478D-B0A7-23474621D51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3FDE-7E89-423A-83F3-4EE332BE5D8C}" type="datetimeFigureOut">
              <a:rPr lang="en-IN" smtClean="0"/>
              <a:pPr/>
              <a:t>18-09-2014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03EA0-79CE-478D-B0A7-23474621D51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3FDE-7E89-423A-83F3-4EE332BE5D8C}" type="datetimeFigureOut">
              <a:rPr lang="en-IN" smtClean="0"/>
              <a:pPr/>
              <a:t>18-09-2014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03EA0-79CE-478D-B0A7-23474621D51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3FDE-7E89-423A-83F3-4EE332BE5D8C}" type="datetimeFigureOut">
              <a:rPr lang="en-IN" smtClean="0"/>
              <a:pPr/>
              <a:t>18-09-2014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03EA0-79CE-478D-B0A7-23474621D51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3FDE-7E89-423A-83F3-4EE332BE5D8C}" type="datetimeFigureOut">
              <a:rPr lang="en-IN" smtClean="0"/>
              <a:pPr/>
              <a:t>18-09-2014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03EA0-79CE-478D-B0A7-23474621D512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Pharmacological Management of Respiratory tract infections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side effects and toxicities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Penicillins</a:t>
            </a:r>
            <a:r>
              <a:rPr lang="en-US" dirty="0" smtClean="0"/>
              <a:t> and </a:t>
            </a:r>
            <a:r>
              <a:rPr lang="en-US" dirty="0" err="1" smtClean="0"/>
              <a:t>cephalosporins</a:t>
            </a:r>
            <a:r>
              <a:rPr lang="en-US" dirty="0" smtClean="0"/>
              <a:t>: Hypersensitivity </a:t>
            </a:r>
          </a:p>
          <a:p>
            <a:r>
              <a:rPr lang="en-US" dirty="0" err="1" smtClean="0"/>
              <a:t>Tetracyclines</a:t>
            </a:r>
            <a:r>
              <a:rPr lang="en-US" dirty="0" smtClean="0"/>
              <a:t>:  </a:t>
            </a:r>
            <a:r>
              <a:rPr lang="en-US" dirty="0" err="1" smtClean="0"/>
              <a:t>Teratogenecity</a:t>
            </a:r>
            <a:r>
              <a:rPr lang="en-US" dirty="0" smtClean="0"/>
              <a:t>, </a:t>
            </a:r>
            <a:r>
              <a:rPr lang="en-US" dirty="0" err="1" smtClean="0"/>
              <a:t>nephrotoxicity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Cotrimoxazole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Hypersensitivity, </a:t>
            </a:r>
            <a:r>
              <a:rPr lang="en-US" dirty="0" err="1" smtClean="0"/>
              <a:t>crystalluria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Quinolones</a:t>
            </a:r>
            <a:r>
              <a:rPr lang="en-US" dirty="0" smtClean="0"/>
              <a:t> :Tendinitis, tendon rupture </a:t>
            </a:r>
          </a:p>
          <a:p>
            <a:r>
              <a:rPr lang="en-US" dirty="0" err="1" smtClean="0"/>
              <a:t>Aminoglycosides</a:t>
            </a:r>
            <a:r>
              <a:rPr lang="en-US" dirty="0" smtClean="0"/>
              <a:t>: </a:t>
            </a:r>
            <a:r>
              <a:rPr lang="en-US" dirty="0" err="1" smtClean="0"/>
              <a:t>ototoxicity</a:t>
            </a:r>
            <a:r>
              <a:rPr lang="en-US" dirty="0" smtClean="0"/>
              <a:t>, </a:t>
            </a:r>
            <a:r>
              <a:rPr lang="en-US" dirty="0" err="1" smtClean="0"/>
              <a:t>nephrotoxicity</a:t>
            </a:r>
            <a:r>
              <a:rPr lang="en-US" dirty="0" smtClean="0"/>
              <a:t>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Inhibitors of nucleic acid function 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Quinolones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Ciprofloxacin , </a:t>
            </a:r>
            <a:r>
              <a:rPr lang="en-US" dirty="0" err="1" smtClean="0"/>
              <a:t>ofloxacin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Mechanism of action </a:t>
            </a:r>
          </a:p>
          <a:p>
            <a:pPr lvl="2"/>
            <a:r>
              <a:rPr lang="en-US" dirty="0" smtClean="0"/>
              <a:t>Inhibit DNA </a:t>
            </a:r>
            <a:r>
              <a:rPr lang="en-US" dirty="0" err="1" smtClean="0"/>
              <a:t>gyrase</a:t>
            </a:r>
            <a:r>
              <a:rPr lang="en-US" dirty="0" smtClean="0"/>
              <a:t> in bacteria </a:t>
            </a:r>
            <a:r>
              <a:rPr lang="en-US" dirty="0" smtClean="0"/>
              <a:t>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Antitubercular</a:t>
            </a:r>
            <a:r>
              <a:rPr lang="en-US" dirty="0" smtClean="0"/>
              <a:t> drugs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b="1" dirty="0" smtClean="0"/>
              <a:t>First line drugs</a:t>
            </a:r>
            <a:r>
              <a:rPr lang="en-US" dirty="0" smtClean="0"/>
              <a:t>(standard drugs/primary drugs)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b="1" dirty="0" smtClean="0"/>
              <a:t>Second line drugs</a:t>
            </a:r>
            <a:r>
              <a:rPr lang="en-US" dirty="0" smtClean="0"/>
              <a:t>(reserve/secondary drugs)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b="1" dirty="0" smtClean="0"/>
              <a:t>Other  drugs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3466728" cy="1498178"/>
          </a:xfrm>
          <a:prstGeom prst="rect">
            <a:avLst/>
          </a:prstGeom>
        </p:spPr>
        <p:txBody>
          <a:bodyPr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First line drugs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(high efficacy, low toxicity)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3400" y="2332037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Isoniazid (H)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Rifampicin(R)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Pyrazinamide(Z)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Ethambutol(E)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Streptomycin(S)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343400" y="1844824"/>
            <a:ext cx="4800600" cy="444894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Thiacetazone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Paraaminosalicylic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acid(PAS)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Ethionamide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Cycloserine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Aminoglycosides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Kanamycin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(KM)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Amikacin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(AMK)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IN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139952" y="274638"/>
            <a:ext cx="4546848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r>
              <a:rPr kumimoji="0" lang="en-US" sz="44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nd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line drugs</a:t>
            </a:r>
            <a:endParaRPr kumimoji="0" lang="en-IN" sz="4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Other  DRUGS</a:t>
            </a:r>
            <a:endParaRPr kumimoji="0" lang="en-IN" sz="4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Flouroquinolones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Ciprofloxacin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Ofloxacin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Macrolides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Clarithromycin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Azithromycin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Rifabutin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Linezolid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752600" y="2667000"/>
            <a:ext cx="45719" cy="76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209800" y="228600"/>
            <a:ext cx="45720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MECHANISM OF ACTION</a:t>
            </a:r>
            <a:endParaRPr lang="en-US" sz="2800" dirty="0"/>
          </a:p>
        </p:txBody>
      </p:sp>
      <p:sp>
        <p:nvSpPr>
          <p:cNvPr id="6" name="Down Arrow 5"/>
          <p:cNvSpPr/>
          <p:nvPr/>
        </p:nvSpPr>
        <p:spPr>
          <a:xfrm>
            <a:off x="1600200" y="1447800"/>
            <a:ext cx="45719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838200" y="1371600"/>
            <a:ext cx="23622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PROTEIN SYNTHESIS INHIBITION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791200" y="1371600"/>
            <a:ext cx="2286000" cy="6096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CELL WALL SYNTHESIS INHIBITION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228600" y="2590800"/>
            <a:ext cx="15240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Transcriptional level</a:t>
            </a:r>
            <a:endParaRPr lang="en-US" sz="1600" dirty="0"/>
          </a:p>
        </p:txBody>
      </p:sp>
      <p:sp>
        <p:nvSpPr>
          <p:cNvPr id="10" name="Rounded Rectangle 9"/>
          <p:cNvSpPr/>
          <p:nvPr/>
        </p:nvSpPr>
        <p:spPr>
          <a:xfrm>
            <a:off x="1981200" y="2590800"/>
            <a:ext cx="15240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Translational level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4343400" y="2438400"/>
            <a:ext cx="2057400" cy="838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MYCOLIC ACID SYNTHESIS INHIBITION</a:t>
            </a:r>
            <a:endParaRPr lang="en-US" sz="1600" dirty="0"/>
          </a:p>
        </p:txBody>
      </p:sp>
      <p:sp>
        <p:nvSpPr>
          <p:cNvPr id="12" name="Rounded Rectangle 11"/>
          <p:cNvSpPr/>
          <p:nvPr/>
        </p:nvSpPr>
        <p:spPr>
          <a:xfrm>
            <a:off x="7086600" y="2438400"/>
            <a:ext cx="1752600" cy="838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ARABINOGYLACTAN SYNTHESIS INHIBITION</a:t>
            </a:r>
            <a:endParaRPr lang="en-US" sz="1400" dirty="0"/>
          </a:p>
        </p:txBody>
      </p:sp>
      <p:sp>
        <p:nvSpPr>
          <p:cNvPr id="13" name="Rounded Rectangle 12"/>
          <p:cNvSpPr/>
          <p:nvPr/>
        </p:nvSpPr>
        <p:spPr>
          <a:xfrm>
            <a:off x="228600" y="4953000"/>
            <a:ext cx="45719" cy="457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228600" y="3810000"/>
            <a:ext cx="1524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DNA DEPENDENT RNA POLYMERASE</a:t>
            </a:r>
            <a:endParaRPr lang="en-US" sz="1400" dirty="0"/>
          </a:p>
        </p:txBody>
      </p:sp>
      <p:sp>
        <p:nvSpPr>
          <p:cNvPr id="15" name="Rounded Rectangle 14"/>
          <p:cNvSpPr/>
          <p:nvPr/>
        </p:nvSpPr>
        <p:spPr>
          <a:xfrm>
            <a:off x="1981200" y="3810000"/>
            <a:ext cx="16002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30S Ribosomal inhibition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3733800" y="3733800"/>
            <a:ext cx="1600200" cy="838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FATTY ACID SYNTHASE 1 INHIBITOR</a:t>
            </a:r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152400" y="5334000"/>
            <a:ext cx="14478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RIFAMPICIN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2057400" y="5334000"/>
            <a:ext cx="13716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STREPTOMYCIN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5715000" y="5334000"/>
            <a:ext cx="1447800" cy="9906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ISONIAZID</a:t>
            </a:r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7315200" y="5334000"/>
            <a:ext cx="1600200" cy="9906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ETHAMBUTOL</a:t>
            </a:r>
            <a:endParaRPr lang="en-US" dirty="0"/>
          </a:p>
        </p:txBody>
      </p:sp>
      <p:cxnSp>
        <p:nvCxnSpPr>
          <p:cNvPr id="21" name="Straight Arrow Connector 32"/>
          <p:cNvCxnSpPr/>
          <p:nvPr/>
        </p:nvCxnSpPr>
        <p:spPr>
          <a:xfrm>
            <a:off x="4191000" y="914400"/>
            <a:ext cx="2362200" cy="838200"/>
          </a:xfrm>
          <a:prstGeom prst="bentConnector3">
            <a:avLst>
              <a:gd name="adj1" fmla="val 254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/>
          <p:nvPr/>
        </p:nvCxnSpPr>
        <p:spPr>
          <a:xfrm rot="10800000" flipV="1">
            <a:off x="3200400" y="990600"/>
            <a:ext cx="1066800" cy="800100"/>
          </a:xfrm>
          <a:prstGeom prst="bentConnector3">
            <a:avLst>
              <a:gd name="adj1" fmla="val 2995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Down Arrow 22"/>
          <p:cNvSpPr/>
          <p:nvPr/>
        </p:nvSpPr>
        <p:spPr>
          <a:xfrm>
            <a:off x="1066800" y="2209800"/>
            <a:ext cx="1524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own Arrow 23"/>
          <p:cNvSpPr/>
          <p:nvPr/>
        </p:nvSpPr>
        <p:spPr>
          <a:xfrm>
            <a:off x="2362200" y="2209800"/>
            <a:ext cx="1524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own Arrow 24"/>
          <p:cNvSpPr/>
          <p:nvPr/>
        </p:nvSpPr>
        <p:spPr>
          <a:xfrm>
            <a:off x="1143000" y="3352800"/>
            <a:ext cx="1524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>
            <a:off x="2362200" y="3352800"/>
            <a:ext cx="1524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>
            <a:off x="838200" y="4572000"/>
            <a:ext cx="1524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wn Arrow 27"/>
          <p:cNvSpPr/>
          <p:nvPr/>
        </p:nvSpPr>
        <p:spPr>
          <a:xfrm>
            <a:off x="2514600" y="4572000"/>
            <a:ext cx="1524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>
            <a:off x="6096000" y="2057400"/>
            <a:ext cx="1524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wn Arrow 29"/>
          <p:cNvSpPr/>
          <p:nvPr/>
        </p:nvSpPr>
        <p:spPr>
          <a:xfrm>
            <a:off x="7772400" y="2133600"/>
            <a:ext cx="1524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wn Arrow 30"/>
          <p:cNvSpPr/>
          <p:nvPr/>
        </p:nvSpPr>
        <p:spPr>
          <a:xfrm>
            <a:off x="6172200" y="3352800"/>
            <a:ext cx="1524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own Arrow 31"/>
          <p:cNvSpPr/>
          <p:nvPr/>
        </p:nvSpPr>
        <p:spPr>
          <a:xfrm>
            <a:off x="6248400" y="4572000"/>
            <a:ext cx="1524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Down Arrow 32"/>
          <p:cNvSpPr/>
          <p:nvPr/>
        </p:nvSpPr>
        <p:spPr>
          <a:xfrm>
            <a:off x="7924800" y="3352800"/>
            <a:ext cx="152400" cy="1828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>
            <a:off x="5562600" y="3733800"/>
            <a:ext cx="1600200" cy="838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FATTY ACID </a:t>
            </a:r>
            <a:r>
              <a:rPr lang="en-US" sz="1600" dirty="0" smtClean="0"/>
              <a:t>SYNTHASE</a:t>
            </a:r>
            <a:r>
              <a:rPr lang="en-US" dirty="0" smtClean="0"/>
              <a:t> 2 INHIBITOR</a:t>
            </a:r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3810000" y="5334000"/>
            <a:ext cx="1752600" cy="9906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PYRAZINAMIDE</a:t>
            </a:r>
            <a:endParaRPr lang="en-US" dirty="0"/>
          </a:p>
        </p:txBody>
      </p:sp>
      <p:sp>
        <p:nvSpPr>
          <p:cNvPr id="36" name="Down Arrow 35"/>
          <p:cNvSpPr/>
          <p:nvPr/>
        </p:nvSpPr>
        <p:spPr>
          <a:xfrm>
            <a:off x="4495800" y="4572000"/>
            <a:ext cx="1524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Down Arrow 36"/>
          <p:cNvSpPr/>
          <p:nvPr/>
        </p:nvSpPr>
        <p:spPr>
          <a:xfrm>
            <a:off x="4648200" y="3352800"/>
            <a:ext cx="152400" cy="2926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accent2"/>
          </a:solidFill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DRUG RESISTANCE of 1</a:t>
            </a:r>
            <a:r>
              <a:rPr kumimoji="0" lang="en-US" sz="4400" b="1" i="0" u="none" strike="noStrike" kern="1200" cap="none" spc="0" normalizeH="0" baseline="3000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</a:t>
            </a: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line drugs</a:t>
            </a:r>
            <a:endParaRPr kumimoji="0" lang="en-IN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Content Placeholder 3"/>
          <p:cNvGraphicFramePr>
            <a:graphicFrameLocks/>
          </p:cNvGraphicFramePr>
          <p:nvPr/>
        </p:nvGraphicFramePr>
        <p:xfrm>
          <a:off x="0" y="914401"/>
          <a:ext cx="9144000" cy="56398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4000"/>
                <a:gridCol w="6350000"/>
              </a:tblGrid>
              <a:tr h="745711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DRUG</a:t>
                      </a:r>
                      <a:endParaRPr lang="en-IN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Mechanism of resistance</a:t>
                      </a:r>
                      <a:endParaRPr lang="en-IN" sz="3600" dirty="0"/>
                    </a:p>
                  </a:txBody>
                  <a:tcPr/>
                </a:tc>
              </a:tr>
              <a:tr h="1322125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ISONIAZID</a:t>
                      </a:r>
                      <a:endParaRPr lang="en-IN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Mutation of the </a:t>
                      </a:r>
                      <a:r>
                        <a:rPr lang="en-US" sz="2400" dirty="0" err="1" smtClean="0"/>
                        <a:t>catalase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peroxidase</a:t>
                      </a:r>
                      <a:r>
                        <a:rPr lang="en-US" sz="2400" baseline="0" dirty="0" smtClean="0"/>
                        <a:t> gene, mutation in the </a:t>
                      </a:r>
                      <a:r>
                        <a:rPr lang="en-US" sz="2400" baseline="0" dirty="0" err="1" smtClean="0"/>
                        <a:t>inhA</a:t>
                      </a:r>
                      <a:r>
                        <a:rPr lang="en-US" sz="2400" baseline="0" dirty="0" smtClean="0"/>
                        <a:t> gene. </a:t>
                      </a:r>
                    </a:p>
                    <a:p>
                      <a:endParaRPr lang="en-IN" sz="2800" dirty="0"/>
                    </a:p>
                  </a:txBody>
                  <a:tcPr/>
                </a:tc>
              </a:tr>
              <a:tr h="745711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RIFAMPICIN</a:t>
                      </a:r>
                      <a:endParaRPr lang="en-IN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Mutation</a:t>
                      </a:r>
                      <a:r>
                        <a:rPr lang="en-US" sz="2800" baseline="0" dirty="0" smtClean="0"/>
                        <a:t> of the </a:t>
                      </a:r>
                      <a:r>
                        <a:rPr lang="en-US" sz="2800" baseline="0" dirty="0" err="1" smtClean="0"/>
                        <a:t>rpoB</a:t>
                      </a:r>
                      <a:r>
                        <a:rPr lang="en-US" sz="2800" baseline="0" dirty="0" smtClean="0"/>
                        <a:t> gene </a:t>
                      </a:r>
                      <a:endParaRPr lang="en-IN" sz="2000" dirty="0"/>
                    </a:p>
                  </a:txBody>
                  <a:tcPr/>
                </a:tc>
              </a:tr>
              <a:tr h="745711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PYRAZINAMIDE</a:t>
                      </a:r>
                      <a:endParaRPr lang="en-IN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Mutation in gene</a:t>
                      </a:r>
                      <a:r>
                        <a:rPr lang="en-US" sz="2400" baseline="0" dirty="0" smtClean="0"/>
                        <a:t> encoding  for the enzyme generating the active metabolite of </a:t>
                      </a:r>
                      <a:r>
                        <a:rPr lang="en-US" sz="2400" baseline="0" dirty="0" err="1" smtClean="0"/>
                        <a:t>pyrazinamide</a:t>
                      </a:r>
                      <a:endParaRPr lang="en-IN" sz="2400" dirty="0"/>
                    </a:p>
                  </a:txBody>
                  <a:tcPr/>
                </a:tc>
              </a:tr>
              <a:tr h="1257631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ETHAMBUTOL</a:t>
                      </a:r>
                      <a:endParaRPr lang="en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Inhibit </a:t>
                      </a:r>
                      <a:r>
                        <a:rPr lang="en-US" sz="2400" dirty="0" err="1" smtClean="0"/>
                        <a:t>arabinogalactian</a:t>
                      </a:r>
                      <a:r>
                        <a:rPr lang="en-US" sz="2400" dirty="0" smtClean="0"/>
                        <a:t> synthesis</a:t>
                      </a:r>
                    </a:p>
                    <a:p>
                      <a:r>
                        <a:rPr lang="en-US" sz="2400" dirty="0" smtClean="0"/>
                        <a:t>Interfere with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mycolic</a:t>
                      </a:r>
                      <a:r>
                        <a:rPr lang="en-US" sz="2400" baseline="0" dirty="0" smtClean="0"/>
                        <a:t> acid incorporation in cell wall</a:t>
                      </a:r>
                      <a:endParaRPr lang="en-IN" sz="2400" dirty="0"/>
                    </a:p>
                  </a:txBody>
                  <a:tcPr/>
                </a:tc>
              </a:tr>
              <a:tr h="745711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STREPTOMYCIN</a:t>
                      </a:r>
                      <a:endParaRPr lang="en-IN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One step mutation or by acquisition of plasmid</a:t>
                      </a:r>
                      <a:endParaRPr lang="en-IN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/>
        </p:nvGraphicFramePr>
        <p:xfrm>
          <a:off x="1" y="838198"/>
          <a:ext cx="9143999" cy="60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399"/>
                <a:gridCol w="1447800"/>
                <a:gridCol w="2209800"/>
                <a:gridCol w="2057400"/>
                <a:gridCol w="1752600"/>
              </a:tblGrid>
              <a:tr h="685802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DRUGS</a:t>
                      </a:r>
                      <a:endParaRPr lang="en-IN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1800" dirty="0" smtClean="0"/>
                        <a:t>ABSORPTION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1800" dirty="0" smtClean="0"/>
                        <a:t>DISTRIBUTION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1800" dirty="0" smtClean="0"/>
                        <a:t>METABOLISM</a:t>
                      </a:r>
                      <a:r>
                        <a:rPr lang="en-US" sz="2000" baseline="0" dirty="0" smtClean="0"/>
                        <a:t> 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1800" dirty="0" smtClean="0"/>
                        <a:t>EXCRETION</a:t>
                      </a:r>
                      <a:endParaRPr lang="en-IN" dirty="0"/>
                    </a:p>
                  </a:txBody>
                  <a:tcPr/>
                </a:tc>
              </a:tr>
              <a:tr h="1127762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ISONIAZID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WELL ABSORBED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Penetrates all body tissues,  placenta and </a:t>
                      </a:r>
                      <a:r>
                        <a:rPr lang="en-US" sz="1800" dirty="0" err="1" smtClean="0"/>
                        <a:t>meninges</a:t>
                      </a:r>
                      <a:r>
                        <a:rPr lang="en-US" sz="1800" dirty="0" smtClean="0"/>
                        <a:t>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Hepatic</a:t>
                      </a:r>
                      <a:r>
                        <a:rPr lang="en-US" baseline="0" dirty="0" smtClean="0"/>
                        <a:t>  (</a:t>
                      </a:r>
                      <a:r>
                        <a:rPr lang="en-US" baseline="0" dirty="0" err="1" smtClean="0"/>
                        <a:t>acetylation</a:t>
                      </a:r>
                      <a:r>
                        <a:rPr lang="en-US" baseline="0" dirty="0" smtClean="0"/>
                        <a:t>)</a:t>
                      </a:r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t½-</a:t>
                      </a:r>
                      <a:r>
                        <a:rPr lang="en-US" sz="1800" b="0" dirty="0" smtClean="0"/>
                        <a:t>f</a:t>
                      </a:r>
                      <a:r>
                        <a:rPr lang="en-US" dirty="0" smtClean="0"/>
                        <a:t>ast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acetylators</a:t>
                      </a:r>
                      <a:endParaRPr lang="en-IN" dirty="0" smtClean="0"/>
                    </a:p>
                    <a:p>
                      <a:r>
                        <a:rPr lang="en-US" sz="1600" b="0" dirty="0" smtClean="0"/>
                        <a:t>(1</a:t>
                      </a:r>
                      <a:r>
                        <a:rPr lang="en-US" sz="1600" b="0" baseline="0" dirty="0" smtClean="0"/>
                        <a:t> hr),slow(3 hrs)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urine</a:t>
                      </a:r>
                      <a:endParaRPr lang="en-IN" dirty="0" smtClean="0"/>
                    </a:p>
                    <a:p>
                      <a:endParaRPr lang="en-IN" dirty="0"/>
                    </a:p>
                  </a:txBody>
                  <a:tcPr/>
                </a:tc>
              </a:tr>
              <a:tr h="883922">
                <a:tc>
                  <a:txBody>
                    <a:bodyPr/>
                    <a:lstStyle/>
                    <a:p>
                      <a:r>
                        <a:rPr lang="en-US" b="1" dirty="0" smtClean="0"/>
                        <a:t>RIFAMPICIN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WELL ABSORBED</a:t>
                      </a:r>
                      <a:endParaRPr lang="en-IN" dirty="0" smtClean="0"/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Penetrates all body tissues,  placenta and </a:t>
                      </a:r>
                      <a:r>
                        <a:rPr lang="en-US" sz="1800" dirty="0" err="1" smtClean="0"/>
                        <a:t>meninges</a:t>
                      </a:r>
                      <a:r>
                        <a:rPr lang="en-US" sz="1800" dirty="0" smtClean="0"/>
                        <a:t>.</a:t>
                      </a:r>
                      <a:endParaRPr lang="en-IN" dirty="0" smtClean="0"/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Hepatic </a:t>
                      </a:r>
                    </a:p>
                    <a:p>
                      <a:r>
                        <a:rPr lang="en-US" sz="2000" b="1" dirty="0" smtClean="0"/>
                        <a:t>t½ </a:t>
                      </a:r>
                      <a:r>
                        <a:rPr lang="en-US" sz="1800" b="1" dirty="0" smtClean="0"/>
                        <a:t>-</a:t>
                      </a:r>
                      <a:r>
                        <a:rPr lang="en-US" sz="1800" b="0" dirty="0" smtClean="0"/>
                        <a:t>variable </a:t>
                      </a:r>
                      <a:r>
                        <a:rPr lang="en-US" sz="1600" b="0" dirty="0" smtClean="0"/>
                        <a:t>(</a:t>
                      </a:r>
                      <a:r>
                        <a:rPr lang="en-US" sz="1800" b="0" dirty="0" smtClean="0"/>
                        <a:t>2- 5</a:t>
                      </a:r>
                      <a:r>
                        <a:rPr lang="en-US" sz="1800" b="0" baseline="0" dirty="0" smtClean="0"/>
                        <a:t> hrs)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Mainly in bile and some in  urine. </a:t>
                      </a:r>
                      <a:endParaRPr lang="en-IN" dirty="0"/>
                    </a:p>
                  </a:txBody>
                  <a:tcPr/>
                </a:tc>
              </a:tr>
              <a:tr h="685802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PYRAZINAMIDE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WELL ABSORBED</a:t>
                      </a:r>
                      <a:endParaRPr lang="en-IN" dirty="0" smtClean="0"/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Widely distributed</a:t>
                      </a:r>
                      <a:r>
                        <a:rPr lang="en-US" baseline="0" dirty="0" smtClean="0"/>
                        <a:t> , good CSF penetration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Hepatic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t½ - </a:t>
                      </a:r>
                      <a:r>
                        <a:rPr lang="en-US" sz="1800" b="0" dirty="0" smtClean="0"/>
                        <a:t>6</a:t>
                      </a:r>
                      <a:r>
                        <a:rPr lang="en-US" sz="1800" b="0" baseline="0" dirty="0" smtClean="0"/>
                        <a:t>-10 hrs</a:t>
                      </a:r>
                      <a:endParaRPr lang="en-US" sz="1800" b="0" dirty="0" smtClean="0"/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urine</a:t>
                      </a:r>
                      <a:endParaRPr lang="en-IN" dirty="0"/>
                    </a:p>
                  </a:txBody>
                  <a:tcPr/>
                </a:tc>
              </a:tr>
              <a:tr h="96374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ETHAMBUTOL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WELL ABSORBED</a:t>
                      </a:r>
                      <a:endParaRPr lang="en-IN" dirty="0" smtClean="0"/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Widely distributed, penetrates </a:t>
                      </a:r>
                      <a:r>
                        <a:rPr lang="en-US" dirty="0" err="1" smtClean="0"/>
                        <a:t>meninges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incompletely,temporarily</a:t>
                      </a:r>
                      <a:r>
                        <a:rPr lang="en-US" dirty="0" smtClean="0"/>
                        <a:t> stored in RBC’s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Hepatic</a:t>
                      </a:r>
                    </a:p>
                    <a:p>
                      <a:r>
                        <a:rPr lang="en-US" sz="1800" b="1" dirty="0" smtClean="0"/>
                        <a:t>t½ ~</a:t>
                      </a:r>
                      <a:r>
                        <a:rPr lang="en-US" sz="1800" b="0" dirty="0" smtClean="0"/>
                        <a:t>4</a:t>
                      </a:r>
                      <a:r>
                        <a:rPr lang="en-US" sz="1800" b="1" dirty="0" smtClean="0"/>
                        <a:t> </a:t>
                      </a:r>
                      <a:r>
                        <a:rPr lang="en-US" sz="1800" b="0" baseline="0" dirty="0" smtClean="0"/>
                        <a:t>hrs</a:t>
                      </a:r>
                      <a:endParaRPr lang="en-IN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urine</a:t>
                      </a:r>
                      <a:endParaRPr lang="en-IN" dirty="0"/>
                    </a:p>
                  </a:txBody>
                  <a:tcPr/>
                </a:tc>
              </a:tr>
              <a:tr h="73180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STREPTOMYCIN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GIT-not</a:t>
                      </a:r>
                      <a:r>
                        <a:rPr lang="en-US" baseline="0" dirty="0" smtClean="0"/>
                        <a:t> absorbed </a:t>
                      </a:r>
                      <a:endParaRPr lang="en-IN" dirty="0" smtClean="0"/>
                    </a:p>
                    <a:p>
                      <a:r>
                        <a:rPr lang="en-US" dirty="0" smtClean="0"/>
                        <a:t>IM-rapid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Penetrates</a:t>
                      </a:r>
                      <a:r>
                        <a:rPr lang="en-US" baseline="0" dirty="0" smtClean="0"/>
                        <a:t> tubercular </a:t>
                      </a:r>
                      <a:r>
                        <a:rPr lang="en-US" baseline="0" dirty="0" err="1" smtClean="0"/>
                        <a:t>cavities;does</a:t>
                      </a:r>
                      <a:r>
                        <a:rPr lang="en-US" baseline="0" dirty="0" smtClean="0"/>
                        <a:t> not cross  to the CSF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</a:t>
                      </a:r>
                      <a:r>
                        <a:rPr lang="en-US" dirty="0" err="1" smtClean="0"/>
                        <a:t>metabolised</a:t>
                      </a:r>
                      <a:endParaRPr lang="en-US" dirty="0" smtClean="0"/>
                    </a:p>
                    <a:p>
                      <a:r>
                        <a:rPr lang="en-US" sz="1800" b="1" dirty="0" smtClean="0"/>
                        <a:t>t½ -</a:t>
                      </a:r>
                      <a:r>
                        <a:rPr lang="en-US" sz="1800" b="0" dirty="0" smtClean="0"/>
                        <a:t>2-4 hrs.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Urine</a:t>
                      </a:r>
                    </a:p>
                    <a:p>
                      <a:r>
                        <a:rPr lang="en-IN" dirty="0" smtClean="0"/>
                        <a:t>(unchanged)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0" y="-152400"/>
          <a:ext cx="9144000" cy="1066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44000"/>
              </a:tblGrid>
              <a:tr h="1066800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/>
                        <a:t>PHARMACOKINETICS</a:t>
                      </a:r>
                      <a:endParaRPr lang="en-IN" sz="5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-228600"/>
            <a:ext cx="9144000" cy="1066800"/>
          </a:xfrm>
          <a:prstGeom prst="rect">
            <a:avLst/>
          </a:prstGeom>
          <a:solidFill>
            <a:schemeClr val="accent2"/>
          </a:solidFill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ADVERSE REACTIONS of 1</a:t>
            </a:r>
            <a:r>
              <a:rPr kumimoji="0" lang="en-US" sz="4400" b="1" i="0" u="none" strike="noStrike" kern="1200" cap="none" spc="0" normalizeH="0" baseline="3000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</a:t>
            </a: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line drugs</a:t>
            </a:r>
            <a:endParaRPr kumimoji="0" lang="en-IN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Content Placeholder 3"/>
          <p:cNvGraphicFramePr>
            <a:graphicFrameLocks/>
          </p:cNvGraphicFramePr>
          <p:nvPr/>
        </p:nvGraphicFramePr>
        <p:xfrm>
          <a:off x="0" y="838199"/>
          <a:ext cx="9144000" cy="60377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4000"/>
                <a:gridCol w="6350000"/>
              </a:tblGrid>
              <a:tr h="813614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DRUG</a:t>
                      </a:r>
                      <a:endParaRPr lang="en-IN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Adverse effects</a:t>
                      </a:r>
                      <a:endParaRPr lang="en-IN" sz="3600" dirty="0"/>
                    </a:p>
                  </a:txBody>
                  <a:tcPr/>
                </a:tc>
              </a:tr>
              <a:tr h="940387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ISONIAZID</a:t>
                      </a:r>
                      <a:endParaRPr lang="en-IN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Peripheral neuropathy</a:t>
                      </a:r>
                    </a:p>
                    <a:p>
                      <a:r>
                        <a:rPr lang="en-US" sz="2800" dirty="0" smtClean="0"/>
                        <a:t>Hepatitis </a:t>
                      </a:r>
                      <a:endParaRPr lang="en-IN" sz="2800" dirty="0"/>
                    </a:p>
                  </a:txBody>
                  <a:tcPr/>
                </a:tc>
              </a:tr>
              <a:tr h="940387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RIFAMPICIN</a:t>
                      </a:r>
                      <a:endParaRPr lang="en-IN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Hepatitis</a:t>
                      </a:r>
                      <a:endParaRPr lang="en-US" sz="2800" baseline="0" dirty="0" smtClean="0"/>
                    </a:p>
                    <a:p>
                      <a:r>
                        <a:rPr lang="en-US" sz="2800" baseline="0" dirty="0" smtClean="0"/>
                        <a:t>Orange red secretions and urine</a:t>
                      </a:r>
                      <a:endParaRPr lang="en-IN" sz="2000" dirty="0"/>
                    </a:p>
                  </a:txBody>
                  <a:tcPr/>
                </a:tc>
              </a:tr>
              <a:tr h="940387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PYRAZINAMIDE</a:t>
                      </a:r>
                      <a:endParaRPr lang="en-IN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Hepatotoxicity</a:t>
                      </a:r>
                      <a:endParaRPr lang="en-US" sz="2800" dirty="0" smtClean="0"/>
                    </a:p>
                    <a:p>
                      <a:r>
                        <a:rPr lang="en-US" sz="2800" dirty="0" err="1" smtClean="0"/>
                        <a:t>Hyperuricemia:gout</a:t>
                      </a:r>
                      <a:r>
                        <a:rPr lang="en-US" sz="2800" dirty="0" smtClean="0"/>
                        <a:t> </a:t>
                      </a:r>
                      <a:endParaRPr lang="en-IN" sz="2800" dirty="0"/>
                    </a:p>
                  </a:txBody>
                  <a:tcPr/>
                </a:tc>
              </a:tr>
              <a:tr h="1444638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ETHAMBUTOL</a:t>
                      </a:r>
                      <a:endParaRPr lang="en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Optic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neuritis:</a:t>
                      </a:r>
                      <a:r>
                        <a:rPr lang="en-US" sz="2800" dirty="0" err="1" smtClean="0"/>
                        <a:t>Loss</a:t>
                      </a:r>
                      <a:r>
                        <a:rPr lang="en-US" sz="2800" dirty="0" smtClean="0"/>
                        <a:t> of Visual acuity/</a:t>
                      </a:r>
                      <a:r>
                        <a:rPr lang="en-US" sz="2800" dirty="0" err="1" smtClean="0"/>
                        <a:t>colour</a:t>
                      </a:r>
                      <a:r>
                        <a:rPr lang="en-US" sz="2800" baseline="0" dirty="0" smtClean="0"/>
                        <a:t> vision/field defects</a:t>
                      </a:r>
                      <a:r>
                        <a:rPr lang="en-US" sz="2800" dirty="0" smtClean="0"/>
                        <a:t> </a:t>
                      </a:r>
                      <a:endParaRPr lang="en-US" sz="28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aseline="0" dirty="0" err="1" smtClean="0"/>
                        <a:t>hyperuricemia</a:t>
                      </a:r>
                      <a:endParaRPr lang="en-IN" sz="2800" dirty="0"/>
                    </a:p>
                  </a:txBody>
                  <a:tcPr/>
                </a:tc>
              </a:tr>
              <a:tr h="940387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STREPTOMYCIN</a:t>
                      </a:r>
                      <a:endParaRPr lang="en-IN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Ototoxicity</a:t>
                      </a:r>
                      <a:endParaRPr lang="en-US" sz="2800" dirty="0" smtClean="0"/>
                    </a:p>
                    <a:p>
                      <a:r>
                        <a:rPr lang="en-US" sz="2800" dirty="0" err="1" smtClean="0"/>
                        <a:t>nephrotoxicity</a:t>
                      </a:r>
                      <a:endParaRPr lang="en-IN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accent2"/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Recommended doses of Antitubercular drugs</a:t>
            </a:r>
            <a:endParaRPr kumimoji="0" lang="en-IN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Content Placeholder 3"/>
          <p:cNvGraphicFramePr>
            <a:graphicFrameLocks/>
          </p:cNvGraphicFramePr>
          <p:nvPr/>
        </p:nvGraphicFramePr>
        <p:xfrm>
          <a:off x="0" y="1848519"/>
          <a:ext cx="9144000" cy="50471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/>
                <a:gridCol w="1524000"/>
                <a:gridCol w="1828800"/>
                <a:gridCol w="1676400"/>
                <a:gridCol w="1295400"/>
              </a:tblGrid>
              <a:tr h="822853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70115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ISONIAZID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300 </a:t>
                      </a:r>
                      <a:r>
                        <a:rPr lang="en-US" sz="2000" baseline="0" dirty="0" smtClean="0"/>
                        <a:t> mg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600 mg</a:t>
                      </a:r>
                      <a:endParaRPr lang="en-IN" sz="2000" dirty="0"/>
                    </a:p>
                  </a:txBody>
                  <a:tcPr/>
                </a:tc>
              </a:tr>
              <a:tr h="699248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RIFAMPICIN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600 mg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600 mg</a:t>
                      </a:r>
                      <a:endParaRPr lang="en-IN" sz="2000" dirty="0"/>
                    </a:p>
                  </a:txBody>
                  <a:tcPr/>
                </a:tc>
              </a:tr>
              <a:tr h="770938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PYRAZINAMIDE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25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1500 mg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35 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2000 mg</a:t>
                      </a:r>
                      <a:endParaRPr lang="en-IN" sz="2000" dirty="0"/>
                    </a:p>
                  </a:txBody>
                  <a:tcPr/>
                </a:tc>
              </a:tr>
              <a:tr h="663414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ETHAMBUTOL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15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1000 mg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30</a:t>
                      </a:r>
                    </a:p>
                    <a:p>
                      <a:endParaRPr 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1600mg</a:t>
                      </a:r>
                      <a:endParaRPr lang="en-IN" sz="2000" dirty="0"/>
                    </a:p>
                  </a:txBody>
                  <a:tcPr/>
                </a:tc>
              </a:tr>
              <a:tr h="757518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STREPTOMYCIN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15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1000 mg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15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1000 mg</a:t>
                      </a:r>
                      <a:endParaRPr lang="en-IN" sz="2000" dirty="0"/>
                    </a:p>
                  </a:txBody>
                  <a:tcPr/>
                </a:tc>
              </a:tr>
              <a:tr h="59436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990600"/>
          <a:ext cx="9144000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398"/>
                <a:gridCol w="3352802"/>
                <a:gridCol w="2971800"/>
              </a:tblGrid>
              <a:tr h="16764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DRUG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DAILY</a:t>
                      </a:r>
                      <a:r>
                        <a:rPr lang="en-US" sz="3200" baseline="0" dirty="0" smtClean="0"/>
                        <a:t> DOSE</a:t>
                      </a:r>
                      <a:endParaRPr lang="en-IN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 × PER WEEK DOSE</a:t>
                      </a:r>
                      <a:endParaRPr lang="en-IN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819400" y="1828801"/>
          <a:ext cx="6324600" cy="838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/>
                <a:gridCol w="2971800"/>
              </a:tblGrid>
              <a:tr h="83819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  mg/kg            &gt;50 kg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  mg/kg</a:t>
                      </a:r>
                      <a:r>
                        <a:rPr lang="en-US" sz="2400" baseline="0" dirty="0" smtClean="0"/>
                        <a:t>            &gt;50 kg</a:t>
                      </a:r>
                      <a:endParaRPr lang="en-IN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 major respiratory disorders </a:t>
            </a:r>
          </a:p>
          <a:p>
            <a:r>
              <a:rPr lang="en-US" dirty="0" smtClean="0"/>
              <a:t>Describe strategies for management of infection </a:t>
            </a:r>
          </a:p>
          <a:p>
            <a:r>
              <a:rPr lang="en-US" dirty="0" smtClean="0"/>
              <a:t>List the major classes of drug used </a:t>
            </a:r>
          </a:p>
          <a:p>
            <a:r>
              <a:rPr lang="en-US" dirty="0" smtClean="0"/>
              <a:t>Explain the effects, side effects and toxicities of these drugs </a:t>
            </a:r>
          </a:p>
          <a:p>
            <a:r>
              <a:rPr lang="en-US" dirty="0" smtClean="0"/>
              <a:t>Describe pharmacology of anti-tubercular drugs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DOTS </a:t>
            </a:r>
            <a:br>
              <a:rPr lang="en-US" sz="3600" dirty="0" smtClean="0"/>
            </a:br>
            <a:r>
              <a:rPr lang="en-US" sz="3600" dirty="0" smtClean="0"/>
              <a:t>Directly Observed Treatment Short course 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Intensive phase </a:t>
            </a:r>
          </a:p>
          <a:p>
            <a:r>
              <a:rPr lang="en-US" dirty="0" smtClean="0"/>
              <a:t>Continuation phase 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respiratory disorders </a:t>
            </a:r>
            <a:endParaRPr lang="en-IN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628800"/>
            <a:ext cx="8036417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Strategies for management of infection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Gram positive infections: </a:t>
            </a:r>
            <a:r>
              <a:rPr lang="en-US" dirty="0" err="1" smtClean="0"/>
              <a:t>penicillins</a:t>
            </a:r>
            <a:r>
              <a:rPr lang="en-US" dirty="0" smtClean="0"/>
              <a:t> </a:t>
            </a:r>
          </a:p>
          <a:p>
            <a:r>
              <a:rPr lang="en-US" dirty="0" smtClean="0"/>
              <a:t>Gram negative infections: </a:t>
            </a:r>
            <a:r>
              <a:rPr lang="en-US" dirty="0" err="1" smtClean="0"/>
              <a:t>aminoglycosides</a:t>
            </a:r>
            <a:r>
              <a:rPr lang="en-US" dirty="0" smtClean="0"/>
              <a:t>, third generation </a:t>
            </a:r>
            <a:r>
              <a:rPr lang="en-US" dirty="0" err="1" smtClean="0"/>
              <a:t>cephalosporins</a:t>
            </a:r>
            <a:r>
              <a:rPr lang="en-US" dirty="0" smtClean="0"/>
              <a:t> </a:t>
            </a:r>
          </a:p>
          <a:p>
            <a:r>
              <a:rPr lang="en-US" dirty="0" smtClean="0"/>
              <a:t>Anaerobic infections: </a:t>
            </a:r>
            <a:r>
              <a:rPr lang="en-US" dirty="0" err="1" smtClean="0"/>
              <a:t>metronidazole</a:t>
            </a:r>
            <a:r>
              <a:rPr lang="en-US" dirty="0" smtClean="0"/>
              <a:t> </a:t>
            </a:r>
          </a:p>
          <a:p>
            <a:r>
              <a:rPr lang="en-US" dirty="0" smtClean="0"/>
              <a:t>Viral infections: anti-</a:t>
            </a:r>
            <a:r>
              <a:rPr lang="en-US" dirty="0" err="1" smtClean="0"/>
              <a:t>virals</a:t>
            </a:r>
            <a:r>
              <a:rPr lang="en-US" dirty="0" smtClean="0"/>
              <a:t>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classes of drugs used </a:t>
            </a:r>
            <a:endParaRPr lang="en-IN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0522" t="15980" r="39336" b="41180"/>
          <a:stretch>
            <a:fillRect/>
          </a:stretch>
        </p:blipFill>
        <p:spPr bwMode="auto">
          <a:xfrm>
            <a:off x="179512" y="1628800"/>
            <a:ext cx="8765338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Inhibitors of cell wall synthesis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Beta </a:t>
            </a:r>
            <a:r>
              <a:rPr lang="en-US" dirty="0" err="1" smtClean="0"/>
              <a:t>Lactum</a:t>
            </a:r>
            <a:r>
              <a:rPr lang="en-US" dirty="0" smtClean="0"/>
              <a:t> antibiotics </a:t>
            </a:r>
          </a:p>
          <a:p>
            <a:pPr lvl="1"/>
            <a:r>
              <a:rPr lang="en-US" dirty="0" err="1" smtClean="0"/>
              <a:t>Penicillins</a:t>
            </a:r>
            <a:r>
              <a:rPr lang="en-US" dirty="0" smtClean="0"/>
              <a:t>: </a:t>
            </a:r>
          </a:p>
          <a:p>
            <a:pPr lvl="2"/>
            <a:r>
              <a:rPr lang="en-US" dirty="0" err="1" smtClean="0"/>
              <a:t>Amoxycillin</a:t>
            </a:r>
            <a:r>
              <a:rPr lang="en-US" dirty="0" smtClean="0"/>
              <a:t>, </a:t>
            </a:r>
            <a:r>
              <a:rPr lang="en-US" dirty="0" err="1" smtClean="0"/>
              <a:t>piperacillin</a:t>
            </a:r>
            <a:r>
              <a:rPr lang="en-US" dirty="0" smtClean="0"/>
              <a:t> etc. </a:t>
            </a:r>
          </a:p>
          <a:p>
            <a:pPr lvl="1"/>
            <a:r>
              <a:rPr lang="en-US" dirty="0" err="1" smtClean="0"/>
              <a:t>Cephalosporins</a:t>
            </a:r>
            <a:r>
              <a:rPr lang="en-US" dirty="0" smtClean="0"/>
              <a:t> </a:t>
            </a:r>
          </a:p>
          <a:p>
            <a:pPr lvl="2"/>
            <a:r>
              <a:rPr lang="en-US" dirty="0" err="1" smtClean="0"/>
              <a:t>Cefixime</a:t>
            </a:r>
            <a:r>
              <a:rPr lang="en-US" dirty="0" smtClean="0"/>
              <a:t>, </a:t>
            </a:r>
            <a:r>
              <a:rPr lang="en-US" dirty="0" err="1"/>
              <a:t>C</a:t>
            </a:r>
            <a:r>
              <a:rPr lang="en-US" dirty="0" err="1" smtClean="0"/>
              <a:t>eftriaxone</a:t>
            </a:r>
            <a:r>
              <a:rPr lang="en-US" dirty="0" smtClean="0"/>
              <a:t> etc.</a:t>
            </a:r>
            <a:endParaRPr lang="en-IN" dirty="0" smtClean="0"/>
          </a:p>
          <a:p>
            <a:r>
              <a:rPr lang="en-US" dirty="0" smtClean="0"/>
              <a:t>Beta </a:t>
            </a:r>
            <a:r>
              <a:rPr lang="en-US" dirty="0" err="1" smtClean="0"/>
              <a:t>lactamase</a:t>
            </a:r>
            <a:r>
              <a:rPr lang="en-US" dirty="0" smtClean="0"/>
              <a:t> inhibitors </a:t>
            </a:r>
          </a:p>
          <a:p>
            <a:pPr lvl="1"/>
            <a:r>
              <a:rPr lang="en-US" dirty="0" err="1" smtClean="0"/>
              <a:t>Clavulinic</a:t>
            </a:r>
            <a:r>
              <a:rPr lang="en-US" dirty="0" smtClean="0"/>
              <a:t> acid, </a:t>
            </a:r>
            <a:r>
              <a:rPr lang="en-US" dirty="0" err="1" smtClean="0"/>
              <a:t>sulbactam</a:t>
            </a:r>
            <a:r>
              <a:rPr lang="en-US" dirty="0" smtClean="0"/>
              <a:t>, </a:t>
            </a:r>
            <a:r>
              <a:rPr lang="en-US" dirty="0" err="1" smtClean="0"/>
              <a:t>tazobactum</a:t>
            </a:r>
            <a:r>
              <a:rPr lang="en-US" dirty="0" smtClean="0"/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611560" y="5589240"/>
            <a:ext cx="74888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smtClean="0"/>
              <a:t>Mechanism of action</a:t>
            </a:r>
            <a:r>
              <a:rPr lang="en-US" sz="2800" b="1" dirty="0" smtClean="0"/>
              <a:t>: they inhibit the last step of </a:t>
            </a:r>
            <a:r>
              <a:rPr lang="en-US" sz="2800" b="1" dirty="0" err="1" smtClean="0"/>
              <a:t>transpeptidation</a:t>
            </a:r>
            <a:r>
              <a:rPr lang="en-US" sz="2800" b="1" dirty="0" smtClean="0"/>
              <a:t> </a:t>
            </a:r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Protein synthesis inhibitors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Inhibit 30 S ribosome </a:t>
            </a:r>
          </a:p>
          <a:p>
            <a:pPr lvl="1"/>
            <a:r>
              <a:rPr lang="en-US" dirty="0" err="1" smtClean="0"/>
              <a:t>Aminoglycosides</a:t>
            </a:r>
            <a:r>
              <a:rPr lang="en-US" dirty="0" smtClean="0"/>
              <a:t>: </a:t>
            </a:r>
            <a:r>
              <a:rPr lang="en-US" dirty="0" err="1" smtClean="0"/>
              <a:t>Amikacin</a:t>
            </a:r>
            <a:r>
              <a:rPr lang="en-US" dirty="0" smtClean="0"/>
              <a:t>, </a:t>
            </a:r>
            <a:r>
              <a:rPr lang="en-US" dirty="0" err="1" smtClean="0"/>
              <a:t>gentamycin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Tetracyclines</a:t>
            </a:r>
            <a:r>
              <a:rPr lang="en-US" dirty="0" smtClean="0"/>
              <a:t>: </a:t>
            </a:r>
            <a:r>
              <a:rPr lang="en-US" dirty="0" err="1" smtClean="0"/>
              <a:t>doxycycline</a:t>
            </a:r>
            <a:r>
              <a:rPr lang="en-US" dirty="0" smtClean="0"/>
              <a:t> </a:t>
            </a:r>
          </a:p>
          <a:p>
            <a:r>
              <a:rPr lang="en-US" dirty="0" smtClean="0"/>
              <a:t>Inhibit 50 S Ribosome </a:t>
            </a:r>
          </a:p>
          <a:p>
            <a:pPr lvl="1"/>
            <a:r>
              <a:rPr lang="en-US" dirty="0" err="1" smtClean="0"/>
              <a:t>Macrolides</a:t>
            </a:r>
            <a:r>
              <a:rPr lang="en-US" dirty="0" smtClean="0"/>
              <a:t>: </a:t>
            </a:r>
            <a:r>
              <a:rPr lang="en-US" dirty="0" err="1" smtClean="0"/>
              <a:t>Azithromycin</a:t>
            </a:r>
            <a:r>
              <a:rPr lang="en-US" dirty="0" smtClean="0"/>
              <a:t> , erythromycin </a:t>
            </a:r>
          </a:p>
          <a:p>
            <a:pPr lvl="1"/>
            <a:r>
              <a:rPr lang="en-US" dirty="0" err="1" smtClean="0"/>
              <a:t>Chloramphenicol</a:t>
            </a:r>
            <a:r>
              <a:rPr lang="en-US" dirty="0" smtClean="0"/>
              <a:t>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Inhibitors of folic acid metabolism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Cotrimoxazole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Combination of </a:t>
            </a:r>
            <a:r>
              <a:rPr lang="en-US" dirty="0" err="1" smtClean="0"/>
              <a:t>sulfamethoxazole</a:t>
            </a:r>
            <a:r>
              <a:rPr lang="en-US" dirty="0" smtClean="0"/>
              <a:t> and </a:t>
            </a:r>
            <a:r>
              <a:rPr lang="en-US" dirty="0" err="1" smtClean="0"/>
              <a:t>trimethoprim</a:t>
            </a:r>
            <a:r>
              <a:rPr lang="en-US" dirty="0" smtClean="0"/>
              <a:t>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304800"/>
            <a:ext cx="822960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Mechanism of action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0" y="1219200"/>
            <a:ext cx="1143000" cy="52322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PABA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3200400" y="2743200"/>
            <a:ext cx="2819400" cy="52322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800" dirty="0" err="1" smtClean="0"/>
              <a:t>Dihydrofolic</a:t>
            </a:r>
            <a:r>
              <a:rPr lang="en-US" sz="2800" dirty="0" smtClean="0"/>
              <a:t> acid 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5257800" y="2133600"/>
            <a:ext cx="3369064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US" sz="2400" dirty="0" err="1" smtClean="0"/>
              <a:t>Dihydrofolate</a:t>
            </a:r>
            <a:r>
              <a:rPr lang="en-US" sz="2400" dirty="0" smtClean="0"/>
              <a:t>  </a:t>
            </a:r>
            <a:r>
              <a:rPr lang="en-US" sz="2400" dirty="0" err="1" smtClean="0"/>
              <a:t>synthetase</a:t>
            </a:r>
            <a:endParaRPr lang="en-US" sz="24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2971800" y="4267200"/>
            <a:ext cx="3276600" cy="44563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800" dirty="0" err="1" smtClean="0"/>
              <a:t>Tetrahydrofolic</a:t>
            </a:r>
            <a:r>
              <a:rPr lang="en-US" sz="2800" dirty="0" smtClean="0"/>
              <a:t> acid</a:t>
            </a:r>
          </a:p>
        </p:txBody>
      </p:sp>
      <p:sp>
        <p:nvSpPr>
          <p:cNvPr id="9" name="Rectangle 8"/>
          <p:cNvSpPr/>
          <p:nvPr/>
        </p:nvSpPr>
        <p:spPr>
          <a:xfrm>
            <a:off x="5334000" y="3429000"/>
            <a:ext cx="3319050" cy="3951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dirty="0" err="1" smtClean="0"/>
              <a:t>Dihydrofolate</a:t>
            </a:r>
            <a:r>
              <a:rPr lang="en-US" sz="2400" dirty="0" smtClean="0"/>
              <a:t> </a:t>
            </a:r>
            <a:r>
              <a:rPr lang="en-US" sz="2400" dirty="0" err="1" smtClean="0"/>
              <a:t>reductase</a:t>
            </a:r>
            <a:r>
              <a:rPr lang="en-US" sz="2400" dirty="0" smtClean="0"/>
              <a:t>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838200" y="2057400"/>
            <a:ext cx="1869358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US" sz="2400" dirty="0" smtClean="0">
                <a:solidFill>
                  <a:srgbClr val="FF0000"/>
                </a:solidFill>
              </a:rPr>
              <a:t>Sulfonamides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38200" y="3505200"/>
            <a:ext cx="1972078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US" sz="2400" dirty="0" err="1" smtClean="0">
                <a:solidFill>
                  <a:srgbClr val="FF0000"/>
                </a:solidFill>
              </a:rPr>
              <a:t>Trimethoprim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548516" y="5638800"/>
            <a:ext cx="728084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US" sz="2400" dirty="0" smtClean="0"/>
              <a:t>RNA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038600" y="5638800"/>
            <a:ext cx="819455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US" sz="2400" dirty="0" smtClean="0"/>
              <a:t>DNA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270733" y="5638800"/>
            <a:ext cx="1282467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US" sz="2400" dirty="0" smtClean="0"/>
              <a:t>Proteins </a:t>
            </a:r>
          </a:p>
        </p:txBody>
      </p:sp>
      <p:sp>
        <p:nvSpPr>
          <p:cNvPr id="15" name="Down Arrow 14"/>
          <p:cNvSpPr/>
          <p:nvPr/>
        </p:nvSpPr>
        <p:spPr>
          <a:xfrm>
            <a:off x="4343400" y="1905000"/>
            <a:ext cx="762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4343400" y="3429000"/>
            <a:ext cx="762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rot="10800000" flipV="1">
            <a:off x="3124200" y="4953000"/>
            <a:ext cx="6096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029200" y="4953000"/>
            <a:ext cx="685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0800000">
            <a:off x="4495800" y="2362200"/>
            <a:ext cx="609600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0800000">
            <a:off x="4572000" y="3657600"/>
            <a:ext cx="609600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048000" y="1905000"/>
            <a:ext cx="5389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sym typeface="Symbol"/>
              </a:rPr>
              <a:t>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200400" y="3429000"/>
            <a:ext cx="5389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sym typeface="Symbol"/>
              </a:rPr>
              <a:t></a:t>
            </a:r>
            <a:endParaRPr lang="en-US" sz="3600" b="1" dirty="0">
              <a:solidFill>
                <a:srgbClr val="FF0000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rot="5400000">
            <a:off x="4039394" y="5180806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/>
      <p:bldP spid="8" grpId="0" animBg="1"/>
      <p:bldP spid="9" grpId="0"/>
      <p:bldP spid="10" grpId="0"/>
      <p:bldP spid="11" grpId="0"/>
      <p:bldP spid="12" grpId="0"/>
      <p:bldP spid="13" grpId="0"/>
      <p:bldP spid="14" grpId="0"/>
      <p:bldP spid="15" grpId="0" animBg="1"/>
      <p:bldP spid="16" grpId="0" animBg="1"/>
      <p:bldP spid="21" grpId="0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604</Words>
  <Application>Microsoft Office PowerPoint</Application>
  <PresentationFormat>On-screen Show (4:3)</PresentationFormat>
  <Paragraphs>214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Pharmacological Management of Respiratory tract infections </vt:lpstr>
      <vt:lpstr>Objectives </vt:lpstr>
      <vt:lpstr>Major respiratory disorders </vt:lpstr>
      <vt:lpstr>Strategies for management of infection</vt:lpstr>
      <vt:lpstr>Major classes of drugs used </vt:lpstr>
      <vt:lpstr>Inhibitors of cell wall synthesis </vt:lpstr>
      <vt:lpstr>Protein synthesis inhibitors </vt:lpstr>
      <vt:lpstr>Inhibitors of folic acid metabolism </vt:lpstr>
      <vt:lpstr>Slide 9</vt:lpstr>
      <vt:lpstr>Common side effects and toxicities </vt:lpstr>
      <vt:lpstr>Inhibitors of nucleic acid function  </vt:lpstr>
      <vt:lpstr>Antitubercular drugs 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DOTS  Directly Observed Treatment Short course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SABOOR</dc:creator>
  <cp:lastModifiedBy>SABOOR</cp:lastModifiedBy>
  <cp:revision>5</cp:revision>
  <dcterms:created xsi:type="dcterms:W3CDTF">2014-09-16T04:49:31Z</dcterms:created>
  <dcterms:modified xsi:type="dcterms:W3CDTF">2014-09-18T08:34:58Z</dcterms:modified>
</cp:coreProperties>
</file>