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2" r:id="rId6"/>
    <p:sldId id="265" r:id="rId7"/>
    <p:sldId id="263" r:id="rId8"/>
    <p:sldId id="264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75" d="100"/>
          <a:sy n="75" d="100"/>
        </p:scale>
        <p:origin x="-11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88E24C-9FCD-415D-A3C0-A8F5AF77F422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6790D6-DB95-4974-B932-8300D5270A8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11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90D6-DB95-4974-B932-8300D5270A86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4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21/11/1435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 smtClean="0">
                <a:latin typeface="Andalus" pitchFamily="18" charset="-78"/>
                <a:ea typeface="Times New Roman"/>
                <a:cs typeface="Andalus" pitchFamily="18" charset="-78"/>
              </a:rPr>
              <a:t>LOWER RESPIRATORY TRACT INFECTIONS</a:t>
            </a:r>
            <a:endParaRPr lang="ar-SA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Dr. Syed Yousaf Kazmi</a:t>
            </a:r>
          </a:p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Assist Prof Microbiology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636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PNEUMOCOCCAL 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COMPLICATIONS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Sinusitis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Otitis media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Mastoiditis</a:t>
            </a:r>
            <a:endParaRPr lang="en-US" sz="26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Bacteremia</a:t>
            </a:r>
            <a:r>
              <a:rPr lang="en-US" sz="26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en-US" sz="2600" dirty="0" smtClean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Meningitis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Endocarditis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Septic arthritis</a:t>
            </a:r>
            <a:endParaRPr lang="en-US" sz="26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endParaRPr lang="ar-SA" sz="2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27" y="1700213"/>
            <a:ext cx="317023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44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PNEUMOCOCCAL PNEUMONIA</a:t>
            </a:r>
            <a:b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LAB 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997152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u="sng" dirty="0" smtClean="0">
                <a:latin typeface="Andalus" pitchFamily="18" charset="-78"/>
                <a:cs typeface="Andalus" pitchFamily="18" charset="-78"/>
              </a:rPr>
              <a:t>NON SPECIFIC INVESTIGATIONS</a:t>
            </a:r>
          </a:p>
          <a:p>
            <a:pPr marL="0" indent="0" algn="l" rtl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CBC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High TLC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Low TLC-severe disease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Thrombocytopenia-increased mortality</a:t>
            </a:r>
          </a:p>
          <a:p>
            <a:pPr marL="0" indent="0" algn="l" rtl="0">
              <a:buNone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SERUM UREA/ ELECTROLYTES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>
                <a:latin typeface="Andalus" pitchFamily="18" charset="-78"/>
                <a:cs typeface="Andalus" pitchFamily="18" charset="-78"/>
              </a:rPr>
              <a:t>High urea and low Sodium-severe </a:t>
            </a:r>
            <a:r>
              <a:rPr lang="en-US" sz="2600" dirty="0" err="1">
                <a:latin typeface="Andalus" pitchFamily="18" charset="-78"/>
                <a:cs typeface="Andalus" pitchFamily="18" charset="-78"/>
              </a:rPr>
              <a:t>inf</a:t>
            </a:r>
            <a:endParaRPr lang="en-US" sz="2600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ARTERIAL BLOOD GAS ANALYSIS</a:t>
            </a:r>
          </a:p>
          <a:p>
            <a:pPr marL="0" indent="0" algn="l" rtl="0">
              <a:buNone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PLEURAL FLUID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ANALYSIS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>
                <a:latin typeface="Andalus" pitchFamily="18" charset="-78"/>
                <a:cs typeface="Andalus" pitchFamily="18" charset="-78"/>
              </a:rPr>
              <a:t>If empyema/ effusion +</a:t>
            </a:r>
            <a:r>
              <a:rPr lang="en-US" sz="2600" dirty="0" err="1">
                <a:latin typeface="Andalus" pitchFamily="18" charset="-78"/>
                <a:cs typeface="Andalus" pitchFamily="18" charset="-78"/>
              </a:rPr>
              <a:t>ve</a:t>
            </a:r>
            <a:endParaRPr lang="ar-SA" sz="2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741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PNEUMOCOCCAL </a:t>
            </a:r>
            <a:r>
              <a:rPr lang="en-US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PNEUMONIA</a:t>
            </a:r>
            <a:br>
              <a:rPr lang="en-US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LAB DIAGNOSIS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67941"/>
            <a:ext cx="5400600" cy="4785395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SPUTUM GRAM STAIN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Neutrophils, RBCs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Gram positive lancet shaped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diplococci</a:t>
            </a:r>
            <a:endParaRPr lang="en-US" sz="26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SPUTUM C/S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Difficult to differentiate b/w pathogen and flora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Very heavy and pure growth-helps in diagnosis</a:t>
            </a:r>
          </a:p>
          <a:p>
            <a:pPr marL="0" indent="0" algn="l" rtl="0">
              <a:buNone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BLOOD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C/S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Very significant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Often 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positive</a:t>
            </a:r>
          </a:p>
          <a:p>
            <a:pPr marL="0" indent="0" algn="l" rtl="0">
              <a:buNone/>
            </a:pPr>
            <a:r>
              <a:rPr lang="en-US" b="1" dirty="0">
                <a:latin typeface="Andalus" pitchFamily="18" charset="-78"/>
                <a:cs typeface="Andalus" pitchFamily="18" charset="-78"/>
              </a:rPr>
              <a:t>URINE ANTIGEN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TEST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In very serious infections</a:t>
            </a:r>
          </a:p>
          <a:p>
            <a:pPr marL="0" indent="0" algn="l" rtl="0">
              <a:buNone/>
            </a:pPr>
            <a:endParaRPr lang="en-US" b="1" dirty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27798"/>
            <a:ext cx="2938239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938239" cy="28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59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LEGIONNAIRES’ DISEASE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ETIOLOGY</a:t>
            </a:r>
          </a:p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Responsible 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for outbreak of pneumonia in persons attending American Legion convention in 1976</a:t>
            </a:r>
          </a:p>
          <a:p>
            <a:pPr algn="l" rtl="0"/>
            <a:r>
              <a:rPr lang="en-US" sz="2600" i="1" dirty="0" smtClean="0">
                <a:latin typeface="Andalus" pitchFamily="18" charset="-78"/>
                <a:cs typeface="Andalus" pitchFamily="18" charset="-78"/>
              </a:rPr>
              <a:t>Legionella </a:t>
            </a:r>
            <a:r>
              <a:rPr lang="en-US" sz="2600" i="1" dirty="0" err="1" smtClean="0">
                <a:latin typeface="Andalus" pitchFamily="18" charset="-78"/>
                <a:cs typeface="Andalus" pitchFamily="18" charset="-78"/>
              </a:rPr>
              <a:t>pneumophila</a:t>
            </a:r>
            <a:endParaRPr lang="en-US" sz="2600" i="1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Fastidious, Gram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neg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bacillus</a:t>
            </a:r>
          </a:p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16 serotypes; </a:t>
            </a:r>
            <a:r>
              <a:rPr lang="en-US" sz="26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serotype 1 responsible for  &gt;70% of infections</a:t>
            </a:r>
          </a:p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Poorly stained by Gram stain </a:t>
            </a:r>
          </a:p>
          <a:p>
            <a:pPr algn="l" rtl="0"/>
            <a:endParaRPr lang="ar-SA" sz="2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40" y="2132856"/>
            <a:ext cx="3347864" cy="24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2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rt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>LEGIONNAIRES</a:t>
            </a:r>
            <a:r>
              <a:rPr lang="en-US" dirty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>’ </a:t>
            </a:r>
            <a:r>
              <a:rPr lang="en-US" dirty="0" smtClean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>DISEASE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TRANSMISSION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Ubiquitous in warm moist environment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Lakes, streams &amp; other water bodies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Aerosols generated from contaminated AC system, shower head, other sources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Inhalation of aerosols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Person to person transmission does not occur</a:t>
            </a:r>
            <a:endParaRPr lang="ar-SA" sz="2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96200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80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LEGIONNAIRES’ DISEASE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5482952" cy="5328592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PATHOGENICITY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Usually in individual &gt;55 years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Risk factors:</a:t>
            </a:r>
          </a:p>
          <a:p>
            <a:pPr marL="400050" lvl="1" indent="0" algn="l" rtl="0">
              <a:buNone/>
            </a:pP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Smoking</a:t>
            </a:r>
            <a:r>
              <a:rPr lang="en-US" sz="2400" dirty="0" smtClean="0">
                <a:latin typeface="Andalus" pitchFamily="18" charset="-78"/>
                <a:cs typeface="Andalus" pitchFamily="18" charset="-78"/>
              </a:rPr>
              <a:t>, Chronic bronchitis, Emphysema, Steroids/ other immunosuppressive drugs, Diabetes mellitus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Inhalation of contaminated aerosol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Reach alveolar macrophage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Not efficiently killed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Failure of fusion of phagosome with lysosome</a:t>
            </a:r>
          </a:p>
          <a:p>
            <a:pPr algn="l" rtl="0"/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3"/>
            <a:ext cx="297333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300192" y="3995773"/>
            <a:ext cx="22161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Legionnaire’s disease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71611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rtl="0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LEGIONNAIRES</a:t>
            </a:r>
            <a:r>
              <a:rPr lang="en-US" sz="40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’ </a:t>
            </a:r>
            <a:r>
              <a:rPr lang="en-US" sz="40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DISEASE</a:t>
            </a:r>
            <a:br>
              <a:rPr lang="en-US" sz="40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>LAB </a:t>
            </a:r>
            <a:r>
              <a:rPr lang="en-US" sz="4000" dirty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>DIAGNOSIS</a:t>
            </a:r>
            <a:endParaRPr lang="ar-SA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77500" lnSpcReduction="2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SMEAR STAIN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Bronchial washings, pleural fluid, lung biopsy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Gram </a:t>
            </a:r>
            <a:r>
              <a:rPr lang="en-US" sz="2800" dirty="0">
                <a:latin typeface="Andalus" pitchFamily="18" charset="-78"/>
                <a:cs typeface="Andalus" pitchFamily="18" charset="-78"/>
              </a:rPr>
              <a:t>stain not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suitable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DIRECT IMMUNO-FLUORESCENT TEST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CULTURE</a:t>
            </a:r>
          </a:p>
          <a:p>
            <a:pPr marL="0" indent="0" algn="l" rtl="0">
              <a:buNone/>
            </a:pPr>
            <a:r>
              <a:rPr lang="en-US" sz="2800" dirty="0" err="1" smtClean="0">
                <a:latin typeface="Andalus" pitchFamily="18" charset="-78"/>
                <a:cs typeface="Andalus" pitchFamily="18" charset="-78"/>
              </a:rPr>
              <a:t>BCYA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-Slow growth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URINE ANTIGEN TEST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-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only serotype 1</a:t>
            </a:r>
          </a:p>
          <a:p>
            <a:pPr algn="l" rtl="0">
              <a:buFont typeface="Wingdings" pitchFamily="2" charset="2"/>
              <a:buChar char="q"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SEROLOGICAL TEST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-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Serum antibodies to organism by ELISA test </a:t>
            </a:r>
            <a:endParaRPr lang="ar-SA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15" y="1371972"/>
            <a:ext cx="3430116" cy="24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07" y="3785592"/>
            <a:ext cx="3106737" cy="296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12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MYCOPLASMA PNEUMONIA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ETIOLOGY &amp; TRANSMISSION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i="1" dirty="0" smtClean="0">
                <a:latin typeface="Andalus" pitchFamily="18" charset="-78"/>
                <a:cs typeface="Andalus" pitchFamily="18" charset="-78"/>
              </a:rPr>
              <a:t>Mycoplasma pneumoniae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No cell wall-No Gram reaction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Person to person transmission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Infected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resp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secretions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Receptors on respiratory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epith</a:t>
            </a:r>
            <a:endParaRPr lang="en-US" sz="26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Usually 5-20 years population</a:t>
            </a:r>
            <a:endParaRPr lang="ar-SA" sz="2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100" name="Picture 4" descr="http://docgrimes.com/storage/Cartoon%20Cough.gif?__SQUARESPACE_CACHEVERSION=1295812920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45768"/>
            <a:ext cx="3971181" cy="275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MYCOPLASMA 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PATHOGENESIS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Primary Atypical pneumonia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Mild disease: Walking pneumonia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Extra-pulmonary involvement frequent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Hemolytic anemia, skin rashes, ear discharge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Consolidation of lungs with minimal symptoms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Death is rare</a:t>
            </a:r>
          </a:p>
          <a:p>
            <a:pPr marL="0" indent="0" algn="l" rtl="0">
              <a:buNone/>
            </a:pP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endParaRPr lang="ar-SA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8575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21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869560" cy="1440160"/>
          </a:xfrm>
        </p:spPr>
        <p:txBody>
          <a:bodyPr>
            <a:normAutofit fontScale="90000"/>
          </a:bodyPr>
          <a:lstStyle/>
          <a:p>
            <a:pPr lvl="0" rtl="0">
              <a:spcBef>
                <a:spcPct val="20000"/>
              </a:spcBef>
            </a:pPr>
            <a:r>
              <a:rPr lang="ar-SA" sz="3200" dirty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/>
            </a:r>
            <a:br>
              <a:rPr lang="ar-SA" sz="3200" dirty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</a:br>
            <a:r>
              <a:rPr lang="en-US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MYCOPLASMA PNEUMONIA</a:t>
            </a:r>
            <a:br>
              <a:rPr lang="en-US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solidFill>
                  <a:prstClr val="black"/>
                </a:solidFill>
                <a:latin typeface="Andalus" pitchFamily="18" charset="-78"/>
                <a:ea typeface="+mn-ea"/>
                <a:cs typeface="Andalus" pitchFamily="18" charset="-78"/>
              </a:rPr>
              <a:t>LAB DIAGNOSIS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SPUTUM CULTURE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Only specialized institutes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COLD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HEAMAGGLUTININS</a:t>
            </a: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600" dirty="0">
                <a:latin typeface="Andalus" pitchFamily="18" charset="-78"/>
                <a:cs typeface="Andalus" pitchFamily="18" charset="-78"/>
              </a:rPr>
              <a:t>In 50% patients</a:t>
            </a:r>
          </a:p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SEROLOGY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>
                <a:latin typeface="Andalus" pitchFamily="18" charset="-78"/>
                <a:cs typeface="Andalus" pitchFamily="18" charset="-78"/>
              </a:rPr>
              <a:t>ELISA for </a:t>
            </a:r>
            <a:r>
              <a:rPr lang="en-US" sz="2600" dirty="0" err="1">
                <a:latin typeface="Andalus" pitchFamily="18" charset="-78"/>
                <a:cs typeface="Andalus" pitchFamily="18" charset="-78"/>
              </a:rPr>
              <a:t>IgM</a:t>
            </a:r>
            <a:r>
              <a:rPr lang="en-US" sz="2600" dirty="0"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sz="2600" dirty="0" err="1">
                <a:latin typeface="Andalus" pitchFamily="18" charset="-78"/>
                <a:cs typeface="Andalus" pitchFamily="18" charset="-78"/>
              </a:rPr>
              <a:t>IgG</a:t>
            </a:r>
            <a:r>
              <a:rPr lang="en-US" sz="2600" dirty="0">
                <a:latin typeface="Andalus" pitchFamily="18" charset="-78"/>
                <a:cs typeface="Andalus" pitchFamily="18" charset="-78"/>
              </a:rPr>
              <a:t> very sensitive tests</a:t>
            </a:r>
          </a:p>
          <a:p>
            <a:pPr marL="0" indent="0" algn="l" rtl="0">
              <a:buNone/>
            </a:pP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PCR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>
                <a:latin typeface="Andalus" pitchFamily="18" charset="-78"/>
                <a:cs typeface="Andalus" pitchFamily="18" charset="-78"/>
              </a:rPr>
              <a:t>On throat swab –sensitive but expensive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31032"/>
            <a:ext cx="281482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7296"/>
            <a:ext cx="2906683" cy="325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6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 algn="just" rtl="0">
              <a:lnSpc>
                <a:spcPct val="115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ea typeface="Times New Roman"/>
                <a:cs typeface="Andalus" pitchFamily="18" charset="-78"/>
              </a:rPr>
              <a:t>List microorganisms causing typical and atypical pneumonia</a:t>
            </a:r>
            <a:endParaRPr lang="en-US" sz="2400" dirty="0">
              <a:latin typeface="Andalus" pitchFamily="18" charset="-78"/>
              <a:ea typeface="Calibri"/>
              <a:cs typeface="Andalus" pitchFamily="18" charset="-78"/>
            </a:endParaRPr>
          </a:p>
          <a:p>
            <a:pPr marL="514350" lvl="0" indent="-514350" algn="just" rtl="0">
              <a:lnSpc>
                <a:spcPct val="115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ea typeface="Times New Roman"/>
                <a:cs typeface="Andalus" pitchFamily="18" charset="-78"/>
              </a:rPr>
              <a:t>Describe transmission, pathogenicity and lab diagnosis of pneumococcal pneumonia</a:t>
            </a:r>
            <a:endParaRPr lang="en-US" sz="2400" dirty="0">
              <a:latin typeface="Andalus" pitchFamily="18" charset="-78"/>
              <a:ea typeface="Calibri"/>
              <a:cs typeface="Andalus" pitchFamily="18" charset="-78"/>
            </a:endParaRPr>
          </a:p>
          <a:p>
            <a:pPr marL="514350" lvl="0" indent="-514350" algn="just" rtl="0">
              <a:lnSpc>
                <a:spcPct val="115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ea typeface="Times New Roman"/>
                <a:cs typeface="Andalus" pitchFamily="18" charset="-78"/>
              </a:rPr>
              <a:t>Briefly discuss etiology, transmission, pathogenicity and lab diagnosis of legionnaires' disease, Mycoplasma pneumonia and </a:t>
            </a:r>
            <a:r>
              <a:rPr lang="en-US" dirty="0" err="1">
                <a:solidFill>
                  <a:srgbClr val="002060"/>
                </a:solidFill>
                <a:latin typeface="Andalus" pitchFamily="18" charset="-78"/>
                <a:ea typeface="Times New Roman"/>
                <a:cs typeface="Andalus" pitchFamily="18" charset="-78"/>
              </a:rPr>
              <a:t>Klebsiella</a:t>
            </a:r>
            <a:r>
              <a:rPr lang="en-US" dirty="0">
                <a:solidFill>
                  <a:srgbClr val="002060"/>
                </a:solidFill>
                <a:latin typeface="Andalus" pitchFamily="18" charset="-78"/>
                <a:ea typeface="Times New Roman"/>
                <a:cs typeface="Andalus" pitchFamily="18" charset="-78"/>
              </a:rPr>
              <a:t> pneumonia</a:t>
            </a:r>
            <a:endParaRPr lang="en-US" sz="2400" dirty="0">
              <a:latin typeface="Andalus" pitchFamily="18" charset="-78"/>
              <a:ea typeface="Calibri"/>
              <a:cs typeface="Andalus" pitchFamily="18" charset="-78"/>
            </a:endParaRPr>
          </a:p>
          <a:p>
            <a:pPr marL="514350" lvl="0" indent="-514350" algn="just" rtl="0">
              <a:lnSpc>
                <a:spcPct val="115000"/>
              </a:lnSpc>
              <a:buFont typeface="+mj-lt"/>
              <a:buAutoNum type="alphaUcPeriod"/>
            </a:pPr>
            <a:r>
              <a:rPr lang="en-US" dirty="0">
                <a:solidFill>
                  <a:srgbClr val="002060"/>
                </a:solidFill>
                <a:latin typeface="Andalus" pitchFamily="18" charset="-78"/>
                <a:ea typeface="Times New Roman"/>
                <a:cs typeface="Andalus" pitchFamily="18" charset="-78"/>
              </a:rPr>
              <a:t>Describe the role of vaccination in prevention of lower respiratory tract infections</a:t>
            </a:r>
            <a:endParaRPr lang="en-US" sz="2400" dirty="0">
              <a:latin typeface="Andalus" pitchFamily="18" charset="-78"/>
              <a:ea typeface="Calibri"/>
              <a:cs typeface="Andalus" pitchFamily="18" charset="-78"/>
            </a:endParaRP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6597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ndalus" pitchFamily="18" charset="-78"/>
                <a:cs typeface="Andalus" pitchFamily="18" charset="-78"/>
              </a:rPr>
              <a:t>KLEBSIELLA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PNEUMONIA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25144"/>
          </a:xfrm>
        </p:spPr>
        <p:txBody>
          <a:bodyPr>
            <a:normAutofit fontScale="475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5700" dirty="0" smtClean="0">
                <a:latin typeface="Andalus" pitchFamily="18" charset="-78"/>
                <a:cs typeface="Andalus" pitchFamily="18" charset="-78"/>
              </a:rPr>
              <a:t>Gram </a:t>
            </a:r>
            <a:r>
              <a:rPr lang="en-US" sz="5700" dirty="0" err="1" smtClean="0">
                <a:latin typeface="Andalus" pitchFamily="18" charset="-78"/>
                <a:cs typeface="Andalus" pitchFamily="18" charset="-78"/>
              </a:rPr>
              <a:t>Neg</a:t>
            </a:r>
            <a:r>
              <a:rPr lang="en-US" sz="5700" dirty="0" smtClean="0">
                <a:latin typeface="Andalus" pitchFamily="18" charset="-78"/>
                <a:cs typeface="Andalus" pitchFamily="18" charset="-78"/>
              </a:rPr>
              <a:t> Capsulated Bacillus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5700" dirty="0" smtClean="0">
                <a:latin typeface="Andalus" pitchFamily="18" charset="-78"/>
                <a:cs typeface="Andalus" pitchFamily="18" charset="-78"/>
              </a:rPr>
              <a:t>Person to person or from environment to person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5700" dirty="0" smtClean="0">
                <a:latin typeface="Andalus" pitchFamily="18" charset="-78"/>
                <a:cs typeface="Andalus" pitchFamily="18" charset="-78"/>
              </a:rPr>
              <a:t>Rapid extensive hemorrhagic necrotizing consolidation of lungs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5700" dirty="0" smtClean="0">
                <a:latin typeface="Andalus" pitchFamily="18" charset="-78"/>
                <a:cs typeface="Andalus" pitchFamily="18" charset="-78"/>
              </a:rPr>
              <a:t>In alcoholics/ </a:t>
            </a:r>
            <a:r>
              <a:rPr lang="en-US" sz="5700" dirty="0" err="1" smtClean="0">
                <a:latin typeface="Andalus" pitchFamily="18" charset="-78"/>
                <a:cs typeface="Andalus" pitchFamily="18" charset="-78"/>
              </a:rPr>
              <a:t>COPD</a:t>
            </a:r>
            <a:r>
              <a:rPr lang="en-US" sz="5700" dirty="0" smtClean="0">
                <a:latin typeface="Andalus" pitchFamily="18" charset="-78"/>
                <a:cs typeface="Andalus" pitchFamily="18" charset="-78"/>
              </a:rPr>
              <a:t> patients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5700" dirty="0" smtClean="0">
                <a:latin typeface="Andalus" pitchFamily="18" charset="-78"/>
                <a:cs typeface="Andalus" pitchFamily="18" charset="-78"/>
              </a:rPr>
              <a:t>Gelatinous reddish brown sputum-sticks to container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5700" dirty="0" smtClean="0">
                <a:latin typeface="Andalus" pitchFamily="18" charset="-78"/>
                <a:cs typeface="Andalus" pitchFamily="18" charset="-78"/>
              </a:rPr>
              <a:t>Gram staining and culture of sputum specimen</a:t>
            </a: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2758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275856" cy="274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667549" y="5805264"/>
            <a:ext cx="268958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Capsulated </a:t>
            </a:r>
            <a:r>
              <a:rPr lang="en-US" sz="1400" i="1" dirty="0" err="1" smtClean="0">
                <a:solidFill>
                  <a:schemeClr val="bg1"/>
                </a:solidFill>
              </a:rPr>
              <a:t>Klebsiella</a:t>
            </a:r>
            <a:r>
              <a:rPr lang="en-US" sz="1400" i="1" dirty="0" smtClean="0">
                <a:solidFill>
                  <a:schemeClr val="bg1"/>
                </a:solidFill>
              </a:rPr>
              <a:t> pneumoniae</a:t>
            </a:r>
            <a:endParaRPr lang="ar-SA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IMMUNIZATION FOR PREVENTION OF PNEUMONIA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Inactivated Polysaccharide vaccine for Strep pneumoniae </a:t>
            </a:r>
          </a:p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23 polysaccharide antigens </a:t>
            </a:r>
          </a:p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90% protection against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bacteremic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 pneumonia</a:t>
            </a:r>
          </a:p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Elderly, debilitated or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immuno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-suppressed,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splenectomized</a:t>
            </a:r>
            <a:endParaRPr lang="en-US" sz="2600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Pneumococcal Conjugate vaccine with diphtheria protein for children 2-23 months</a:t>
            </a:r>
          </a:p>
          <a:p>
            <a:pPr algn="l" rtl="0"/>
            <a:endParaRPr lang="ar-S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042420" cy="231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0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INTRODUCTION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TYPICAL PNEUMONIA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Shaking chills 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Purulent sputum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X-rays abnormalities proportional to physical signs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Usually bacterial cause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e.g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Streptococcus pneumoniae</a:t>
            </a:r>
            <a:endParaRPr lang="en-US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0" lvl="1" indent="0" algn="l" rtl="0">
              <a:buNone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ATYPICAL PNEUMONIA</a:t>
            </a:r>
          </a:p>
          <a:p>
            <a:pPr lvl="1" algn="l" rtl="0"/>
            <a:r>
              <a:rPr lang="en-US" dirty="0">
                <a:latin typeface="Andalus" pitchFamily="18" charset="-78"/>
                <a:cs typeface="Andalus" pitchFamily="18" charset="-78"/>
              </a:rPr>
              <a:t>Insidious onset 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Scant sputum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X-rays abnormalities greater than physical signs</a:t>
            </a: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Usually viral/atypical bacteria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e.g.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Influenza virus, </a:t>
            </a:r>
            <a:r>
              <a:rPr lang="en-US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Mycoplasma </a:t>
            </a:r>
            <a:r>
              <a:rPr lang="en-US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pneumoniae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ar-SA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797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INTRODUCTION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781128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3000" dirty="0">
                <a:latin typeface="Andalus" pitchFamily="18" charset="-78"/>
                <a:cs typeface="Andalus" pitchFamily="18" charset="-78"/>
              </a:rPr>
              <a:t>COMMUNITY ACQUIRED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PNEUMONIA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From 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community e.g. </a:t>
            </a:r>
            <a:r>
              <a:rPr lang="en-US" sz="2600" i="1" dirty="0" smtClean="0">
                <a:latin typeface="Andalus" pitchFamily="18" charset="-78"/>
                <a:cs typeface="Andalus" pitchFamily="18" charset="-78"/>
              </a:rPr>
              <a:t>S. pneumoniae</a:t>
            </a:r>
            <a:endParaRPr lang="en-US" sz="2600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sz="3000" dirty="0">
                <a:latin typeface="Andalus" pitchFamily="18" charset="-78"/>
                <a:cs typeface="Andalus" pitchFamily="18" charset="-78"/>
              </a:rPr>
              <a:t>HOSPITAL ACQUIRED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PNEUMONIA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hospital 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setting e.g. </a:t>
            </a:r>
            <a:r>
              <a:rPr lang="en-US" sz="2600" i="1" dirty="0" err="1" smtClean="0">
                <a:latin typeface="Andalus" pitchFamily="18" charset="-78"/>
                <a:cs typeface="Andalus" pitchFamily="18" charset="-78"/>
              </a:rPr>
              <a:t>Klebsiella</a:t>
            </a:r>
            <a:r>
              <a:rPr lang="en-US" sz="2600" i="1" dirty="0" smtClean="0">
                <a:latin typeface="Andalus" pitchFamily="18" charset="-78"/>
                <a:cs typeface="Andalus" pitchFamily="18" charset="-78"/>
              </a:rPr>
              <a:t> pneumoniae</a:t>
            </a:r>
            <a:endParaRPr lang="en-US" sz="2600" dirty="0">
              <a:latin typeface="Andalus" pitchFamily="18" charset="-78"/>
              <a:cs typeface="Andalus" pitchFamily="18" charset="-78"/>
            </a:endParaRPr>
          </a:p>
          <a:p>
            <a:pPr marL="0" indent="0" algn="l" rtl="0">
              <a:buNone/>
            </a:pPr>
            <a:r>
              <a:rPr lang="en-US" sz="3000" dirty="0">
                <a:latin typeface="Andalus" pitchFamily="18" charset="-78"/>
                <a:cs typeface="Andalus" pitchFamily="18" charset="-78"/>
              </a:rPr>
              <a:t>VENTILATOR ASSOCIATED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PNEUMONIA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>
                <a:latin typeface="Andalus" pitchFamily="18" charset="-78"/>
                <a:cs typeface="Andalus" pitchFamily="18" charset="-78"/>
              </a:rPr>
              <a:t>Associated with ventilators</a:t>
            </a:r>
          </a:p>
          <a:p>
            <a:pPr marL="0" indent="0" algn="l" rtl="0">
              <a:buNone/>
            </a:pPr>
            <a:r>
              <a:rPr lang="en-US" sz="3000" dirty="0">
                <a:latin typeface="Andalus" pitchFamily="18" charset="-78"/>
                <a:cs typeface="Andalus" pitchFamily="18" charset="-78"/>
              </a:rPr>
              <a:t>PNEUMONIA IN </a:t>
            </a:r>
            <a:r>
              <a:rPr lang="en-US" sz="3000" dirty="0" smtClean="0">
                <a:latin typeface="Andalus" pitchFamily="18" charset="-78"/>
                <a:cs typeface="Andalus" pitchFamily="18" charset="-78"/>
              </a:rPr>
              <a:t>IMMUNODEFICIENCY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Associated with low immunity e.g. </a:t>
            </a:r>
            <a:r>
              <a:rPr lang="en-US" sz="2600" i="1" dirty="0" smtClean="0">
                <a:latin typeface="Andalus" pitchFamily="18" charset="-78"/>
                <a:cs typeface="Andalus" pitchFamily="18" charset="-78"/>
              </a:rPr>
              <a:t>P. </a:t>
            </a:r>
            <a:r>
              <a:rPr lang="en-US" sz="2600" i="1" dirty="0" err="1" smtClean="0">
                <a:latin typeface="Andalus" pitchFamily="18" charset="-78"/>
                <a:cs typeface="Andalus" pitchFamily="18" charset="-78"/>
              </a:rPr>
              <a:t>jirovecii</a:t>
            </a:r>
            <a:endParaRPr lang="ar-SA" sz="2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64" y="309178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3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LIST OF MICROORGANISMS CAUSING PNEUMONIA</a:t>
            </a:r>
            <a:endParaRPr lang="ar-SA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70488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Andalus" pitchFamily="18" charset="-78"/>
                          <a:cs typeface="Andalus" pitchFamily="18" charset="-78"/>
                        </a:rPr>
                        <a:t>ATYPICAL PNEUMONIA</a:t>
                      </a:r>
                      <a:endParaRPr lang="ar-SA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>
                          <a:latin typeface="Andalus" pitchFamily="18" charset="-78"/>
                          <a:cs typeface="Andalus" pitchFamily="18" charset="-78"/>
                        </a:rPr>
                        <a:t>TYPICAL PNEUMONIA</a:t>
                      </a:r>
                      <a:endParaRPr lang="ar-SA" sz="2800" b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smtClean="0">
                          <a:solidFill>
                            <a:srgbClr val="FF0000"/>
                          </a:solidFill>
                          <a:latin typeface="Andalus" pitchFamily="18" charset="-78"/>
                          <a:cs typeface="Andalus" pitchFamily="18" charset="-78"/>
                        </a:rPr>
                        <a:t>Mycoplasma pneumoniae</a:t>
                      </a:r>
                      <a:endParaRPr lang="ar-SA" sz="2000" i="1" dirty="0">
                        <a:solidFill>
                          <a:srgbClr val="FF000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smtClean="0">
                          <a:solidFill>
                            <a:srgbClr val="FF0000"/>
                          </a:solidFill>
                          <a:latin typeface="Andalus" pitchFamily="18" charset="-78"/>
                          <a:cs typeface="Andalus" pitchFamily="18" charset="-78"/>
                        </a:rPr>
                        <a:t>Strep</a:t>
                      </a:r>
                      <a:r>
                        <a:rPr lang="en-US" sz="2000" i="1" baseline="0" dirty="0" smtClean="0">
                          <a:solidFill>
                            <a:srgbClr val="FF0000"/>
                          </a:solidFill>
                          <a:latin typeface="Andalus" pitchFamily="18" charset="-78"/>
                          <a:cs typeface="Andalus" pitchFamily="18" charset="-78"/>
                        </a:rPr>
                        <a:t> pneumoniae</a:t>
                      </a:r>
                      <a:endParaRPr lang="ar-SA" sz="2000" i="1" dirty="0">
                        <a:solidFill>
                          <a:srgbClr val="FF0000"/>
                        </a:solidFill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smtClean="0">
                          <a:latin typeface="Andalus" pitchFamily="18" charset="-78"/>
                          <a:cs typeface="Andalus" pitchFamily="18" charset="-78"/>
                        </a:rPr>
                        <a:t>Legionella</a:t>
                      </a:r>
                      <a:r>
                        <a:rPr lang="en-US" sz="2000" i="1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000" i="1" baseline="0" dirty="0" err="1" smtClean="0">
                          <a:latin typeface="Andalus" pitchFamily="18" charset="-78"/>
                          <a:cs typeface="Andalus" pitchFamily="18" charset="-78"/>
                        </a:rPr>
                        <a:t>pneumophila</a:t>
                      </a:r>
                      <a:endParaRPr lang="ar-SA" sz="20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err="1" smtClean="0">
                          <a:latin typeface="Andalus" pitchFamily="18" charset="-78"/>
                          <a:cs typeface="Andalus" pitchFamily="18" charset="-78"/>
                        </a:rPr>
                        <a:t>Haemophilus</a:t>
                      </a:r>
                      <a:r>
                        <a:rPr lang="en-US" sz="2000" i="1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000" i="1" dirty="0" err="1" smtClean="0">
                          <a:latin typeface="Andalus" pitchFamily="18" charset="-78"/>
                          <a:cs typeface="Andalus" pitchFamily="18" charset="-78"/>
                        </a:rPr>
                        <a:t>influenzae</a:t>
                      </a:r>
                      <a:endParaRPr lang="ar-SA" sz="20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err="1" smtClean="0">
                          <a:latin typeface="Andalus" pitchFamily="18" charset="-78"/>
                          <a:cs typeface="Andalus" pitchFamily="18" charset="-78"/>
                        </a:rPr>
                        <a:t>Coxiella</a:t>
                      </a:r>
                      <a:r>
                        <a:rPr lang="en-US" sz="2000" i="1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2000" i="1" dirty="0" err="1" smtClean="0">
                          <a:latin typeface="Andalus" pitchFamily="18" charset="-78"/>
                          <a:cs typeface="Andalus" pitchFamily="18" charset="-78"/>
                        </a:rPr>
                        <a:t>burnetii</a:t>
                      </a:r>
                      <a:endParaRPr lang="ar-SA" sz="20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smtClean="0">
                          <a:latin typeface="Andalus" pitchFamily="18" charset="-78"/>
                          <a:cs typeface="Andalus" pitchFamily="18" charset="-78"/>
                        </a:rPr>
                        <a:t>Staph </a:t>
                      </a:r>
                      <a:r>
                        <a:rPr lang="en-US" sz="2000" i="1" dirty="0" err="1" smtClean="0">
                          <a:latin typeface="Andalus" pitchFamily="18" charset="-78"/>
                          <a:cs typeface="Andalus" pitchFamily="18" charset="-78"/>
                        </a:rPr>
                        <a:t>aureus</a:t>
                      </a:r>
                      <a:endParaRPr lang="ar-SA" sz="20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err="1" smtClean="0">
                          <a:latin typeface="Andalus" pitchFamily="18" charset="-78"/>
                          <a:cs typeface="Andalus" pitchFamily="18" charset="-78"/>
                        </a:rPr>
                        <a:t>Chlamydophila</a:t>
                      </a:r>
                      <a:r>
                        <a:rPr lang="en-US" sz="2000" i="1" dirty="0" smtClean="0">
                          <a:latin typeface="Andalus" pitchFamily="18" charset="-78"/>
                          <a:cs typeface="Andalus" pitchFamily="18" charset="-78"/>
                        </a:rPr>
                        <a:t> pneumoniae</a:t>
                      </a:r>
                      <a:endParaRPr lang="ar-SA" sz="20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smtClean="0">
                          <a:latin typeface="Andalus" pitchFamily="18" charset="-78"/>
                          <a:cs typeface="Andalus" pitchFamily="18" charset="-78"/>
                        </a:rPr>
                        <a:t>Pseudomonas </a:t>
                      </a:r>
                      <a:r>
                        <a:rPr lang="en-US" sz="2000" i="1" dirty="0" err="1" smtClean="0">
                          <a:latin typeface="Andalus" pitchFamily="18" charset="-78"/>
                          <a:cs typeface="Andalus" pitchFamily="18" charset="-78"/>
                        </a:rPr>
                        <a:t>aeruginosa</a:t>
                      </a:r>
                      <a:endParaRPr lang="ar-SA" sz="20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Respiratory</a:t>
                      </a:r>
                      <a:r>
                        <a:rPr lang="en-US" sz="2000" baseline="0" dirty="0" smtClean="0">
                          <a:latin typeface="Andalus" pitchFamily="18" charset="-78"/>
                          <a:cs typeface="Andalus" pitchFamily="18" charset="-78"/>
                        </a:rPr>
                        <a:t> syncytial virus</a:t>
                      </a:r>
                      <a:endParaRPr lang="ar-SA" sz="20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i="1" dirty="0" err="1" smtClean="0">
                          <a:latin typeface="Andalus" pitchFamily="18" charset="-78"/>
                          <a:cs typeface="Andalus" pitchFamily="18" charset="-78"/>
                        </a:rPr>
                        <a:t>Klebsiella</a:t>
                      </a:r>
                      <a:r>
                        <a:rPr lang="en-US" sz="2000" i="1" dirty="0" smtClean="0">
                          <a:latin typeface="Andalus" pitchFamily="18" charset="-78"/>
                          <a:cs typeface="Andalus" pitchFamily="18" charset="-78"/>
                        </a:rPr>
                        <a:t> pneumoniae</a:t>
                      </a:r>
                      <a:endParaRPr lang="ar-SA" sz="2000" i="1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Influenza</a:t>
                      </a:r>
                      <a:r>
                        <a:rPr lang="en-US" sz="2000" baseline="0" dirty="0" smtClean="0">
                          <a:latin typeface="Andalus" pitchFamily="18" charset="-78"/>
                          <a:cs typeface="Andalus" pitchFamily="18" charset="-78"/>
                        </a:rPr>
                        <a:t> virus</a:t>
                      </a:r>
                      <a:endParaRPr lang="ar-SA" sz="20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Coronavirus (</a:t>
                      </a:r>
                      <a:r>
                        <a:rPr lang="en-GB" sz="2000" kern="1200" dirty="0" err="1" smtClean="0">
                          <a:solidFill>
                            <a:schemeClr val="tx1"/>
                          </a:solidFill>
                          <a:latin typeface="Andalus" pitchFamily="18" charset="-78"/>
                          <a:ea typeface="+mn-ea"/>
                          <a:cs typeface="Andalus" pitchFamily="18" charset="-78"/>
                        </a:rPr>
                        <a:t>MERS-CoV</a:t>
                      </a:r>
                      <a:r>
                        <a:rPr lang="en-GB" sz="2000" b="0" i="0" dirty="0" smtClean="0">
                          <a:solidFill>
                            <a:srgbClr val="6B6B6B"/>
                          </a:solidFill>
                          <a:effectLst/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ar-SA" sz="20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err="1" smtClean="0">
                          <a:latin typeface="Andalus" pitchFamily="18" charset="-78"/>
                          <a:cs typeface="Andalus" pitchFamily="18" charset="-78"/>
                        </a:rPr>
                        <a:t>Parainfluenza</a:t>
                      </a:r>
                      <a:r>
                        <a:rPr lang="en-GB" sz="2000" baseline="0" dirty="0" smtClean="0">
                          <a:latin typeface="Andalus" pitchFamily="18" charset="-78"/>
                          <a:cs typeface="Andalus" pitchFamily="18" charset="-78"/>
                        </a:rPr>
                        <a:t> virus</a:t>
                      </a:r>
                      <a:endParaRPr lang="ar-SA" sz="20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err="1" smtClean="0">
                          <a:latin typeface="Andalus" pitchFamily="18" charset="-78"/>
                          <a:cs typeface="Andalus" pitchFamily="18" charset="-78"/>
                        </a:rPr>
                        <a:t>VZV</a:t>
                      </a:r>
                      <a:endParaRPr lang="ar-SA" sz="20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smtClean="0">
                          <a:latin typeface="Andalus" pitchFamily="18" charset="-78"/>
                          <a:cs typeface="Andalus" pitchFamily="18" charset="-78"/>
                        </a:rPr>
                        <a:t>CMV</a:t>
                      </a:r>
                      <a:endParaRPr lang="ar-SA" sz="20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GB" sz="2000" dirty="0" err="1" smtClean="0">
                          <a:latin typeface="Andalus" pitchFamily="18" charset="-78"/>
                          <a:cs typeface="Andalus" pitchFamily="18" charset="-78"/>
                        </a:rPr>
                        <a:t>HSV</a:t>
                      </a:r>
                      <a:endParaRPr lang="ar-SA" sz="2000" dirty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ar-SA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43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PNEUMOCOCCAL 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ETIOLOGY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i="1" dirty="0" smtClean="0">
                <a:latin typeface="Andalus" pitchFamily="18" charset="-78"/>
                <a:cs typeface="Andalus" pitchFamily="18" charset="-78"/>
              </a:rPr>
              <a:t>Strep pneumoniae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Gram positive lancet shaped </a:t>
            </a:r>
            <a:r>
              <a:rPr lang="en-US" sz="2600" dirty="0" err="1" smtClean="0">
                <a:latin typeface="Andalus" pitchFamily="18" charset="-78"/>
                <a:cs typeface="Andalus" pitchFamily="18" charset="-78"/>
              </a:rPr>
              <a:t>diplococci</a:t>
            </a:r>
            <a:endParaRPr lang="en-US" sz="26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Polysaccharide Capsule-virulence factor &amp; </a:t>
            </a: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anti-phagocytic</a:t>
            </a:r>
            <a:endParaRPr lang="en-US" sz="26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90 serotypes based on capsular polysaccharides</a:t>
            </a:r>
          </a:p>
          <a:p>
            <a:pPr algn="l" rtl="0">
              <a:buFont typeface="Wingdings" pitchFamily="2" charset="2"/>
              <a:buChar char="q"/>
            </a:pPr>
            <a:endParaRPr lang="ar-SA" sz="26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744416" cy="270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0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PNEUMOCOCCAL PNEUMONIA</a:t>
            </a:r>
            <a:endParaRPr lang="ar-SA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4834880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 smtClean="0">
                <a:latin typeface="Andalus" pitchFamily="18" charset="-78"/>
                <a:cs typeface="Andalus" pitchFamily="18" charset="-78"/>
              </a:rPr>
              <a:t>TRANSMISSION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Community acquired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Acquired by aerosolized droplets/ contact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Also part of normal flora of oropharynx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dirty="0" smtClean="0">
                <a:latin typeface="Andalus" pitchFamily="18" charset="-78"/>
                <a:cs typeface="Andalus" pitchFamily="18" charset="-78"/>
              </a:rPr>
              <a:t>Innate immune system prevent disease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5"/>
            <a:ext cx="3888432" cy="434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82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PNEUMOCOCCAL 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96752"/>
            <a:ext cx="5112568" cy="4929411"/>
          </a:xfrm>
        </p:spPr>
        <p:txBody>
          <a:bodyPr>
            <a:normAutofit lnSpcReduction="10000"/>
          </a:bodyPr>
          <a:lstStyle/>
          <a:p>
            <a:pPr lvl="0" algn="l" rtl="0"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Risk of disease</a:t>
            </a:r>
          </a:p>
          <a:p>
            <a:pPr lvl="1" algn="l" rtl="0"/>
            <a:r>
              <a:rPr lang="en-US" sz="2600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Splenectomy</a:t>
            </a:r>
            <a:endParaRPr lang="en-US" sz="26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lvl="1" algn="l" rtl="0"/>
            <a:r>
              <a:rPr lang="en-US" sz="2600" dirty="0">
                <a:latin typeface="Andalus" pitchFamily="18" charset="-78"/>
                <a:cs typeface="Andalus" pitchFamily="18" charset="-78"/>
              </a:rPr>
              <a:t>Malnutrition</a:t>
            </a:r>
          </a:p>
          <a:p>
            <a:pPr lvl="1" algn="l" rtl="0"/>
            <a:r>
              <a:rPr lang="en-US" sz="2600" dirty="0">
                <a:latin typeface="Andalus" pitchFamily="18" charset="-78"/>
                <a:cs typeface="Andalus" pitchFamily="18" charset="-78"/>
              </a:rPr>
              <a:t>Old /young age</a:t>
            </a:r>
          </a:p>
          <a:p>
            <a:pPr lvl="1" algn="l" rtl="0"/>
            <a:r>
              <a:rPr lang="en-US" sz="2600" dirty="0">
                <a:latin typeface="Andalus" pitchFamily="18" charset="-78"/>
                <a:cs typeface="Andalus" pitchFamily="18" charset="-78"/>
              </a:rPr>
              <a:t>Smoking, Viral infections</a:t>
            </a:r>
          </a:p>
          <a:p>
            <a:pPr lvl="1" algn="l" rtl="0"/>
            <a:r>
              <a:rPr lang="en-US" sz="2600" dirty="0">
                <a:latin typeface="Andalus" pitchFamily="18" charset="-78"/>
                <a:cs typeface="Andalus" pitchFamily="18" charset="-78"/>
              </a:rPr>
              <a:t>Immune suppressing drugs</a:t>
            </a:r>
          </a:p>
          <a:p>
            <a:pPr lvl="1" algn="l" rtl="0"/>
            <a:r>
              <a:rPr lang="en-US" sz="2600" dirty="0">
                <a:latin typeface="Andalus" pitchFamily="18" charset="-78"/>
                <a:cs typeface="Andalus" pitchFamily="18" charset="-78"/>
              </a:rPr>
              <a:t>Alcohol intake</a:t>
            </a:r>
          </a:p>
          <a:p>
            <a:pPr lvl="1" algn="l" rtl="0"/>
            <a:r>
              <a:rPr lang="en-US" sz="2600" dirty="0">
                <a:latin typeface="Andalus" pitchFamily="18" charset="-78"/>
                <a:cs typeface="Andalus" pitchFamily="18" charset="-78"/>
              </a:rPr>
              <a:t>Pulmonary congestion, heart failure</a:t>
            </a:r>
          </a:p>
          <a:p>
            <a:pPr lvl="1" algn="l" rtl="0"/>
            <a:r>
              <a:rPr lang="en-US" sz="2600" dirty="0">
                <a:latin typeface="Andalus" pitchFamily="18" charset="-78"/>
                <a:cs typeface="Andalus" pitchFamily="18" charset="-78"/>
              </a:rPr>
              <a:t>Sickle cell anemia</a:t>
            </a:r>
          </a:p>
          <a:p>
            <a:pPr lvl="1" algn="l" rtl="0"/>
            <a:r>
              <a:rPr lang="en-US" sz="2600" dirty="0">
                <a:latin typeface="Andalus" pitchFamily="18" charset="-78"/>
                <a:cs typeface="Andalus" pitchFamily="18" charset="-78"/>
              </a:rPr>
              <a:t>Complement deficienc</a:t>
            </a:r>
            <a:r>
              <a:rPr lang="en-US" sz="2400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y</a:t>
            </a:r>
            <a:endParaRPr lang="ar-SA" sz="2400" dirty="0">
              <a:solidFill>
                <a:prstClr val="black"/>
              </a:solidFill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ar-S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84784"/>
            <a:ext cx="2736304" cy="264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7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prstClr val="black"/>
                </a:solidFill>
                <a:latin typeface="Andalus" pitchFamily="18" charset="-78"/>
                <a:cs typeface="Andalus" pitchFamily="18" charset="-78"/>
              </a:rPr>
              <a:t>PNEUMOCOCCAL PNEUMONIA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smtClean="0">
                <a:latin typeface="Andalus" pitchFamily="18" charset="-78"/>
                <a:cs typeface="Andalus" pitchFamily="18" charset="-78"/>
              </a:rPr>
              <a:t>PATHOGENICITY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smtClean="0">
                <a:latin typeface="Andalus" pitchFamily="18" charset="-78"/>
                <a:cs typeface="Andalus" pitchFamily="18" charset="-78"/>
              </a:rPr>
              <a:t>No toxins/ enzymes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smtClean="0">
                <a:latin typeface="Andalus" pitchFamily="18" charset="-78"/>
                <a:cs typeface="Andalus" pitchFamily="18" charset="-78"/>
              </a:rPr>
              <a:t>Ability to multiply in tissues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smtClean="0">
                <a:latin typeface="Andalus" pitchFamily="18" charset="-78"/>
                <a:cs typeface="Andalus" pitchFamily="18" charset="-78"/>
              </a:rPr>
              <a:t>Antiphagocytic capsule most imp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smtClean="0">
                <a:latin typeface="Andalus" pitchFamily="18" charset="-78"/>
                <a:cs typeface="Andalus" pitchFamily="18" charset="-78"/>
              </a:rPr>
              <a:t>Antibodies against type specific capsule prevent infection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smtClean="0">
                <a:latin typeface="Andalus" pitchFamily="18" charset="-78"/>
                <a:cs typeface="Andalus" pitchFamily="18" charset="-78"/>
              </a:rPr>
              <a:t>Spleen is crucial in filtering </a:t>
            </a:r>
            <a:r>
              <a:rPr lang="en-US" sz="2600" i="1" smtClean="0">
                <a:latin typeface="Andalus" pitchFamily="18" charset="-78"/>
                <a:cs typeface="Andalus" pitchFamily="18" charset="-78"/>
              </a:rPr>
              <a:t>S. pneumoniae  </a:t>
            </a:r>
            <a:r>
              <a:rPr lang="en-US" sz="2600" smtClean="0">
                <a:latin typeface="Andalus" pitchFamily="18" charset="-78"/>
                <a:cs typeface="Andalus" pitchFamily="18" charset="-78"/>
              </a:rPr>
              <a:t>from blood born infection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600" smtClean="0">
                <a:latin typeface="Andalus" pitchFamily="18" charset="-78"/>
                <a:cs typeface="Andalus" pitchFamily="18" charset="-78"/>
              </a:rPr>
              <a:t>Splenectomized individuals-risk</a:t>
            </a:r>
            <a:endParaRPr lang="ar-SA" sz="2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3843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85215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714</Words>
  <Application>Microsoft Office PowerPoint</Application>
  <PresentationFormat>عرض على الشاشة (3:4)‏</PresentationFormat>
  <Paragraphs>186</Paragraphs>
  <Slides>21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LOWER RESPIRATORY TRACT INFECTIONS</vt:lpstr>
      <vt:lpstr>LEARNING OBJECTIVES</vt:lpstr>
      <vt:lpstr>INTRODUCTION</vt:lpstr>
      <vt:lpstr>INTRODUCTION</vt:lpstr>
      <vt:lpstr>LIST OF MICROORGANISMS CAUSING PNEUMONIA</vt:lpstr>
      <vt:lpstr>PNEUMOCOCCAL PNEUMONIA</vt:lpstr>
      <vt:lpstr>PNEUMOCOCCAL PNEUMONIA</vt:lpstr>
      <vt:lpstr>PNEUMOCOCCAL PNEUMONIA</vt:lpstr>
      <vt:lpstr>PNEUMOCOCCAL PNEUMONIA</vt:lpstr>
      <vt:lpstr>PNEUMOCOCCAL PNEUMONIA</vt:lpstr>
      <vt:lpstr>PNEUMOCOCCAL PNEUMONIA LAB DIAGNOSIS</vt:lpstr>
      <vt:lpstr>PNEUMOCOCCAL PNEUMONIA LAB DIAGNOSIS</vt:lpstr>
      <vt:lpstr>LEGIONNAIRES’ DISEASE</vt:lpstr>
      <vt:lpstr>LEGIONNAIRES’ DISEASE</vt:lpstr>
      <vt:lpstr>LEGIONNAIRES’ DISEASE</vt:lpstr>
      <vt:lpstr>LEGIONNAIRES’ DISEASE LAB DIAGNOSIS</vt:lpstr>
      <vt:lpstr>MYCOPLASMA PNEUMONIA</vt:lpstr>
      <vt:lpstr>MYCOPLASMA PNEUMONIA</vt:lpstr>
      <vt:lpstr> MYCOPLASMA PNEUMONIA LAB DIAGNOSIS</vt:lpstr>
      <vt:lpstr>KLEBSIELLA PNEUMONIA</vt:lpstr>
      <vt:lpstr>IMMUNIZATION FOR PREVENTION OF PNEUMONIA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RESPIRATORY TRACT INFECTIONS</dc:title>
  <dc:creator>MAx</dc:creator>
  <cp:lastModifiedBy>MAx</cp:lastModifiedBy>
  <cp:revision>48</cp:revision>
  <dcterms:created xsi:type="dcterms:W3CDTF">2013-09-16T18:38:21Z</dcterms:created>
  <dcterms:modified xsi:type="dcterms:W3CDTF">2014-09-15T10:42:21Z</dcterms:modified>
</cp:coreProperties>
</file>