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4" r:id="rId15"/>
    <p:sldId id="281" r:id="rId16"/>
    <p:sldId id="282" r:id="rId17"/>
    <p:sldId id="286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538BC-057E-47D1-B639-95894235A324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BA665-1463-4FA8-BEF2-8C9FA522F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90EB7B-B4DD-4B0C-A1E1-971954DB21A9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98230D-B9A2-4207-A6F4-8C76B7C35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earningradiology.com/caseofweek/caseoftheweekpix/cow9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21Development of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1752600"/>
          </a:xfrm>
        </p:spPr>
        <p:txBody>
          <a:bodyPr/>
          <a:lstStyle/>
          <a:p>
            <a:r>
              <a:rPr lang="en-US" dirty="0" smtClean="0"/>
              <a:t>Dr. Rehan Asad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/>
          <a:lstStyle/>
          <a:p>
            <a:r>
              <a:rPr lang="en-US" dirty="0" smtClean="0"/>
              <a:t>Terminal sac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520440" cy="4525963"/>
          </a:xfrm>
        </p:spPr>
        <p:txBody>
          <a:bodyPr/>
          <a:lstStyle/>
          <a:p>
            <a:r>
              <a:rPr lang="en-US" dirty="0" smtClean="0"/>
              <a:t>26 weeks to birth.</a:t>
            </a:r>
          </a:p>
          <a:p>
            <a:r>
              <a:rPr lang="en-US" dirty="0" smtClean="0"/>
              <a:t>Formation of primitive alveoli.</a:t>
            </a:r>
          </a:p>
          <a:p>
            <a:r>
              <a:rPr lang="en-US" dirty="0" smtClean="0"/>
              <a:t>Close contact of capillaries. </a:t>
            </a:r>
          </a:p>
          <a:p>
            <a:r>
              <a:rPr lang="en-US" dirty="0" smtClean="0"/>
              <a:t>Formation of blood air barrier.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4860032" cy="311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7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Alveolar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520440" cy="4525963"/>
          </a:xfrm>
        </p:spPr>
        <p:txBody>
          <a:bodyPr/>
          <a:lstStyle/>
          <a:p>
            <a:r>
              <a:rPr lang="en-US" dirty="0" smtClean="0"/>
              <a:t>Eight months to childhood</a:t>
            </a:r>
          </a:p>
          <a:p>
            <a:r>
              <a:rPr lang="en-US" dirty="0" smtClean="0"/>
              <a:t>Complete development of epithelium</a:t>
            </a:r>
          </a:p>
          <a:p>
            <a:r>
              <a:rPr lang="en-US" dirty="0" smtClean="0"/>
              <a:t>Maturation of endothelial cells of capillaries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038600" cy="261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Constantia" pitchFamily="18" charset="0"/>
              </a:rPr>
              <a:t>Lungs before and after 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</a:rPr>
              <a:t>Before birth, lungs half-filled with fluid, little protein</a:t>
            </a:r>
            <a:r>
              <a:rPr lang="en-US" b="1" dirty="0" smtClean="0">
                <a:latin typeface="Calibri" pitchFamily="34" charset="0"/>
              </a:rPr>
              <a:t>,  </a:t>
            </a:r>
            <a:r>
              <a:rPr lang="en-US" b="1" dirty="0">
                <a:latin typeface="Calibri" pitchFamily="34" charset="0"/>
              </a:rPr>
              <a:t>mucus and </a:t>
            </a:r>
            <a:r>
              <a:rPr lang="en-US" b="1" dirty="0" smtClean="0">
                <a:latin typeface="Calibri" pitchFamily="34" charset="0"/>
              </a:rPr>
              <a:t>surfactant</a:t>
            </a:r>
          </a:p>
          <a:p>
            <a:r>
              <a:rPr lang="en-US" b="1" dirty="0" smtClean="0">
                <a:latin typeface="Calibri" pitchFamily="34" charset="0"/>
              </a:rPr>
              <a:t>Aeration </a:t>
            </a:r>
            <a:r>
              <a:rPr lang="en-US" b="1" dirty="0">
                <a:latin typeface="Calibri" pitchFamily="34" charset="0"/>
              </a:rPr>
              <a:t>of lungs at birth is replacement of </a:t>
            </a:r>
            <a:r>
              <a:rPr lang="en-US" b="1" dirty="0" smtClean="0">
                <a:latin typeface="Calibri" pitchFamily="34" charset="0"/>
              </a:rPr>
              <a:t>intra-alveolar </a:t>
            </a:r>
            <a:r>
              <a:rPr lang="en-US" b="1" dirty="0">
                <a:latin typeface="Calibri" pitchFamily="34" charset="0"/>
              </a:rPr>
              <a:t>fluid by </a:t>
            </a:r>
            <a:r>
              <a:rPr lang="en-US" b="1" dirty="0" smtClean="0">
                <a:latin typeface="Calibri" pitchFamily="34" charset="0"/>
              </a:rPr>
              <a:t>air</a:t>
            </a:r>
          </a:p>
          <a:p>
            <a:r>
              <a:rPr lang="en-US" b="1" dirty="0" smtClean="0">
                <a:latin typeface="Calibri" pitchFamily="34" charset="0"/>
              </a:rPr>
              <a:t>During delivery, some fluid expelled via bronchi and  trachea</a:t>
            </a:r>
          </a:p>
          <a:p>
            <a:r>
              <a:rPr lang="en-US" b="1" dirty="0" smtClean="0">
                <a:latin typeface="Calibri" pitchFamily="34" charset="0"/>
              </a:rPr>
              <a:t>When </a:t>
            </a:r>
            <a:r>
              <a:rPr lang="en-US" b="1" dirty="0">
                <a:latin typeface="Calibri" pitchFamily="34" charset="0"/>
              </a:rPr>
              <a:t>respiration begins at birth, most of lung </a:t>
            </a:r>
            <a:r>
              <a:rPr lang="en-US" b="1" dirty="0" smtClean="0">
                <a:latin typeface="Calibri" pitchFamily="34" charset="0"/>
              </a:rPr>
              <a:t>fluid </a:t>
            </a:r>
            <a:r>
              <a:rPr lang="en-US" b="1" dirty="0">
                <a:latin typeface="Calibri" pitchFamily="34" charset="0"/>
              </a:rPr>
              <a:t>absorbed by blood and lymphatic </a:t>
            </a:r>
            <a:r>
              <a:rPr lang="en-US" b="1" dirty="0" smtClean="0">
                <a:latin typeface="Calibri" pitchFamily="34" charset="0"/>
              </a:rPr>
              <a:t>capillaries</a:t>
            </a:r>
          </a:p>
          <a:p>
            <a:r>
              <a:rPr lang="en-US" b="1" dirty="0" smtClean="0">
                <a:latin typeface="Calibri" pitchFamily="34" charset="0"/>
              </a:rPr>
              <a:t>surfactant </a:t>
            </a:r>
            <a:r>
              <a:rPr lang="en-US" b="1" dirty="0">
                <a:latin typeface="Calibri" pitchFamily="34" charset="0"/>
              </a:rPr>
              <a:t>remains deposited as a thin, </a:t>
            </a:r>
            <a:r>
              <a:rPr lang="en-US" b="1" dirty="0" smtClean="0">
                <a:latin typeface="Calibri" pitchFamily="34" charset="0"/>
              </a:rPr>
              <a:t>phospholipid, coating </a:t>
            </a:r>
            <a:r>
              <a:rPr lang="en-US" b="1" dirty="0">
                <a:latin typeface="Calibri" pitchFamily="34" charset="0"/>
              </a:rPr>
              <a:t>on alveoli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990600"/>
          </a:xfrm>
        </p:spPr>
        <p:txBody>
          <a:bodyPr/>
          <a:lstStyle/>
          <a:p>
            <a:r>
              <a:rPr lang="en-US" dirty="0" smtClean="0"/>
              <a:t>Clinical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73225"/>
            <a:ext cx="4038600" cy="47180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Esophageal atresia with tracheo-esophageal fistula</a:t>
            </a:r>
          </a:p>
          <a:p>
            <a:r>
              <a:rPr lang="en-US" dirty="0" smtClean="0"/>
              <a:t>90% present with upper esophageal blind pouch.</a:t>
            </a:r>
          </a:p>
          <a:p>
            <a:r>
              <a:rPr lang="en-US" dirty="0" smtClean="0"/>
              <a:t>33% of the cases are involved with </a:t>
            </a:r>
            <a:r>
              <a:rPr lang="en-US" b="1" dirty="0" smtClean="0"/>
              <a:t>VACTERL</a:t>
            </a:r>
            <a:r>
              <a:rPr lang="en-US" dirty="0" smtClean="0"/>
              <a:t> association (</a:t>
            </a:r>
            <a:r>
              <a:rPr lang="en-US" b="1" dirty="0" smtClean="0"/>
              <a:t>V</a:t>
            </a:r>
            <a:r>
              <a:rPr lang="en-US" dirty="0" smtClean="0"/>
              <a:t>ertebral anomalies, </a:t>
            </a:r>
            <a:r>
              <a:rPr lang="en-US" b="1" dirty="0" smtClean="0"/>
              <a:t>A</a:t>
            </a:r>
            <a:r>
              <a:rPr lang="en-US" dirty="0" smtClean="0"/>
              <a:t>nal atresia, </a:t>
            </a:r>
            <a:r>
              <a:rPr lang="en-US" b="1" dirty="0" smtClean="0"/>
              <a:t>C</a:t>
            </a:r>
            <a:r>
              <a:rPr lang="en-US" dirty="0" smtClean="0"/>
              <a:t>ardiac defects, </a:t>
            </a:r>
            <a:r>
              <a:rPr lang="en-US" b="1" dirty="0" err="1" smtClean="0"/>
              <a:t>T</a:t>
            </a:r>
            <a:r>
              <a:rPr lang="en-US" dirty="0" err="1" smtClean="0"/>
              <a:t>racheoesophageal</a:t>
            </a:r>
            <a:r>
              <a:rPr lang="en-US" dirty="0" smtClean="0"/>
              <a:t> fistula, </a:t>
            </a:r>
            <a:r>
              <a:rPr lang="en-US" b="1" dirty="0" smtClean="0"/>
              <a:t>E</a:t>
            </a:r>
            <a:r>
              <a:rPr lang="en-US" dirty="0" smtClean="0"/>
              <a:t>sophageal atresia, </a:t>
            </a:r>
            <a:r>
              <a:rPr lang="en-US" b="1" dirty="0" smtClean="0"/>
              <a:t>R</a:t>
            </a:r>
            <a:r>
              <a:rPr lang="en-US" dirty="0" smtClean="0"/>
              <a:t>enal anomalies, and </a:t>
            </a:r>
            <a:r>
              <a:rPr lang="en-US" b="1" dirty="0" smtClean="0"/>
              <a:t>L</a:t>
            </a:r>
            <a:r>
              <a:rPr lang="en-US" dirty="0" smtClean="0"/>
              <a:t>imb defect).</a:t>
            </a:r>
          </a:p>
          <a:p>
            <a:r>
              <a:rPr lang="en-US" dirty="0" smtClean="0"/>
              <a:t>Complications: Polyhydramnios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09" y="1700808"/>
            <a:ext cx="40070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16104"/>
            <a:ext cx="413176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73225"/>
            <a:ext cx="4038600" cy="4718050"/>
          </a:xfrm>
        </p:spPr>
        <p:txBody>
          <a:bodyPr/>
          <a:lstStyle/>
          <a:p>
            <a:r>
              <a:rPr lang="en-US" dirty="0" smtClean="0"/>
              <a:t>At birth, babies having trachesophageal defect need to be carefully monitored for VACTREL defects.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8229600" cy="990600"/>
          </a:xfrm>
        </p:spPr>
        <p:txBody>
          <a:bodyPr/>
          <a:lstStyle/>
          <a:p>
            <a:r>
              <a:rPr lang="en-US" dirty="0" smtClean="0"/>
              <a:t>Clinical correlations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Constantia" pitchFamily="18" charset="0"/>
              </a:rPr>
              <a:t>HYALINE MEMBRANE DISEASE</a:t>
            </a:r>
            <a:br>
              <a:rPr lang="en-US" b="1" i="1" dirty="0">
                <a:latin typeface="Constantia" pitchFamily="18" charset="0"/>
              </a:rPr>
            </a:br>
            <a:r>
              <a:rPr lang="en-US" b="1" i="1" dirty="0">
                <a:latin typeface="Constantia" pitchFamily="18" charset="0"/>
              </a:rPr>
              <a:t>Respiratory Distress Syndrome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3380184" cy="18276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common in premature babies.</a:t>
            </a:r>
          </a:p>
          <a:p>
            <a:r>
              <a:rPr lang="en-US" dirty="0" smtClean="0"/>
              <a:t>Due to immature type II alveoli</a:t>
            </a:r>
          </a:p>
          <a:p>
            <a:r>
              <a:rPr lang="en-US" dirty="0" smtClean="0"/>
              <a:t>Deficiency of surfactant </a:t>
            </a:r>
          </a:p>
          <a:p>
            <a:endParaRPr lang="en-US" dirty="0"/>
          </a:p>
        </p:txBody>
      </p:sp>
      <p:pic>
        <p:nvPicPr>
          <p:cNvPr id="4" name="Picture 2" descr="cow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949824" cy="47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369827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78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Agenesis of lungs</a:t>
            </a:r>
          </a:p>
          <a:p>
            <a:r>
              <a:rPr lang="en-US" dirty="0" smtClean="0"/>
              <a:t>Hypoplasia of lungs</a:t>
            </a:r>
          </a:p>
          <a:p>
            <a:r>
              <a:rPr lang="en-US" dirty="0" smtClean="0"/>
              <a:t>Ectopic lung lobes</a:t>
            </a:r>
          </a:p>
          <a:p>
            <a:r>
              <a:rPr lang="en-US" dirty="0" smtClean="0"/>
              <a:t>Congenital </a:t>
            </a:r>
            <a:r>
              <a:rPr lang="en-US" dirty="0"/>
              <a:t>lung cysts  due to dilation </a:t>
            </a:r>
            <a:r>
              <a:rPr lang="en-US" dirty="0" smtClean="0"/>
              <a:t>of  </a:t>
            </a:r>
            <a:r>
              <a:rPr lang="en-US" dirty="0"/>
              <a:t>terminal bronchi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Langman's</a:t>
            </a:r>
            <a:r>
              <a:rPr lang="en-US" b="1" dirty="0"/>
              <a:t> Medical Embryology: T.W. Sadler, 12</a:t>
            </a:r>
            <a:r>
              <a:rPr lang="en-US" b="1" baseline="30000" dirty="0"/>
              <a:t>th</a:t>
            </a:r>
            <a:r>
              <a:rPr lang="en-US" b="1" dirty="0"/>
              <a:t> ed., CH. 14, P. 201-206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the end of session students should able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formation of lung buds</a:t>
            </a:r>
          </a:p>
          <a:p>
            <a:r>
              <a:rPr lang="en-US" dirty="0" smtClean="0"/>
              <a:t>Describe development of larynx, trachea and bronchi.</a:t>
            </a:r>
          </a:p>
          <a:p>
            <a:r>
              <a:rPr lang="en-US" dirty="0" smtClean="0"/>
              <a:t>Describe the development of lungs.</a:t>
            </a:r>
          </a:p>
          <a:p>
            <a:r>
              <a:rPr lang="en-US" dirty="0" smtClean="0"/>
              <a:t>Describe the maturation of lungs. </a:t>
            </a:r>
          </a:p>
          <a:p>
            <a:r>
              <a:rPr lang="en-US" dirty="0" smtClean="0"/>
              <a:t>Correlate this knowledge to </a:t>
            </a:r>
            <a:r>
              <a:rPr lang="en-US" smtClean="0"/>
              <a:t>clinical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rasmusmc.nl/47738/185891/973182/1231925/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12168"/>
            <a:ext cx="5035499" cy="486916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73225"/>
            <a:ext cx="4038600" cy="4718050"/>
          </a:xfrm>
        </p:spPr>
        <p:txBody>
          <a:bodyPr/>
          <a:lstStyle/>
          <a:p>
            <a:r>
              <a:rPr lang="en-US" dirty="0" smtClean="0"/>
              <a:t>Around </a:t>
            </a:r>
            <a:r>
              <a:rPr lang="en-US" dirty="0"/>
              <a:t>4 weeks </a:t>
            </a:r>
            <a:r>
              <a:rPr lang="en-US" dirty="0" smtClean="0"/>
              <a:t>of gestation</a:t>
            </a:r>
            <a:endParaRPr lang="en-US" dirty="0"/>
          </a:p>
          <a:p>
            <a:r>
              <a:rPr lang="en-US" b="1" dirty="0" smtClean="0"/>
              <a:t>Respiratory </a:t>
            </a:r>
            <a:r>
              <a:rPr lang="en-US" b="1" dirty="0"/>
              <a:t>diverticulum (lung </a:t>
            </a:r>
            <a:r>
              <a:rPr lang="en-US" b="1" dirty="0" smtClean="0"/>
              <a:t>bud) </a:t>
            </a:r>
            <a:r>
              <a:rPr lang="en-US" dirty="0" smtClean="0"/>
              <a:t>appears </a:t>
            </a:r>
            <a:r>
              <a:rPr lang="en-US" dirty="0"/>
              <a:t>as an outgrowth from the ventral </a:t>
            </a:r>
            <a:r>
              <a:rPr lang="en-US" dirty="0" smtClean="0"/>
              <a:t>wall of </a:t>
            </a:r>
            <a:r>
              <a:rPr lang="en-US" dirty="0"/>
              <a:t>the </a:t>
            </a:r>
            <a:r>
              <a:rPr lang="en-US" dirty="0" smtClean="0"/>
              <a:t>foregut</a:t>
            </a:r>
          </a:p>
          <a:p>
            <a:r>
              <a:rPr lang="en-US" dirty="0" smtClean="0"/>
              <a:t>Retinoic acid produced by mesoderm controls its appearance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DEVELOPMENT OF THE LUNG </a:t>
            </a:r>
            <a:r>
              <a:rPr lang="en-US" dirty="0" smtClean="0"/>
              <a:t>BUD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dirty="0" smtClean="0"/>
              <a:t>Development of lung Bud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73225"/>
            <a:ext cx="4038600" cy="47180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early stages, the </a:t>
            </a:r>
            <a:r>
              <a:rPr lang="en-US" dirty="0"/>
              <a:t>lung bud is </a:t>
            </a:r>
            <a:r>
              <a:rPr lang="en-US" dirty="0" smtClean="0"/>
              <a:t>in communication with </a:t>
            </a:r>
            <a:r>
              <a:rPr lang="en-US" dirty="0"/>
              <a:t>the </a:t>
            </a:r>
            <a:r>
              <a:rPr lang="en-US" dirty="0" smtClean="0"/>
              <a:t>foregut. </a:t>
            </a:r>
          </a:p>
          <a:p>
            <a:r>
              <a:rPr lang="en-US" dirty="0" smtClean="0"/>
              <a:t> On further growth, two </a:t>
            </a:r>
            <a:r>
              <a:rPr lang="en-US" dirty="0"/>
              <a:t>longitudinal </a:t>
            </a:r>
            <a:r>
              <a:rPr lang="en-US" dirty="0" smtClean="0"/>
              <a:t>ridges termed as </a:t>
            </a:r>
            <a:r>
              <a:rPr lang="en-US" b="1" dirty="0" err="1" smtClean="0"/>
              <a:t>tracheoesophageal</a:t>
            </a:r>
            <a:r>
              <a:rPr lang="en-US" b="1" dirty="0"/>
              <a:t> </a:t>
            </a:r>
            <a:r>
              <a:rPr lang="en-US" b="1" dirty="0" smtClean="0"/>
              <a:t>ridges</a:t>
            </a:r>
            <a:r>
              <a:rPr lang="en-US" dirty="0"/>
              <a:t> </a:t>
            </a:r>
            <a:r>
              <a:rPr lang="en-US" dirty="0" smtClean="0"/>
              <a:t>appears</a:t>
            </a:r>
          </a:p>
          <a:p>
            <a:r>
              <a:rPr lang="en-US" dirty="0" smtClean="0"/>
              <a:t>It separate trachea from </a:t>
            </a:r>
            <a:r>
              <a:rPr lang="en-US" dirty="0"/>
              <a:t>the foregut</a:t>
            </a:r>
          </a:p>
          <a:p>
            <a:r>
              <a:rPr lang="en-US" dirty="0" smtClean="0"/>
              <a:t> In later stages, when </a:t>
            </a:r>
            <a:r>
              <a:rPr lang="en-US" dirty="0"/>
              <a:t>these </a:t>
            </a:r>
            <a:r>
              <a:rPr lang="en-US" dirty="0" smtClean="0"/>
              <a:t>ridges fuse </a:t>
            </a:r>
            <a:r>
              <a:rPr lang="en-US" dirty="0"/>
              <a:t>to form the </a:t>
            </a:r>
            <a:r>
              <a:rPr lang="en-US" b="1" dirty="0" err="1"/>
              <a:t>tracheoesophageal</a:t>
            </a:r>
            <a:r>
              <a:rPr lang="en-US" b="1" dirty="0"/>
              <a:t> </a:t>
            </a:r>
            <a:r>
              <a:rPr lang="en-US" b="1" dirty="0" smtClean="0"/>
              <a:t>septum</a:t>
            </a:r>
            <a:r>
              <a:rPr lang="en-US" dirty="0" smtClean="0"/>
              <a:t>, the </a:t>
            </a:r>
            <a:r>
              <a:rPr lang="en-US" dirty="0"/>
              <a:t>foregut is divided into a dorsal </a:t>
            </a:r>
            <a:r>
              <a:rPr lang="en-US" dirty="0" smtClean="0"/>
              <a:t>portion </a:t>
            </a:r>
            <a:r>
              <a:rPr lang="en-US" b="1" dirty="0" smtClean="0"/>
              <a:t>esophagus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 ventral portion, the </a:t>
            </a:r>
            <a:r>
              <a:rPr lang="en-US" b="1" dirty="0" smtClean="0"/>
              <a:t>trachea </a:t>
            </a:r>
            <a:r>
              <a:rPr lang="en-US" dirty="0" smtClean="0"/>
              <a:t>and </a:t>
            </a:r>
            <a:r>
              <a:rPr lang="en-US" b="1" dirty="0"/>
              <a:t>lung </a:t>
            </a:r>
            <a:r>
              <a:rPr lang="en-US" b="1" dirty="0" smtClean="0"/>
              <a:t>buds.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691063" cy="414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2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lung buds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Lung bud forms trachea</a:t>
            </a:r>
          </a:p>
          <a:p>
            <a:r>
              <a:rPr lang="en-US" dirty="0" smtClean="0"/>
              <a:t>Its lateral out pockets, known as bronchial buds. </a:t>
            </a:r>
          </a:p>
          <a:p>
            <a:r>
              <a:rPr lang="en-US" dirty="0" smtClean="0"/>
              <a:t>Primary bronchi start forming at beginning of fifth week. </a:t>
            </a:r>
          </a:p>
          <a:p>
            <a:r>
              <a:rPr lang="en-US" dirty="0" smtClean="0"/>
              <a:t>Lobar bronchi appears at sixth week.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87" y="1767681"/>
            <a:ext cx="2857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1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further development, lung buds expand in body cavity.</a:t>
            </a:r>
          </a:p>
          <a:p>
            <a:r>
              <a:rPr lang="en-US" dirty="0" smtClean="0"/>
              <a:t>Cavity is known as </a:t>
            </a:r>
            <a:r>
              <a:rPr lang="en-US" b="1" dirty="0" err="1" smtClean="0"/>
              <a:t>pericardioperitoneal</a:t>
            </a:r>
            <a:r>
              <a:rPr lang="en-US" dirty="0" smtClean="0"/>
              <a:t> canal.</a:t>
            </a:r>
          </a:p>
          <a:p>
            <a:r>
              <a:rPr lang="en-US" dirty="0" smtClean="0"/>
              <a:t>Mesoderm of lung form visceral pleura</a:t>
            </a:r>
          </a:p>
          <a:p>
            <a:r>
              <a:rPr lang="en-US" dirty="0" smtClean="0"/>
              <a:t>Space between somatic and visceral pleura forms pleural cavity.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455815" cy="33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6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lungs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Divided in </a:t>
            </a:r>
            <a:r>
              <a:rPr lang="en-US" b="1" dirty="0" smtClean="0"/>
              <a:t>four</a:t>
            </a:r>
            <a:r>
              <a:rPr lang="en-US" dirty="0" smtClean="0"/>
              <a:t> phases: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pseudoglandular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Canalicular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Terminal sac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Alveolar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494613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42048" cy="1143000"/>
          </a:xfrm>
        </p:spPr>
        <p:txBody>
          <a:bodyPr/>
          <a:lstStyle/>
          <a:p>
            <a:r>
              <a:rPr lang="en-US" b="1" i="1" dirty="0" err="1">
                <a:latin typeface="Calibri" pitchFamily="34" charset="0"/>
              </a:rPr>
              <a:t>Pseudoglandular</a:t>
            </a:r>
            <a:r>
              <a:rPr lang="en-US" b="1" i="1" dirty="0">
                <a:latin typeface="Calibri" pitchFamily="34" charset="0"/>
              </a:rPr>
              <a:t>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Absence of respiratory bronchioles</a:t>
            </a:r>
          </a:p>
          <a:p>
            <a:r>
              <a:rPr lang="en-US" dirty="0" smtClean="0"/>
              <a:t>5 to 16 </a:t>
            </a:r>
            <a:r>
              <a:rPr lang="en-US" dirty="0" err="1" smtClean="0"/>
              <a:t>wks</a:t>
            </a:r>
            <a:endParaRPr lang="en-US" dirty="0" smtClean="0"/>
          </a:p>
          <a:p>
            <a:r>
              <a:rPr lang="en-US" dirty="0" smtClean="0"/>
              <a:t>Branching continues to form terminal bronchiole.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97793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143000"/>
          </a:xfrm>
        </p:spPr>
        <p:txBody>
          <a:bodyPr/>
          <a:lstStyle/>
          <a:p>
            <a:r>
              <a:rPr lang="en-US" dirty="0" err="1" smtClean="0"/>
              <a:t>Canalicular</a:t>
            </a:r>
            <a:r>
              <a:rPr lang="en-US" dirty="0" smtClean="0"/>
              <a:t>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16-26 weeks</a:t>
            </a:r>
          </a:p>
          <a:p>
            <a:r>
              <a:rPr lang="en-US" dirty="0" smtClean="0"/>
              <a:t>Terminal bronchiole divide in respiratory bronchiole and formation of alveolar ducts.</a:t>
            </a:r>
          </a:p>
          <a:p>
            <a:r>
              <a:rPr lang="en-US" i="1" dirty="0" smtClean="0">
                <a:latin typeface="Constantia" pitchFamily="18" charset="0"/>
              </a:rPr>
              <a:t>Increase in vascularity</a:t>
            </a:r>
            <a:endParaRPr lang="en-US" i="1" dirty="0">
              <a:latin typeface="Constantia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397793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5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</TotalTime>
  <Words>518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Lecture 21Development of respiratory system</vt:lpstr>
      <vt:lpstr>At the end of session students should able to </vt:lpstr>
      <vt:lpstr>DEVELOPMENT OF THE LUNG BUD</vt:lpstr>
      <vt:lpstr>Development of lung Bud</vt:lpstr>
      <vt:lpstr>Development of lung buds</vt:lpstr>
      <vt:lpstr>Development of lungs</vt:lpstr>
      <vt:lpstr>Development of lungs</vt:lpstr>
      <vt:lpstr>Pseudoglandular phase</vt:lpstr>
      <vt:lpstr>Canalicular phase</vt:lpstr>
      <vt:lpstr>Terminal sac phase</vt:lpstr>
      <vt:lpstr>Alveolar phase</vt:lpstr>
      <vt:lpstr>Lungs before and after birth</vt:lpstr>
      <vt:lpstr>Clinical correlations</vt:lpstr>
      <vt:lpstr>Clinical correlations</vt:lpstr>
      <vt:lpstr>HYALINE MEMBRANE DISEASE Respiratory Distress Syndrome</vt:lpstr>
      <vt:lpstr>Congenital anomalies</vt:lpstr>
      <vt:lpstr>Summary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respiratory system</dc:title>
  <dc:creator>asus</dc:creator>
  <cp:lastModifiedBy>Asus</cp:lastModifiedBy>
  <cp:revision>250</cp:revision>
  <dcterms:created xsi:type="dcterms:W3CDTF">2012-09-06T13:07:54Z</dcterms:created>
  <dcterms:modified xsi:type="dcterms:W3CDTF">2014-09-09T06:16:19Z</dcterms:modified>
</cp:coreProperties>
</file>