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72" r:id="rId11"/>
    <p:sldId id="270" r:id="rId12"/>
    <p:sldId id="269" r:id="rId13"/>
    <p:sldId id="266" r:id="rId14"/>
    <p:sldId id="267" r:id="rId15"/>
    <p:sldId id="268" r:id="rId16"/>
    <p:sldId id="271" r:id="rId17"/>
    <p:sldId id="273" r:id="rId18"/>
    <p:sldId id="274" r:id="rId19"/>
    <p:sldId id="26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B9677-AB55-49EF-8FD4-19CF4FEC0E81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87103-3696-428D-A860-3A07875CE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47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87103-3696-428D-A860-3A07875CE2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23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87103-3696-428D-A860-3A07875CE2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00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A92A-4583-46CD-BF41-37E51DCC3686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6ED1640-FA42-4344-B254-46D2E65D68E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A92A-4583-46CD-BF41-37E51DCC3686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1640-FA42-4344-B254-46D2E65D68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A92A-4583-46CD-BF41-37E51DCC3686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1640-FA42-4344-B254-46D2E65D68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A92A-4583-46CD-BF41-37E51DCC3686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1640-FA42-4344-B254-46D2E65D68E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A92A-4583-46CD-BF41-37E51DCC3686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6ED1640-FA42-4344-B254-46D2E65D68E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A92A-4583-46CD-BF41-37E51DCC3686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1640-FA42-4344-B254-46D2E65D68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A92A-4583-46CD-BF41-37E51DCC3686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1640-FA42-4344-B254-46D2E65D68E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A92A-4583-46CD-BF41-37E51DCC3686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1640-FA42-4344-B254-46D2E65D68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A92A-4583-46CD-BF41-37E51DCC3686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1640-FA42-4344-B254-46D2E65D68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A92A-4583-46CD-BF41-37E51DCC3686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1640-FA42-4344-B254-46D2E65D68E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A92A-4583-46CD-BF41-37E51DCC3686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6ED1640-FA42-4344-B254-46D2E65D68E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D06A92A-4583-46CD-BF41-37E51DCC3686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6ED1640-FA42-4344-B254-46D2E65D68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cuotNQPRNc" TargetMode="External"/><Relationship Id="rId2" Type="http://schemas.openxmlformats.org/officeDocument/2006/relationships/hyperlink" Target="http://emedicine.medscape.com/article/1264959-overview#a010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Rehan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Clinical anatomy of thoracic cage and cavity-1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9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access to chest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/>
              <a:t>Structures to be avoided for </a:t>
            </a:r>
            <a:r>
              <a:rPr lang="en-US" dirty="0" smtClean="0"/>
              <a:t>damage in </a:t>
            </a:r>
            <a:r>
              <a:rPr lang="en-US" dirty="0" smtClean="0"/>
              <a:t>thoracotomy: 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Internal thoracic artery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Intercostal vessels and nerves</a:t>
            </a:r>
          </a:p>
          <a:p>
            <a:r>
              <a:rPr lang="en-US" dirty="0"/>
              <a:t>Medial sternotomy 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Used to access heart, coronary arteries and valves. 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3950" y="2275976"/>
            <a:ext cx="3749675" cy="291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77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Intercostal nerve block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to 11</a:t>
            </a:r>
            <a:r>
              <a:rPr lang="en-US" baseline="30000" dirty="0" smtClean="0"/>
              <a:t>th</a:t>
            </a:r>
            <a:r>
              <a:rPr lang="en-US" dirty="0" smtClean="0"/>
              <a:t> intercostal nerve supply skin and parietal peritoneum covering outer and inner surface of abdominal wall</a:t>
            </a:r>
          </a:p>
          <a:p>
            <a:r>
              <a:rPr lang="en-US" dirty="0" smtClean="0"/>
              <a:t>Indications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Repair of injuries of thoracic and abdominal wall.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Relief of pain in rib fractures </a:t>
            </a:r>
          </a:p>
          <a:p>
            <a:r>
              <a:rPr lang="en-US" dirty="0" smtClean="0"/>
              <a:t>Complications</a:t>
            </a:r>
          </a:p>
          <a:p>
            <a:r>
              <a:rPr lang="en-US" dirty="0" smtClean="0"/>
              <a:t>Pneumothorax  occurs if needle penetrates parietal pleura</a:t>
            </a:r>
          </a:p>
          <a:p>
            <a:r>
              <a:rPr lang="en-US" dirty="0" smtClean="0"/>
              <a:t>Hemorrhage caused by puncture of intercostal blood vessels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272" y="1600200"/>
            <a:ext cx="4425399" cy="297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96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Intercostal nerve block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910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Procedure: to produce analgesia of anterior and lateral thoracic wall and abdominal wall</a:t>
            </a:r>
            <a:endParaRPr lang="en-US" dirty="0"/>
          </a:p>
          <a:p>
            <a:r>
              <a:rPr lang="en-US" dirty="0" smtClean="0"/>
              <a:t>Perform rib counting from 2 to 12. </a:t>
            </a:r>
          </a:p>
          <a:p>
            <a:r>
              <a:rPr lang="en-US" dirty="0" smtClean="0"/>
              <a:t>Select the superior part intercostal space. </a:t>
            </a:r>
          </a:p>
          <a:p>
            <a:r>
              <a:rPr lang="en-US" dirty="0" smtClean="0"/>
              <a:t>Needle should direct towards the lower border of rib</a:t>
            </a:r>
          </a:p>
          <a:p>
            <a:r>
              <a:rPr lang="en-US" dirty="0" smtClean="0"/>
              <a:t>The tip should come close to subcostal groove to infiltrate anesthetic agent around nerve.  </a:t>
            </a:r>
          </a:p>
          <a:p>
            <a:r>
              <a:rPr lang="en-US" dirty="0" smtClean="0"/>
              <a:t>To produce analgesia, nerve should be blocked before lateral cutaneous branch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4408415" cy="262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1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Diaphragm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Paralysis of single dome of diaphragm by sectioning of phrenic nerve. </a:t>
            </a:r>
          </a:p>
          <a:p>
            <a:r>
              <a:rPr lang="en-US" dirty="0" smtClean="0"/>
              <a:t>Performed sometimes in treatment of chronic tuberculosis. </a:t>
            </a:r>
          </a:p>
          <a:p>
            <a:r>
              <a:rPr lang="en-US" dirty="0" smtClean="0"/>
              <a:t>this will give rest to the lower lobe of the lung. </a:t>
            </a:r>
          </a:p>
          <a:p>
            <a:r>
              <a:rPr lang="en-US" dirty="0" smtClean="0"/>
              <a:t>Penetrating injuries: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Stab or bullet wound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In any penetrating injury  below the level of nipples, diaphragmatic injury is suspected 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3950" y="1737445"/>
            <a:ext cx="3749675" cy="399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89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Pleural reflection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Cervical dome of pleura and apex of lungs most commonly damaged during: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Stab wound in root of neck.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By anesthetist needle during nerve block of lower trunk of brachial plexus. </a:t>
            </a:r>
          </a:p>
          <a:p>
            <a:r>
              <a:rPr lang="en-US" dirty="0" smtClean="0"/>
              <a:t>Lower reflection of pleura may damage during nephrectomy. 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828800"/>
            <a:ext cx="4464304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54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Congenital anomalies of ribs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Cervical rib: </a:t>
            </a:r>
          </a:p>
          <a:p>
            <a:r>
              <a:rPr lang="en-US" dirty="0" smtClean="0"/>
              <a:t>Arises from the anterior tubercle of transverse process of 7</a:t>
            </a:r>
            <a:r>
              <a:rPr lang="en-US" baseline="30000" dirty="0" smtClean="0"/>
              <a:t>th</a:t>
            </a:r>
            <a:r>
              <a:rPr lang="en-US" dirty="0" smtClean="0"/>
              <a:t> cervical vertebrae </a:t>
            </a:r>
          </a:p>
          <a:p>
            <a:r>
              <a:rPr lang="en-US" dirty="0" smtClean="0"/>
              <a:t>Cause compression of subclavian artery</a:t>
            </a:r>
          </a:p>
          <a:p>
            <a:r>
              <a:rPr lang="en-US" dirty="0" smtClean="0"/>
              <a:t>Compression of subclavian vein </a:t>
            </a:r>
          </a:p>
          <a:p>
            <a:r>
              <a:rPr lang="en-US" dirty="0" smtClean="0"/>
              <a:t>Compression of T1 nerve as it passes above first rib. </a:t>
            </a:r>
            <a:endParaRPr lang="en-US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733" y="2057400"/>
            <a:ext cx="4708267" cy="337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97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Cervical rib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585462"/>
            <a:ext cx="6353534" cy="389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quarter" idx="2"/>
          </p:nvPr>
        </p:nvSpPr>
        <p:spPr>
          <a:xfrm>
            <a:off x="1066800" y="1143000"/>
            <a:ext cx="7620000" cy="7619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On Plain AP radiograph demonstrate small horn like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47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r>
              <a:rPr lang="en-US" dirty="0" smtClean="0"/>
              <a:t>Congenital anomaly of diaphragm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Congenital hernia</a:t>
            </a:r>
          </a:p>
          <a:p>
            <a:r>
              <a:rPr lang="en-US" dirty="0" smtClean="0"/>
              <a:t>Due to incomplete fusion of septum tranversum, dorsal mesentery and pleuroperitoneal membrane. </a:t>
            </a:r>
          </a:p>
          <a:p>
            <a:r>
              <a:rPr lang="en-US" dirty="0" smtClean="0"/>
              <a:t>Three common sites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Pleuroperitoneal canal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Opening between xiphoid and costal origin of diaphragm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Esophageal hiatus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3950" y="3521914"/>
            <a:ext cx="3749675" cy="318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71" r="5455"/>
          <a:stretch/>
        </p:blipFill>
        <p:spPr bwMode="auto">
          <a:xfrm>
            <a:off x="4952999" y="1299040"/>
            <a:ext cx="3962401" cy="212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8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Anatomical changes with age</a:t>
            </a:r>
          </a:p>
          <a:p>
            <a:r>
              <a:rPr lang="en-US" dirty="0" smtClean="0"/>
              <a:t>Thoracostomy and its sub types</a:t>
            </a:r>
          </a:p>
          <a:p>
            <a:r>
              <a:rPr lang="en-US" dirty="0" smtClean="0"/>
              <a:t>Surgical access to chest </a:t>
            </a:r>
          </a:p>
          <a:p>
            <a:r>
              <a:rPr lang="en-US" dirty="0" smtClean="0"/>
              <a:t>Intercostal nerve block</a:t>
            </a:r>
          </a:p>
          <a:p>
            <a:r>
              <a:rPr lang="en-US" dirty="0" smtClean="0"/>
              <a:t>Cervical rib </a:t>
            </a:r>
          </a:p>
          <a:p>
            <a:r>
              <a:rPr lang="en-US" dirty="0" smtClean="0"/>
              <a:t>Congenital anomaly of diaphragm.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4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Snell RS. Clinical Anatomy by Regions. 9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edition, Lippincott </a:t>
            </a:r>
            <a:r>
              <a:rPr lang="en-US" dirty="0"/>
              <a:t>Williams &amp; Wilkins. 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emedicine.medscape.com/article/1264959-overview#a0101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http://www.youtube.com/watch?v=4cuotNQPRNc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3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7924800" cy="12192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3600" b="1" i="1" dirty="0" smtClean="0"/>
              <a:t>At </a:t>
            </a:r>
            <a:r>
              <a:rPr lang="en-US" sz="3600" b="1" i="1" dirty="0"/>
              <a:t>the end of this session, the student should be able to</a:t>
            </a:r>
            <a:r>
              <a:rPr lang="en-US" b="1" i="1" dirty="0"/>
              <a:t>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47800" y="2133600"/>
            <a:ext cx="7239000" cy="38862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Discuss briefly anatomical changes in thorax with ageing. </a:t>
            </a:r>
          </a:p>
          <a:p>
            <a:pPr lvl="0"/>
            <a:r>
              <a:rPr lang="en-US" dirty="0" smtClean="0"/>
              <a:t>Describe needle and tube thoracostomy. </a:t>
            </a:r>
          </a:p>
          <a:p>
            <a:pPr lvl="0"/>
            <a:r>
              <a:rPr lang="en-US" dirty="0" smtClean="0"/>
              <a:t>Identify indication of thoracotomy and structures encountered in performing it. </a:t>
            </a:r>
          </a:p>
          <a:p>
            <a:pPr lvl="0"/>
            <a:r>
              <a:rPr lang="en-US" dirty="0" smtClean="0"/>
              <a:t>Briefly </a:t>
            </a:r>
            <a:r>
              <a:rPr lang="en-US" dirty="0"/>
              <a:t>describe the anatomy for </a:t>
            </a:r>
            <a:r>
              <a:rPr lang="en-US" dirty="0" smtClean="0"/>
              <a:t>intercostal </a:t>
            </a:r>
            <a:r>
              <a:rPr lang="en-US" dirty="0"/>
              <a:t>nerve block. Mention its possible complications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Identify clinical application of diaphragm and pleural reflections. </a:t>
            </a:r>
            <a:endParaRPr lang="en-US" dirty="0"/>
          </a:p>
          <a:p>
            <a:pPr lvl="0"/>
            <a:r>
              <a:rPr lang="en-US" dirty="0"/>
              <a:t>Classify the congenital anomalies encountered in the ribs </a:t>
            </a:r>
            <a:r>
              <a:rPr lang="en-US" dirty="0" smtClean="0"/>
              <a:t>and diaphragm.</a:t>
            </a:r>
            <a:endParaRPr lang="en-US" dirty="0"/>
          </a:p>
          <a:p>
            <a:pPr marL="0" indent="0">
              <a:buNone/>
            </a:pP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72703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Anatomical changes with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Rib cage becomes more rigid and inelastic.</a:t>
            </a:r>
          </a:p>
          <a:p>
            <a:r>
              <a:rPr lang="en-US" dirty="0" smtClean="0"/>
              <a:t>Due to calcification and ossification.</a:t>
            </a:r>
          </a:p>
          <a:p>
            <a:r>
              <a:rPr lang="en-US" dirty="0" smtClean="0"/>
              <a:t>Kyphosis: also termed as stooped appearance.</a:t>
            </a:r>
          </a:p>
          <a:p>
            <a:r>
              <a:rPr lang="en-US" dirty="0" smtClean="0"/>
              <a:t>Increase in the sagittal contour of thoracic spine. </a:t>
            </a:r>
          </a:p>
          <a:p>
            <a:r>
              <a:rPr lang="en-US" dirty="0" smtClean="0"/>
              <a:t>Normal curve is about 20 to 40 degree. </a:t>
            </a:r>
          </a:p>
          <a:p>
            <a:r>
              <a:rPr lang="en-US" dirty="0" smtClean="0"/>
              <a:t>Occurs due to degeneration of intervertebral disc.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933950" y="2221431"/>
            <a:ext cx="3749675" cy="302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91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Anatomical changes with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Disuse atrophy of thoracic and abdominal </a:t>
            </a:r>
            <a:r>
              <a:rPr lang="en-US" dirty="0" smtClean="0"/>
              <a:t>muscles. </a:t>
            </a:r>
          </a:p>
          <a:p>
            <a:r>
              <a:rPr lang="en-US" dirty="0" smtClean="0"/>
              <a:t>Leads to poor respiratory movements. </a:t>
            </a:r>
            <a:endParaRPr lang="en-US" dirty="0"/>
          </a:p>
          <a:p>
            <a:r>
              <a:rPr lang="en-US" dirty="0"/>
              <a:t>Degeneration of elastic tissue in lungs and bronchi leads to altered movement in </a:t>
            </a:r>
            <a:r>
              <a:rPr lang="en-US" dirty="0" smtClean="0"/>
              <a:t>expiration. 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226" y="1905000"/>
            <a:ext cx="4572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84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Needle thoracostomy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Indications: </a:t>
            </a:r>
          </a:p>
          <a:p>
            <a:r>
              <a:rPr lang="en-US" dirty="0" smtClean="0"/>
              <a:t>Tension pneumothorax</a:t>
            </a:r>
          </a:p>
          <a:p>
            <a:r>
              <a:rPr lang="en-US" dirty="0" smtClean="0"/>
              <a:t>Drain fluid/pus from pleural cavity.</a:t>
            </a:r>
          </a:p>
          <a:p>
            <a:r>
              <a:rPr lang="en-US" dirty="0" smtClean="0"/>
              <a:t>To collect sample from pleural fluid.</a:t>
            </a:r>
          </a:p>
          <a:p>
            <a:r>
              <a:rPr lang="en-US" dirty="0" smtClean="0"/>
              <a:t>Two approaches of thoracostomy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Anterior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Lateral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4495800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78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Needle thoracostomy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Anterior approach: patient lie in supine position</a:t>
            </a:r>
          </a:p>
          <a:p>
            <a:r>
              <a:rPr lang="en-US" dirty="0" smtClean="0"/>
              <a:t>Identify sternal angle</a:t>
            </a:r>
          </a:p>
          <a:p>
            <a:r>
              <a:rPr lang="en-US" dirty="0" smtClean="0"/>
              <a:t>Identify 2</a:t>
            </a:r>
            <a:r>
              <a:rPr lang="en-US" baseline="30000" dirty="0" smtClean="0"/>
              <a:t>nd</a:t>
            </a:r>
            <a:r>
              <a:rPr lang="en-US" dirty="0" smtClean="0"/>
              <a:t> rib and insert needle in 2</a:t>
            </a:r>
            <a:r>
              <a:rPr lang="en-US" baseline="30000" dirty="0" smtClean="0"/>
              <a:t>nd</a:t>
            </a:r>
            <a:r>
              <a:rPr lang="en-US" dirty="0" smtClean="0"/>
              <a:t> intercostal space in mid clavicular line. </a:t>
            </a:r>
          </a:p>
          <a:p>
            <a:r>
              <a:rPr lang="en-US" dirty="0" smtClean="0"/>
              <a:t>Lateral approach</a:t>
            </a:r>
          </a:p>
          <a:p>
            <a:r>
              <a:rPr lang="en-US" dirty="0" smtClean="0"/>
              <a:t>Mid axillary line is used.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791" y="2209800"/>
            <a:ext cx="3852541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3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Needle thoracostomy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Skin, superficial fascia, serratus anterior muscle, external intercostal, internal intercostal, innermost intercostal, endothoracic fascia and parietal pleura.</a:t>
            </a:r>
          </a:p>
          <a:p>
            <a:r>
              <a:rPr lang="en-US" dirty="0"/>
              <a:t>The needle should always pass through upper border of 3</a:t>
            </a:r>
            <a:r>
              <a:rPr lang="en-US" baseline="30000" dirty="0"/>
              <a:t>rd</a:t>
            </a:r>
            <a:r>
              <a:rPr lang="en-US" dirty="0"/>
              <a:t> </a:t>
            </a:r>
            <a:r>
              <a:rPr lang="en-US" dirty="0" smtClean="0"/>
              <a:t>rib to avoid damage to intercostal nerve and vessels in sub costal groove which lies at superior part of intercostal space.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395239" y="2590800"/>
            <a:ext cx="4568393" cy="193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64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Tube thoracostomy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09800"/>
            <a:ext cx="3810000" cy="4419600"/>
          </a:xfrm>
        </p:spPr>
        <p:txBody>
          <a:bodyPr/>
          <a:lstStyle/>
          <a:p>
            <a:r>
              <a:rPr lang="en-US" dirty="0" smtClean="0"/>
              <a:t>Preferred site is fourth and fifth intercostal space. </a:t>
            </a:r>
          </a:p>
          <a:p>
            <a:r>
              <a:rPr lang="en-US" dirty="0" smtClean="0"/>
              <a:t>Anterior axillary line. </a:t>
            </a:r>
          </a:p>
          <a:p>
            <a:r>
              <a:rPr lang="en-US" dirty="0" smtClean="0"/>
              <a:t>Incision should be given at superior border of rib to avoid neurovascular damage. 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3950" y="2285062"/>
            <a:ext cx="3749675" cy="289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75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access to chest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Thoracotomy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Indication: penetrating chest injuries with intrathoracic hemorrhage.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Incision in 4</a:t>
            </a:r>
            <a:r>
              <a:rPr lang="en-US" baseline="30000" dirty="0" smtClean="0"/>
              <a:t>th</a:t>
            </a:r>
            <a:r>
              <a:rPr lang="en-US" dirty="0" smtClean="0"/>
              <a:t> intercostal space from lateral margin of sternum to anterior axillary line.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Line of the incision in intercostal space should be close to the upper border of rib.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Right  or left side depends on the site of injury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3950" y="1546490"/>
            <a:ext cx="3749675" cy="437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04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958</TotalTime>
  <Words>746</Words>
  <Application>Microsoft Office PowerPoint</Application>
  <PresentationFormat>On-screen Show (4:3)</PresentationFormat>
  <Paragraphs>115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Equity</vt:lpstr>
      <vt:lpstr>Clinical anatomy of thoracic cage and cavity-1</vt:lpstr>
      <vt:lpstr> At the end of this session, the student should be able to: </vt:lpstr>
      <vt:lpstr>Anatomical changes with age</vt:lpstr>
      <vt:lpstr>Anatomical changes with age</vt:lpstr>
      <vt:lpstr>Needle thoracostomy</vt:lpstr>
      <vt:lpstr>Needle thoracostomy</vt:lpstr>
      <vt:lpstr>Needle thoracostomy</vt:lpstr>
      <vt:lpstr>Tube thoracostomy</vt:lpstr>
      <vt:lpstr>Surgical access to chest </vt:lpstr>
      <vt:lpstr>Surgical access to chest </vt:lpstr>
      <vt:lpstr>Intercostal nerve block </vt:lpstr>
      <vt:lpstr>Intercostal nerve block </vt:lpstr>
      <vt:lpstr>Diaphragm </vt:lpstr>
      <vt:lpstr>Pleural reflection </vt:lpstr>
      <vt:lpstr>Congenital anomalies of ribs</vt:lpstr>
      <vt:lpstr>Cervical rib</vt:lpstr>
      <vt:lpstr>Congenital anomaly of diaphragm</vt:lpstr>
      <vt:lpstr>Summary </vt:lpstr>
      <vt:lpstr>References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anatomy</dc:creator>
  <cp:lastModifiedBy>anatomy</cp:lastModifiedBy>
  <cp:revision>222</cp:revision>
  <dcterms:created xsi:type="dcterms:W3CDTF">2013-11-21T17:18:42Z</dcterms:created>
  <dcterms:modified xsi:type="dcterms:W3CDTF">2013-11-24T19:49:41Z</dcterms:modified>
</cp:coreProperties>
</file>