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1" d="100"/>
          <a:sy n="71" d="100"/>
        </p:scale>
        <p:origin x="60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0FD08FE-CD31-4799-9D0E-8CFB5A0CD0AA}"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2A07E9-747E-4CF8-9A05-22223E9732E1}" type="slidenum">
              <a:rPr lang="en-US" smtClean="0"/>
              <a:t>‹#›</a:t>
            </a:fld>
            <a:endParaRPr lang="en-US"/>
          </a:p>
        </p:txBody>
      </p:sp>
    </p:spTree>
    <p:extLst>
      <p:ext uri="{BB962C8B-B14F-4D97-AF65-F5344CB8AC3E}">
        <p14:creationId xmlns:p14="http://schemas.microsoft.com/office/powerpoint/2010/main" val="3089294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FD08FE-CD31-4799-9D0E-8CFB5A0CD0AA}"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2A07E9-747E-4CF8-9A05-22223E9732E1}" type="slidenum">
              <a:rPr lang="en-US" smtClean="0"/>
              <a:t>‹#›</a:t>
            </a:fld>
            <a:endParaRPr lang="en-US"/>
          </a:p>
        </p:txBody>
      </p:sp>
    </p:spTree>
    <p:extLst>
      <p:ext uri="{BB962C8B-B14F-4D97-AF65-F5344CB8AC3E}">
        <p14:creationId xmlns:p14="http://schemas.microsoft.com/office/powerpoint/2010/main" val="982986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FD08FE-CD31-4799-9D0E-8CFB5A0CD0AA}"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2A07E9-747E-4CF8-9A05-22223E9732E1}" type="slidenum">
              <a:rPr lang="en-US" smtClean="0"/>
              <a:t>‹#›</a:t>
            </a:fld>
            <a:endParaRPr lang="en-US"/>
          </a:p>
        </p:txBody>
      </p:sp>
    </p:spTree>
    <p:extLst>
      <p:ext uri="{BB962C8B-B14F-4D97-AF65-F5344CB8AC3E}">
        <p14:creationId xmlns:p14="http://schemas.microsoft.com/office/powerpoint/2010/main" val="1534300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FD08FE-CD31-4799-9D0E-8CFB5A0CD0AA}"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2A07E9-747E-4CF8-9A05-22223E9732E1}" type="slidenum">
              <a:rPr lang="en-US" smtClean="0"/>
              <a:t>‹#›</a:t>
            </a:fld>
            <a:endParaRPr lang="en-US"/>
          </a:p>
        </p:txBody>
      </p:sp>
    </p:spTree>
    <p:extLst>
      <p:ext uri="{BB962C8B-B14F-4D97-AF65-F5344CB8AC3E}">
        <p14:creationId xmlns:p14="http://schemas.microsoft.com/office/powerpoint/2010/main" val="2470944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FD08FE-CD31-4799-9D0E-8CFB5A0CD0AA}"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2A07E9-747E-4CF8-9A05-22223E9732E1}" type="slidenum">
              <a:rPr lang="en-US" smtClean="0"/>
              <a:t>‹#›</a:t>
            </a:fld>
            <a:endParaRPr lang="en-US"/>
          </a:p>
        </p:txBody>
      </p:sp>
    </p:spTree>
    <p:extLst>
      <p:ext uri="{BB962C8B-B14F-4D97-AF65-F5344CB8AC3E}">
        <p14:creationId xmlns:p14="http://schemas.microsoft.com/office/powerpoint/2010/main" val="362053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0FD08FE-CD31-4799-9D0E-8CFB5A0CD0AA}"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2A07E9-747E-4CF8-9A05-22223E9732E1}" type="slidenum">
              <a:rPr lang="en-US" smtClean="0"/>
              <a:t>‹#›</a:t>
            </a:fld>
            <a:endParaRPr lang="en-US"/>
          </a:p>
        </p:txBody>
      </p:sp>
    </p:spTree>
    <p:extLst>
      <p:ext uri="{BB962C8B-B14F-4D97-AF65-F5344CB8AC3E}">
        <p14:creationId xmlns:p14="http://schemas.microsoft.com/office/powerpoint/2010/main" val="1484703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0FD08FE-CD31-4799-9D0E-8CFB5A0CD0AA}" type="datetimeFigureOut">
              <a:rPr lang="en-US" smtClean="0"/>
              <a:t>4/8/2015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2A07E9-747E-4CF8-9A05-22223E9732E1}" type="slidenum">
              <a:rPr lang="en-US" smtClean="0"/>
              <a:t>‹#›</a:t>
            </a:fld>
            <a:endParaRPr lang="en-US"/>
          </a:p>
        </p:txBody>
      </p:sp>
    </p:spTree>
    <p:extLst>
      <p:ext uri="{BB962C8B-B14F-4D97-AF65-F5344CB8AC3E}">
        <p14:creationId xmlns:p14="http://schemas.microsoft.com/office/powerpoint/2010/main" val="1946478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FD08FE-CD31-4799-9D0E-8CFB5A0CD0AA}" type="datetimeFigureOut">
              <a:rPr lang="en-US" smtClean="0"/>
              <a:t>4/8/2015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2A07E9-747E-4CF8-9A05-22223E9732E1}" type="slidenum">
              <a:rPr lang="en-US" smtClean="0"/>
              <a:t>‹#›</a:t>
            </a:fld>
            <a:endParaRPr lang="en-US"/>
          </a:p>
        </p:txBody>
      </p:sp>
    </p:spTree>
    <p:extLst>
      <p:ext uri="{BB962C8B-B14F-4D97-AF65-F5344CB8AC3E}">
        <p14:creationId xmlns:p14="http://schemas.microsoft.com/office/powerpoint/2010/main" val="360605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FD08FE-CD31-4799-9D0E-8CFB5A0CD0AA}" type="datetimeFigureOut">
              <a:rPr lang="en-US" smtClean="0"/>
              <a:t>4/8/2015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2A07E9-747E-4CF8-9A05-22223E9732E1}" type="slidenum">
              <a:rPr lang="en-US" smtClean="0"/>
              <a:t>‹#›</a:t>
            </a:fld>
            <a:endParaRPr lang="en-US"/>
          </a:p>
        </p:txBody>
      </p:sp>
    </p:spTree>
    <p:extLst>
      <p:ext uri="{BB962C8B-B14F-4D97-AF65-F5344CB8AC3E}">
        <p14:creationId xmlns:p14="http://schemas.microsoft.com/office/powerpoint/2010/main" val="2603263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FD08FE-CD31-4799-9D0E-8CFB5A0CD0AA}"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2A07E9-747E-4CF8-9A05-22223E9732E1}" type="slidenum">
              <a:rPr lang="en-US" smtClean="0"/>
              <a:t>‹#›</a:t>
            </a:fld>
            <a:endParaRPr lang="en-US"/>
          </a:p>
        </p:txBody>
      </p:sp>
    </p:spTree>
    <p:extLst>
      <p:ext uri="{BB962C8B-B14F-4D97-AF65-F5344CB8AC3E}">
        <p14:creationId xmlns:p14="http://schemas.microsoft.com/office/powerpoint/2010/main" val="1806042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FD08FE-CD31-4799-9D0E-8CFB5A0CD0AA}"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2A07E9-747E-4CF8-9A05-22223E9732E1}" type="slidenum">
              <a:rPr lang="en-US" smtClean="0"/>
              <a:t>‹#›</a:t>
            </a:fld>
            <a:endParaRPr lang="en-US"/>
          </a:p>
        </p:txBody>
      </p:sp>
    </p:spTree>
    <p:extLst>
      <p:ext uri="{BB962C8B-B14F-4D97-AF65-F5344CB8AC3E}">
        <p14:creationId xmlns:p14="http://schemas.microsoft.com/office/powerpoint/2010/main" val="1507417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FD08FE-CD31-4799-9D0E-8CFB5A0CD0AA}" type="datetimeFigureOut">
              <a:rPr lang="en-US" smtClean="0"/>
              <a:t>4/8/2015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2A07E9-747E-4CF8-9A05-22223E9732E1}" type="slidenum">
              <a:rPr lang="en-US" smtClean="0"/>
              <a:t>‹#›</a:t>
            </a:fld>
            <a:endParaRPr lang="en-US"/>
          </a:p>
        </p:txBody>
      </p:sp>
    </p:spTree>
    <p:extLst>
      <p:ext uri="{BB962C8B-B14F-4D97-AF65-F5344CB8AC3E}">
        <p14:creationId xmlns:p14="http://schemas.microsoft.com/office/powerpoint/2010/main" val="12203920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21976" y="1258539"/>
            <a:ext cx="10098741" cy="5269135"/>
          </a:xfrm>
          <a:prstGeom prst="rect">
            <a:avLst/>
          </a:prstGeom>
        </p:spPr>
        <p:txBody>
          <a:bodyPr wrap="square">
            <a:spAutoFit/>
          </a:bodyPr>
          <a:lstStyle/>
          <a:p>
            <a:pPr algn="ctr">
              <a:lnSpc>
                <a:spcPts val="1440"/>
              </a:lnSpc>
            </a:pPr>
            <a:r>
              <a:rPr lang="en-US" b="1" dirty="0" smtClean="0">
                <a:solidFill>
                  <a:srgbClr val="464646"/>
                </a:solidFill>
                <a:effectLst/>
                <a:latin typeface="Arial" panose="020B0604020202020204" pitchFamily="34" charset="0"/>
                <a:ea typeface="Times New Roman" panose="02020603050405020304" pitchFamily="18" charset="0"/>
              </a:rPr>
              <a:t>His Excellency University Rector Launches Electronic Catalog for </a:t>
            </a:r>
            <a:r>
              <a:rPr lang="en-US" b="1" dirty="0" err="1" smtClean="0">
                <a:solidFill>
                  <a:srgbClr val="464646"/>
                </a:solidFill>
                <a:effectLst/>
                <a:latin typeface="Arial" panose="020B0604020202020204" pitchFamily="34" charset="0"/>
                <a:ea typeface="Times New Roman" panose="02020603050405020304" pitchFamily="18" charset="0"/>
              </a:rPr>
              <a:t>Almajmaah</a:t>
            </a:r>
            <a:r>
              <a:rPr lang="en-US" b="1" dirty="0" smtClean="0">
                <a:solidFill>
                  <a:srgbClr val="464646"/>
                </a:solidFill>
                <a:effectLst/>
                <a:latin typeface="Arial" panose="020B0604020202020204" pitchFamily="34" charset="0"/>
                <a:ea typeface="Times New Roman" panose="02020603050405020304" pitchFamily="18" charset="0"/>
              </a:rPr>
              <a:t> University Libraries</a:t>
            </a:r>
            <a:endParaRPr lang="en-US" sz="2400" dirty="0" smtClean="0">
              <a:effectLst/>
              <a:latin typeface="Times New Roman" panose="02020603050405020304" pitchFamily="18" charset="0"/>
              <a:ea typeface="Times New Roman" panose="02020603050405020304" pitchFamily="18" charset="0"/>
            </a:endParaRPr>
          </a:p>
          <a:p>
            <a:pPr algn="just">
              <a:lnSpc>
                <a:spcPts val="1440"/>
              </a:lnSpc>
            </a:pPr>
            <a:r>
              <a:rPr lang="en-US" b="1" dirty="0" smtClean="0">
                <a:solidFill>
                  <a:srgbClr val="464646"/>
                </a:solidFill>
                <a:effectLst/>
                <a:latin typeface="Arial" panose="020B0604020202020204" pitchFamily="34" charset="0"/>
                <a:ea typeface="Times New Roman" panose="02020603050405020304" pitchFamily="18" charset="0"/>
              </a:rPr>
              <a:t>His Excellency University Rector Dr. Khalid </a:t>
            </a:r>
            <a:r>
              <a:rPr lang="en-US" b="1" dirty="0" err="1" smtClean="0">
                <a:solidFill>
                  <a:srgbClr val="464646"/>
                </a:solidFill>
                <a:effectLst/>
                <a:latin typeface="Arial" panose="020B0604020202020204" pitchFamily="34" charset="0"/>
                <a:ea typeface="Times New Roman" panose="02020603050405020304" pitchFamily="18" charset="0"/>
              </a:rPr>
              <a:t>Saad</a:t>
            </a:r>
            <a:r>
              <a:rPr lang="en-US" b="1" dirty="0" smtClean="0">
                <a:solidFill>
                  <a:srgbClr val="464646"/>
                </a:solidFill>
                <a:effectLst/>
                <a:latin typeface="Arial" panose="020B0604020202020204" pitchFamily="34" charset="0"/>
                <a:ea typeface="Times New Roman" panose="02020603050405020304" pitchFamily="18" charset="0"/>
              </a:rPr>
              <a:t> </a:t>
            </a:r>
            <a:r>
              <a:rPr lang="en-US" b="1" dirty="0" err="1" smtClean="0">
                <a:solidFill>
                  <a:srgbClr val="464646"/>
                </a:solidFill>
                <a:effectLst/>
                <a:latin typeface="Arial" panose="020B0604020202020204" pitchFamily="34" charset="0"/>
                <a:ea typeface="Times New Roman" panose="02020603050405020304" pitchFamily="18" charset="0"/>
              </a:rPr>
              <a:t>Almuqrin</a:t>
            </a:r>
            <a:r>
              <a:rPr lang="en-US" b="1" dirty="0" smtClean="0">
                <a:solidFill>
                  <a:srgbClr val="464646"/>
                </a:solidFill>
                <a:effectLst/>
                <a:latin typeface="Arial" panose="020B0604020202020204" pitchFamily="34" charset="0"/>
                <a:ea typeface="Times New Roman" panose="02020603050405020304" pitchFamily="18" charset="0"/>
              </a:rPr>
              <a:t> inaugurated electronic catalog of </a:t>
            </a:r>
            <a:r>
              <a:rPr lang="en-US" b="1" dirty="0" err="1" smtClean="0">
                <a:solidFill>
                  <a:srgbClr val="464646"/>
                </a:solidFill>
                <a:effectLst/>
                <a:latin typeface="Arial" panose="020B0604020202020204" pitchFamily="34" charset="0"/>
                <a:ea typeface="Times New Roman" panose="02020603050405020304" pitchFamily="18" charset="0"/>
              </a:rPr>
              <a:t>Almajmaah</a:t>
            </a:r>
            <a:r>
              <a:rPr lang="en-US" b="1" dirty="0" smtClean="0">
                <a:solidFill>
                  <a:srgbClr val="464646"/>
                </a:solidFill>
                <a:effectLst/>
                <a:latin typeface="Arial" panose="020B0604020202020204" pitchFamily="34" charset="0"/>
                <a:ea typeface="Times New Roman" panose="02020603050405020304" pitchFamily="18" charset="0"/>
              </a:rPr>
              <a:t> University libraries on Sunday 22 of Jumada II 1433. The catalog was based on "</a:t>
            </a:r>
            <a:r>
              <a:rPr lang="en-US" b="1" dirty="0" err="1" smtClean="0">
                <a:solidFill>
                  <a:srgbClr val="464646"/>
                </a:solidFill>
                <a:effectLst/>
                <a:latin typeface="Arial" panose="020B0604020202020204" pitchFamily="34" charset="0"/>
                <a:ea typeface="Times New Roman" panose="02020603050405020304" pitchFamily="18" charset="0"/>
              </a:rPr>
              <a:t>Koha</a:t>
            </a:r>
            <a:r>
              <a:rPr lang="en-US" b="1" dirty="0" smtClean="0">
                <a:solidFill>
                  <a:srgbClr val="464646"/>
                </a:solidFill>
                <a:effectLst/>
                <a:latin typeface="Arial" panose="020B0604020202020204" pitchFamily="34" charset="0"/>
                <a:ea typeface="Times New Roman" panose="02020603050405020304" pitchFamily="18" charset="0"/>
              </a:rPr>
              <a:t>" system for libraries. The celebration began with the Noble Quran, then a speech by Dean of Libraries Affairs Dr. </a:t>
            </a:r>
            <a:r>
              <a:rPr lang="en-US" b="1" dirty="0" err="1" smtClean="0">
                <a:solidFill>
                  <a:srgbClr val="464646"/>
                </a:solidFill>
                <a:effectLst/>
                <a:latin typeface="Arial" panose="020B0604020202020204" pitchFamily="34" charset="0"/>
                <a:ea typeface="Times New Roman" panose="02020603050405020304" pitchFamily="18" charset="0"/>
              </a:rPr>
              <a:t>Abdulaziz</a:t>
            </a:r>
            <a:r>
              <a:rPr lang="en-US" b="1" dirty="0" smtClean="0">
                <a:solidFill>
                  <a:srgbClr val="464646"/>
                </a:solidFill>
                <a:effectLst/>
                <a:latin typeface="Arial" panose="020B0604020202020204" pitchFamily="34" charset="0"/>
                <a:ea typeface="Times New Roman" panose="02020603050405020304" pitchFamily="18" charset="0"/>
              </a:rPr>
              <a:t> Ibrahim Al </a:t>
            </a:r>
            <a:r>
              <a:rPr lang="en-US" b="1" dirty="0" err="1" smtClean="0">
                <a:solidFill>
                  <a:srgbClr val="464646"/>
                </a:solidFill>
                <a:effectLst/>
                <a:latin typeface="Arial" panose="020B0604020202020204" pitchFamily="34" charset="0"/>
                <a:ea typeface="Times New Roman" panose="02020603050405020304" pitchFamily="18" charset="0"/>
              </a:rPr>
              <a:t>Omran</a:t>
            </a:r>
            <a:r>
              <a:rPr lang="en-US" b="1" dirty="0" smtClean="0">
                <a:solidFill>
                  <a:srgbClr val="464646"/>
                </a:solidFill>
                <a:effectLst/>
                <a:latin typeface="Arial" panose="020B0604020202020204" pitchFamily="34" charset="0"/>
                <a:ea typeface="Times New Roman" panose="02020603050405020304" pitchFamily="18" charset="0"/>
              </a:rPr>
              <a:t> where he extended thanks to His Excellency University Rector, Deans, vice Deans and all attendees of the ceremony. His presentation included a summary of steps of the electronic catalog project and mechanizing nine libraries in the University, the projects and achievements made by Deanship since its inception such as electronic catalog, a list of university libraries, the job description project for clerks at University libraries as well as description of units, sections and departments of Deanship. </a:t>
            </a:r>
            <a:endParaRPr lang="en-US" sz="2400" dirty="0" smtClean="0">
              <a:effectLst/>
              <a:latin typeface="Times New Roman" panose="02020603050405020304" pitchFamily="18" charset="0"/>
              <a:ea typeface="Times New Roman" panose="02020603050405020304" pitchFamily="18" charset="0"/>
            </a:endParaRPr>
          </a:p>
          <a:p>
            <a:pPr algn="just">
              <a:lnSpc>
                <a:spcPts val="1440"/>
              </a:lnSpc>
            </a:pPr>
            <a:r>
              <a:rPr lang="en-US" b="1" dirty="0" smtClean="0">
                <a:solidFill>
                  <a:srgbClr val="464646"/>
                </a:solidFill>
                <a:effectLst/>
                <a:latin typeface="Arial" panose="020B0604020202020204" pitchFamily="34" charset="0"/>
                <a:ea typeface="Times New Roman" panose="02020603050405020304" pitchFamily="18" charset="0"/>
              </a:rPr>
              <a:t>Afterwards, engineer </a:t>
            </a:r>
            <a:r>
              <a:rPr lang="en-US" b="1" dirty="0" err="1" smtClean="0">
                <a:solidFill>
                  <a:srgbClr val="464646"/>
                </a:solidFill>
                <a:effectLst/>
                <a:latin typeface="Arial" panose="020B0604020202020204" pitchFamily="34" charset="0"/>
                <a:ea typeface="Times New Roman" panose="02020603050405020304" pitchFamily="18" charset="0"/>
              </a:rPr>
              <a:t>Masoud</a:t>
            </a:r>
            <a:r>
              <a:rPr lang="en-US" b="1" dirty="0" smtClean="0">
                <a:solidFill>
                  <a:srgbClr val="464646"/>
                </a:solidFill>
                <a:effectLst/>
                <a:latin typeface="Arial" panose="020B0604020202020204" pitchFamily="34" charset="0"/>
                <a:ea typeface="Times New Roman" panose="02020603050405020304" pitchFamily="18" charset="0"/>
              </a:rPr>
              <a:t> Mohammed Sharif, director of Technical Knowledge Establishment, presented information about the electronic catalog and how to search and retrieve information objects through the catalog in university libraries. Then, his Excellency University Rector addressed the audience where he offered thanks first to people in charge for their support of this new university.</a:t>
            </a:r>
            <a:endParaRPr lang="en-US" sz="2400" dirty="0" smtClean="0">
              <a:effectLst/>
              <a:latin typeface="Times New Roman" panose="02020603050405020304" pitchFamily="18" charset="0"/>
              <a:ea typeface="Times New Roman" panose="02020603050405020304" pitchFamily="18" charset="0"/>
            </a:endParaRPr>
          </a:p>
          <a:p>
            <a:pPr algn="just">
              <a:lnSpc>
                <a:spcPts val="1440"/>
              </a:lnSpc>
            </a:pPr>
            <a:r>
              <a:rPr lang="en-US" b="1" dirty="0" smtClean="0">
                <a:solidFill>
                  <a:srgbClr val="464646"/>
                </a:solidFill>
                <a:effectLst/>
                <a:latin typeface="Arial" panose="020B0604020202020204" pitchFamily="34" charset="0"/>
                <a:ea typeface="Times New Roman" panose="02020603050405020304" pitchFamily="18" charset="0"/>
              </a:rPr>
              <a:t>He also praised the efforts Deanship always exerts and accomplishments achieved during the past two years as he noted that there are universities started before us, yet so far they do not have Deanship of Libraries Affairs. The ceremony was concluded with Deanship of Libraries Affairs honoring those who helped the Deanship throughout its history. These are Dr. Abdullah </a:t>
            </a:r>
            <a:r>
              <a:rPr lang="en-US" b="1" dirty="0" err="1" smtClean="0">
                <a:solidFill>
                  <a:srgbClr val="464646"/>
                </a:solidFill>
                <a:effectLst/>
                <a:latin typeface="Arial" panose="020B0604020202020204" pitchFamily="34" charset="0"/>
                <a:ea typeface="Times New Roman" panose="02020603050405020304" pitchFamily="18" charset="0"/>
              </a:rPr>
              <a:t>Aldahsh</a:t>
            </a:r>
            <a:r>
              <a:rPr lang="en-US" b="1" dirty="0" smtClean="0">
                <a:solidFill>
                  <a:srgbClr val="464646"/>
                </a:solidFill>
                <a:effectLst/>
                <a:latin typeface="Arial" panose="020B0604020202020204" pitchFamily="34" charset="0"/>
                <a:ea typeface="Times New Roman" panose="02020603050405020304" pitchFamily="18" charset="0"/>
              </a:rPr>
              <a:t>, Dean of Community College, Mr. Nasser </a:t>
            </a:r>
            <a:r>
              <a:rPr lang="en-US" b="1" dirty="0" err="1" smtClean="0">
                <a:solidFill>
                  <a:srgbClr val="464646"/>
                </a:solidFill>
                <a:effectLst/>
                <a:latin typeface="Arial" panose="020B0604020202020204" pitchFamily="34" charset="0"/>
                <a:ea typeface="Times New Roman" panose="02020603050405020304" pitchFamily="18" charset="0"/>
              </a:rPr>
              <a:t>Aldahmash</a:t>
            </a:r>
            <a:r>
              <a:rPr lang="en-US" b="1" dirty="0" smtClean="0">
                <a:solidFill>
                  <a:srgbClr val="464646"/>
                </a:solidFill>
                <a:effectLst/>
                <a:latin typeface="Arial" panose="020B0604020202020204" pitchFamily="34" charset="0"/>
                <a:ea typeface="Times New Roman" panose="02020603050405020304" pitchFamily="18" charset="0"/>
              </a:rPr>
              <a:t>, Director of Project Management at University, Mr. Abdullah </a:t>
            </a:r>
            <a:r>
              <a:rPr lang="en-US" b="1" dirty="0" err="1" smtClean="0">
                <a:solidFill>
                  <a:srgbClr val="464646"/>
                </a:solidFill>
                <a:effectLst/>
                <a:latin typeface="Arial" panose="020B0604020202020204" pitchFamily="34" charset="0"/>
                <a:ea typeface="Times New Roman" panose="02020603050405020304" pitchFamily="18" charset="0"/>
              </a:rPr>
              <a:t>Alfozan</a:t>
            </a:r>
            <a:r>
              <a:rPr lang="en-US" b="1" dirty="0" smtClean="0">
                <a:solidFill>
                  <a:srgbClr val="464646"/>
                </a:solidFill>
                <a:effectLst/>
                <a:latin typeface="Arial" panose="020B0604020202020204" pitchFamily="34" charset="0"/>
                <a:ea typeface="Times New Roman" panose="02020603050405020304" pitchFamily="18" charset="0"/>
              </a:rPr>
              <a:t>, Director of Administrative and Financial Affairs, Mr. Nasser </a:t>
            </a:r>
            <a:r>
              <a:rPr lang="en-US" b="1" dirty="0" err="1" smtClean="0">
                <a:solidFill>
                  <a:srgbClr val="464646"/>
                </a:solidFill>
                <a:effectLst/>
                <a:latin typeface="Arial" panose="020B0604020202020204" pitchFamily="34" charset="0"/>
                <a:ea typeface="Times New Roman" panose="02020603050405020304" pitchFamily="18" charset="0"/>
              </a:rPr>
              <a:t>Alyousef</a:t>
            </a:r>
            <a:r>
              <a:rPr lang="en-US" b="1" dirty="0" smtClean="0">
                <a:solidFill>
                  <a:srgbClr val="464646"/>
                </a:solidFill>
                <a:effectLst/>
                <a:latin typeface="Arial" panose="020B0604020202020204" pitchFamily="34" charset="0"/>
                <a:ea typeface="Times New Roman" panose="02020603050405020304" pitchFamily="18" charset="0"/>
              </a:rPr>
              <a:t>, Director of Public Relations, and Engineer Masood Sharif, director of Technical Knowledge Establishment. At the end of the ceremony, Dean of Libraries Affairs Dr. Abdul Aziz </a:t>
            </a:r>
            <a:r>
              <a:rPr lang="en-US" b="1" dirty="0" err="1" smtClean="0">
                <a:solidFill>
                  <a:srgbClr val="464646"/>
                </a:solidFill>
                <a:effectLst/>
                <a:latin typeface="Arial" panose="020B0604020202020204" pitchFamily="34" charset="0"/>
                <a:ea typeface="Times New Roman" panose="02020603050405020304" pitchFamily="18" charset="0"/>
              </a:rPr>
              <a:t>Alomran</a:t>
            </a:r>
            <a:r>
              <a:rPr lang="en-US" b="1" dirty="0" smtClean="0">
                <a:solidFill>
                  <a:srgbClr val="464646"/>
                </a:solidFill>
                <a:effectLst/>
                <a:latin typeface="Arial" panose="020B0604020202020204" pitchFamily="34" charset="0"/>
                <a:ea typeface="Times New Roman" panose="02020603050405020304" pitchFamily="18" charset="0"/>
              </a:rPr>
              <a:t> presented a souvenir to University Rector for his support for the Deanship.</a:t>
            </a:r>
            <a:endParaRPr lang="en-US" sz="2400" dirty="0" smtClean="0">
              <a:effectLst/>
              <a:latin typeface="Times New Roman" panose="02020603050405020304" pitchFamily="18" charset="0"/>
              <a:ea typeface="Times New Roman" panose="02020603050405020304" pitchFamily="18" charset="0"/>
            </a:endParaRPr>
          </a:p>
          <a:p>
            <a:pPr>
              <a:lnSpc>
                <a:spcPct val="107000"/>
              </a:lnSpc>
              <a:spcAft>
                <a:spcPts val="800"/>
              </a:spcAft>
            </a:pPr>
            <a:r>
              <a:rPr lang="en-US" sz="2000" dirty="0" smtClean="0">
                <a:effectLst/>
                <a:latin typeface="Calibri" panose="020F0502020204030204" pitchFamily="34" charset="0"/>
                <a:ea typeface="Calibri" panose="020F0502020204030204" pitchFamily="34" charset="0"/>
                <a:cs typeface="Arial" panose="020B0604020202020204" pitchFamily="34" charset="0"/>
              </a:rPr>
              <a: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515944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357</Words>
  <Application>Microsoft Office PowerPoint</Application>
  <PresentationFormat>Widescreen</PresentationFormat>
  <Paragraphs>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cp:revision>
  <dcterms:created xsi:type="dcterms:W3CDTF">2015-04-08T13:47:46Z</dcterms:created>
  <dcterms:modified xsi:type="dcterms:W3CDTF">2015-04-08T13:48:03Z</dcterms:modified>
</cp:coreProperties>
</file>