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2"/>
  </p:notesMasterIdLst>
  <p:sldIdLst>
    <p:sldId id="260" r:id="rId2"/>
    <p:sldId id="257" r:id="rId3"/>
    <p:sldId id="306" r:id="rId4"/>
    <p:sldId id="263" r:id="rId5"/>
    <p:sldId id="307" r:id="rId6"/>
    <p:sldId id="267" r:id="rId7"/>
    <p:sldId id="266" r:id="rId8"/>
    <p:sldId id="269" r:id="rId9"/>
    <p:sldId id="310" r:id="rId10"/>
    <p:sldId id="312" r:id="rId11"/>
    <p:sldId id="302" r:id="rId12"/>
    <p:sldId id="273" r:id="rId13"/>
    <p:sldId id="274" r:id="rId14"/>
    <p:sldId id="313" r:id="rId15"/>
    <p:sldId id="317" r:id="rId16"/>
    <p:sldId id="316" r:id="rId17"/>
    <p:sldId id="314" r:id="rId18"/>
    <p:sldId id="304" r:id="rId19"/>
    <p:sldId id="283" r:id="rId20"/>
    <p:sldId id="284" r:id="rId21"/>
    <p:sldId id="319" r:id="rId22"/>
    <p:sldId id="286" r:id="rId23"/>
    <p:sldId id="291" r:id="rId24"/>
    <p:sldId id="288" r:id="rId25"/>
    <p:sldId id="303" r:id="rId26"/>
    <p:sldId id="293" r:id="rId27"/>
    <p:sldId id="294" r:id="rId28"/>
    <p:sldId id="289" r:id="rId29"/>
    <p:sldId id="29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1" autoAdjust="0"/>
  </p:normalViewPr>
  <p:slideViewPr>
    <p:cSldViewPr>
      <p:cViewPr>
        <p:scale>
          <a:sx n="50" d="100"/>
          <a:sy n="50" d="100"/>
        </p:scale>
        <p:origin x="-138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E7A5-EB9E-4E63-B72A-1714786EA931}" type="datetimeFigureOut">
              <a:rPr lang="en-US" smtClean="0"/>
              <a:pPr/>
              <a:t>9/2/2014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A7D32-1B77-40A6-A0A3-EFC693F5A6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3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7D32-1B77-40A6-A0A3-EFC693F5A63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b="0" dirty="0" smtClean="0">
                <a:solidFill>
                  <a:schemeClr val="tx1"/>
                </a:solidFill>
                <a:effectLst/>
              </a:rPr>
              <a:t>Before we can proceed, you need to know a little about the </a:t>
            </a:r>
            <a:r>
              <a:rPr lang="en-US" sz="1600" b="0" dirty="0" smtClean="0">
                <a:solidFill>
                  <a:srgbClr val="FF0000"/>
                </a:solidFill>
                <a:effectLst/>
              </a:rPr>
              <a:t>Types of Pulmonary Function Tests</a:t>
            </a:r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200" b="0" u="sng" dirty="0" smtClean="0">
                <a:solidFill>
                  <a:srgbClr val="FF0000"/>
                </a:solidFill>
                <a:effectLst/>
                <a:latin typeface="Albertus Extra Bold" pitchFamily="34" charset="0"/>
              </a:rPr>
              <a:t>What exactly are PFTs?</a:t>
            </a:r>
            <a:endParaRPr lang="en-US" b="0" u="sng" dirty="0" smtClean="0">
              <a:solidFill>
                <a:srgbClr val="FF0000"/>
              </a:solidFill>
              <a:effectLst/>
              <a:latin typeface="Albertus Extra Bold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1200" dirty="0" smtClean="0"/>
              <a:t>The term means a wide variety of objective methods to assess lung function</a:t>
            </a:r>
          </a:p>
          <a:p>
            <a:pPr>
              <a:lnSpc>
                <a:spcPct val="90000"/>
              </a:lnSpc>
              <a:buNone/>
            </a:pPr>
            <a:r>
              <a:rPr lang="en-US" sz="1200" dirty="0" smtClean="0"/>
              <a:t>Examples include: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7D32-1B77-40A6-A0A3-EFC693F5A6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4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John Hutchinson (1811-1861)—inventor of the spirometer and originator of the term vital capacity (VC). Hutchinson thought it could apply to life insurance predictors.  Not really used much during his time. 1)Simple, office-based    ----Measures flow, volumes   Volume vs.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2)       </a:t>
            </a:r>
            <a:r>
              <a:rPr lang="en-US" altLang="en-US" sz="1200" dirty="0" err="1" smtClean="0"/>
              <a:t>Spirogram</a:t>
            </a:r>
            <a:r>
              <a:rPr lang="en-US" altLang="en-US" sz="1200" dirty="0" smtClean="0"/>
              <a:t> is the recorded graph on paper</a:t>
            </a:r>
          </a:p>
          <a:p>
            <a:pPr marL="1252728" indent="-1143000">
              <a:buFont typeface="+mj-lt"/>
              <a:buAutoNum type="arabicParenR"/>
            </a:pPr>
            <a:endParaRPr lang="en-US" altLang="en-US" sz="1200" dirty="0" smtClean="0"/>
          </a:p>
          <a:p>
            <a:pPr marL="1252728" indent="-1143000">
              <a:buFont typeface="+mj-lt"/>
              <a:buAutoNum type="arabicParenR"/>
            </a:pPr>
            <a:endParaRPr lang="en-US" altLang="en-US" sz="1200" dirty="0" smtClean="0"/>
          </a:p>
          <a:p>
            <a:pPr marL="109728" indent="0">
              <a:buNone/>
            </a:pPr>
            <a:r>
              <a:rPr lang="en-US" sz="1200" dirty="0" smtClean="0"/>
              <a:t>3)         Spirometer is the apparatus </a:t>
            </a:r>
          </a:p>
          <a:p>
            <a:pPr marL="624078" indent="-514350" algn="ctr">
              <a:buNone/>
            </a:pPr>
            <a:endParaRPr lang="en-US" dirty="0" smtClean="0"/>
          </a:p>
          <a:p>
            <a:endParaRPr lang="en-US" sz="1200" dirty="0" smtClean="0"/>
          </a:p>
          <a:p>
            <a:r>
              <a:rPr lang="en-US" sz="1200" dirty="0" smtClean="0"/>
              <a:t>Hutchinson moved to Australia and did not pursue any other work on spirometry.</a:t>
            </a:r>
          </a:p>
          <a:p>
            <a:r>
              <a:rPr lang="en-US" sz="1200" dirty="0" smtClean="0"/>
              <a:t>Eventually ended up in Fiji and died (possibly of murder.)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7D32-1B77-40A6-A0A3-EFC693F5A6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64DFCE-7BEA-40D3-AE63-28C470DA86DD}" type="datetime1">
              <a:rPr lang="en-US"/>
              <a:pPr/>
              <a:t>9/2/2014</a:t>
            </a:fld>
            <a:endParaRPr 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340D8F-2FCF-4EE7-9AE7-909730A84C9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A3FBE-0FD2-4733-BC85-0DCCF2601FBC}" type="slidenum">
              <a:rPr lang="en-US"/>
              <a:pPr/>
              <a:t>19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E9270-C14D-4277-A617-50B113216BB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90F9E-7B93-4E6E-9C34-048906336BEA}" type="slidenum">
              <a:rPr lang="en-US"/>
              <a:pPr/>
              <a:t>26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DC452-A723-4062-960C-1C472A518209}" type="slidenum">
              <a:rPr lang="en-US"/>
              <a:pPr/>
              <a:t>27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Emphysema is characterized by a destruction of elastic tissue in the lung, which causes a lower lung recoil force. When lung recoil forces decrease, as in emphysema, chest wall expansion forces predominate, the chest wall expands outward pulling the lung with it. A new equilibrium occurs at increased lung volume so the FRC is increased. The RV is increased in emphysema because the VC is decreased because of small airway obstruction. When a person with emphysema tries to exhale completely, his or her bronchioles collapse, trapping air in the lungs. Increased FRC = hyperinflation; Increased RV = air trapping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7D32-1B77-40A6-A0A3-EFC693F5A63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D4FD-4949-49F7-88F2-71A0E96D2CF6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46B0-9FA8-47BD-9488-AD6447DE0747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2B8-41E5-475A-94C9-5CB43E88E4F3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A91C38-D8DE-445D-97C5-759CD26203C1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BC2DA2-A88A-4737-80EC-BB7105043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5D8C-B5D3-4F22-B56F-3FD34E206CC3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324A-5ABB-40BB-84A2-5847F7B8F966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44-C50E-4998-83A5-4694900B6401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2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F012-35E2-440A-A7E8-F09CBC52DEB8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7056-A66B-4884-9E73-44E96A30C0E5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F228-5ACA-4499-B8CE-CED23C35611F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8E6-B8C0-45DA-ACB4-8B7EE706C038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9C33-A520-4AD6-8D39-5DFC8D6829A4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1EC2-432B-4C62-9B5E-19D124E26B8A}" type="datetime1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2" Type="http://schemas.openxmlformats.org/officeDocument/2006/relationships/hyperlink" Target="http://www.google.co.in/url?sa=i&amp;rct=j&amp;q=&amp;esrc=s&amp;frm=1&amp;source=images&amp;cd=&amp;docid=LovjMChvbRiJzM&amp;tbnid=wRRuKIDfB3kpmM:&amp;ved=0CAUQjRw&amp;url=http://www.healthaidindia.com/respiratory-care-in-india/what-is-spirometer.html&amp;ei=_sclUveWOYOl0AXZ14HoDg&amp;bvm=bv.51495398,d.ZG4&amp;psig=AFQjCNH0Esn0BsGlFgy6v5ZStnrkbnsrfA&amp;ust=13782940653173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sa=i&amp;rct=j&amp;q=&amp;esrc=s&amp;frm=1&amp;source=images&amp;cd=&amp;cad=rja&amp;docid=ISxk6DI7N8NBPM&amp;tbnid=FVfYh_pGG44tGM:&amp;ved=0CAUQjRw&amp;url=http://cardiologyforless.com/Spirometers/Sensaire-Pocket-Spirometer.html&amp;ei=T8glUpftKIay0QX18IHwDA&amp;bvm=bv.51495398,d.ZG4&amp;psig=AFQjCNH0Esn0BsGlFgy6v5ZStnrkbnsrfA&amp;ust=137829406531739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in/url?sa=i&amp;rct=j&amp;q=&amp;esrc=s&amp;frm=1&amp;source=images&amp;cd=&amp;cad=rja&amp;docid=EaYOcTDsOocUvM&amp;tbnid=UFgMCfh3KcKM5M:&amp;ved=0CAUQjRw&amp;url=http://www.jonesmedical.com/&amp;ei=K8glUtfLOsvM0AWO7IC4DA&amp;bvm=bv.51495398,d.ZG4&amp;psig=AFQjCNH0Esn0BsGlFgy6v5ZStnrkbnsrfA&amp;ust=137829406531739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 I. R. Qazi\Documents\DR QAZI  0533284733\3. EXTRAS\PHOTOGRAPHS OF KASHMI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62076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Pulmonary Volumes and Capacities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Spirogram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7772400" cy="294159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 QAZI IMTIAZ RASOOL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5" descr="besm 12"/>
          <p:cNvPicPr>
            <a:picLocks noChangeAspect="1" noChangeArrowheads="1"/>
          </p:cNvPicPr>
          <p:nvPr/>
        </p:nvPicPr>
        <p:blipFill>
          <a:blip r:embed="rId3" cstate="print">
            <a:lum bright="100000" contrast="74000"/>
          </a:blip>
          <a:srcRect/>
          <a:stretch>
            <a:fillRect/>
          </a:stretch>
        </p:blipFill>
        <p:spPr bwMode="auto">
          <a:xfrm>
            <a:off x="3733800" y="0"/>
            <a:ext cx="1905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33CC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19400" y="5334000"/>
            <a:ext cx="3200400" cy="4105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3200400"/>
            <a:ext cx="3200400" cy="5629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838200"/>
            <a:ext cx="8229600" cy="977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Inspiratory</a:t>
            </a:r>
            <a:r>
              <a:rPr lang="en-US" sz="2000" b="1" dirty="0" smtClean="0">
                <a:solidFill>
                  <a:srgbClr val="FF0000"/>
                </a:solidFill>
              </a:rPr>
              <a:t> capacity</a:t>
            </a:r>
            <a:r>
              <a:rPr lang="en-US" sz="2000" b="1" dirty="0" smtClean="0"/>
              <a:t> </a:t>
            </a:r>
            <a:r>
              <a:rPr lang="en-US" dirty="0" smtClean="0"/>
              <a:t>= </a:t>
            </a:r>
            <a:r>
              <a:rPr lang="en-US" sz="2000" dirty="0" smtClean="0"/>
              <a:t>the maximum volume of air that can be inspired by forced inspiration after normal expiration = TV + IRV = 3500 ml.</a:t>
            </a:r>
            <a:endParaRPr lang="ar-EG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05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Functional residual capacity </a:t>
            </a:r>
            <a:r>
              <a:rPr lang="en-US" dirty="0" smtClean="0"/>
              <a:t>= </a:t>
            </a:r>
            <a:r>
              <a:rPr lang="en-US" sz="2000" dirty="0" smtClean="0"/>
              <a:t>Volume of air that remains in the lung after normal expiration = RV + ERV = 1200 + 1000 = 2200 ml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Not measured by spirometer</a:t>
            </a:r>
            <a:r>
              <a:rPr lang="en-US" sz="2000" dirty="0" smtClean="0"/>
              <a:t>.                    </a:t>
            </a:r>
            <a:endParaRPr lang="ar-EG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4267200"/>
            <a:ext cx="8305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Total lung capacity</a:t>
            </a:r>
            <a:r>
              <a:rPr lang="en-US" sz="2000" b="1" dirty="0" smtClean="0"/>
              <a:t> </a:t>
            </a:r>
            <a:r>
              <a:rPr lang="en-US" dirty="0" smtClean="0"/>
              <a:t>= </a:t>
            </a:r>
            <a:r>
              <a:rPr lang="en-US" sz="2000" dirty="0" smtClean="0"/>
              <a:t>volume of air that is contained in the lung after forced inspiration = IRV + TV+ ERV + RV = 5700 ml.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Not measured by spirometer. </a:t>
            </a:r>
            <a:endParaRPr lang="ar-EG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0" dirty="0" smtClean="0">
                <a:effectLst/>
              </a:rPr>
              <a:t>2. Indirect </a:t>
            </a:r>
            <a:r>
              <a:rPr lang="en-US" sz="2800" b="0" dirty="0" err="1" smtClean="0">
                <a:effectLst/>
              </a:rPr>
              <a:t>Spirometry</a:t>
            </a:r>
            <a:r>
              <a:rPr lang="en-US" sz="2800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2000" b="0" dirty="0" smtClean="0">
                <a:effectLst/>
              </a:rPr>
              <a:t>Gas dilution</a:t>
            </a:r>
            <a:br>
              <a:rPr lang="en-US" sz="2000" b="0" dirty="0" smtClean="0">
                <a:effectLst/>
              </a:rPr>
            </a:br>
            <a:r>
              <a:rPr lang="en-US" sz="2000" b="0" dirty="0" smtClean="0">
                <a:effectLst/>
              </a:rPr>
              <a:t>Body </a:t>
            </a:r>
            <a:r>
              <a:rPr lang="en-US" sz="2000" b="0" dirty="0" err="1" smtClean="0">
                <a:effectLst/>
              </a:rPr>
              <a:t>plethysmography</a:t>
            </a:r>
            <a:r>
              <a:rPr lang="en-US" sz="2000" b="0" dirty="0" smtClean="0">
                <a:effectLst/>
              </a:rPr>
              <a:t> </a:t>
            </a:r>
            <a:r>
              <a:rPr lang="en-US" sz="2800" b="0" dirty="0" smtClean="0">
                <a:effectLst/>
              </a:rPr>
              <a:t/>
            </a:r>
            <a:br>
              <a:rPr lang="en-US" sz="2800" b="0" dirty="0" smtClean="0">
                <a:effectLst/>
              </a:rPr>
            </a:br>
            <a:endParaRPr lang="en-US" sz="2400" b="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Gas dilution techniques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All operate on a principle SIMILAR to Boyle’s Law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(P</a:t>
            </a:r>
            <a:r>
              <a:rPr lang="en-US" sz="1800" dirty="0" smtClean="0"/>
              <a:t>1</a:t>
            </a:r>
            <a:r>
              <a:rPr lang="en-US" dirty="0" smtClean="0"/>
              <a:t> V</a:t>
            </a:r>
            <a:r>
              <a:rPr lang="en-US" sz="1800" dirty="0" smtClean="0"/>
              <a:t>1 </a:t>
            </a:r>
            <a:r>
              <a:rPr lang="en-US" dirty="0" smtClean="0"/>
              <a:t>= P</a:t>
            </a:r>
            <a:r>
              <a:rPr lang="en-US" sz="1800" dirty="0" smtClean="0"/>
              <a:t>2</a:t>
            </a:r>
            <a:r>
              <a:rPr lang="en-US" dirty="0" smtClean="0"/>
              <a:t> V</a:t>
            </a:r>
            <a:r>
              <a:rPr lang="en-US" sz="1800" dirty="0" smtClean="0"/>
              <a:t>2</a:t>
            </a:r>
            <a:r>
              <a:rPr lang="en-US" dirty="0" smtClean="0"/>
              <a:t>), </a:t>
            </a:r>
            <a:r>
              <a:rPr lang="en-US" b="1" dirty="0" smtClean="0"/>
              <a:t>	</a:t>
            </a:r>
            <a:endParaRPr lang="en-US" sz="2400" dirty="0" smtClean="0"/>
          </a:p>
          <a:p>
            <a:pPr lvl="3">
              <a:lnSpc>
                <a:spcPct val="90000"/>
              </a:lnSpc>
              <a:buNone/>
            </a:pPr>
            <a:r>
              <a:rPr lang="en-US" sz="2400" dirty="0" smtClean="0"/>
              <a:t>		C</a:t>
            </a:r>
            <a:r>
              <a:rPr lang="en-US" sz="1800" dirty="0" smtClean="0"/>
              <a:t>1</a:t>
            </a:r>
            <a:r>
              <a:rPr lang="en-US" sz="2400" dirty="0" smtClean="0"/>
              <a:t> V</a:t>
            </a:r>
            <a:r>
              <a:rPr lang="en-US" sz="1800" dirty="0" smtClean="0"/>
              <a:t>1</a:t>
            </a:r>
            <a:r>
              <a:rPr lang="en-US" sz="2400" dirty="0" smtClean="0"/>
              <a:t> = C</a:t>
            </a:r>
            <a:r>
              <a:rPr lang="en-US" sz="1800" dirty="0" smtClean="0"/>
              <a:t>2</a:t>
            </a:r>
            <a:r>
              <a:rPr lang="en-US" sz="2400" dirty="0" smtClean="0"/>
              <a:t> V</a:t>
            </a:r>
            <a:r>
              <a:rPr lang="en-US" sz="1800" dirty="0" smtClean="0"/>
              <a:t>2</a:t>
            </a:r>
          </a:p>
          <a:p>
            <a:pPr lvl="3">
              <a:lnSpc>
                <a:spcPct val="90000"/>
              </a:lnSpc>
              <a:buNone/>
            </a:pPr>
            <a:endParaRPr lang="en-US" sz="1800" dirty="0" smtClean="0"/>
          </a:p>
          <a:p>
            <a:pPr lvl="3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NOTE;- 1. Can only measure lung volumes in communication with conducting airways</a:t>
            </a:r>
          </a:p>
          <a:p>
            <a:pPr lvl="3"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2. Obstruction or bullous disease can have trapped, </a:t>
            </a:r>
            <a:r>
              <a:rPr lang="en-US" dirty="0" err="1" smtClean="0">
                <a:solidFill>
                  <a:srgbClr val="FF0000"/>
                </a:solidFill>
              </a:rPr>
              <a:t>noncommunicating</a:t>
            </a:r>
            <a:r>
              <a:rPr lang="en-US" dirty="0" smtClean="0">
                <a:solidFill>
                  <a:srgbClr val="FF0000"/>
                </a:solidFill>
              </a:rPr>
              <a:t>  air within the lungs 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FRC may be measured is less than its actual volume</a:t>
            </a:r>
            <a:r>
              <a:rPr lang="en-US" sz="1700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US" sz="1800" b="1" dirty="0" smtClean="0"/>
          </a:p>
          <a:p>
            <a:pPr lvl="3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6477000" cy="41027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i.e</a:t>
            </a:r>
            <a:r>
              <a:rPr lang="en-US" sz="3000" dirty="0" smtClean="0"/>
              <a:t>, </a:t>
            </a:r>
            <a:r>
              <a:rPr lang="en-US" sz="3000" b="1" dirty="0"/>
              <a:t>Closed-Circuit </a:t>
            </a:r>
            <a:r>
              <a:rPr lang="en-US" sz="3000" dirty="0" smtClean="0"/>
              <a:t>Helium dilution method for RV, FRC, TLC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600" dirty="0" smtClean="0"/>
              <a:t>Usually </a:t>
            </a:r>
            <a:r>
              <a:rPr lang="en-US" sz="2600" dirty="0" smtClean="0">
                <a:solidFill>
                  <a:srgbClr val="FF0000"/>
                </a:solidFill>
              </a:rPr>
              <a:t>first FRC is calculated</a:t>
            </a:r>
          </a:p>
          <a:p>
            <a:pPr eaLnBrk="1" hangingPunct="1">
              <a:buNone/>
            </a:pPr>
            <a:r>
              <a:rPr lang="en-US" sz="2600" dirty="0" smtClean="0"/>
              <a:t> 1. FRC= ([He]</a:t>
            </a:r>
            <a:r>
              <a:rPr lang="en-US" sz="2600" dirty="0" err="1" smtClean="0"/>
              <a:t>i</a:t>
            </a:r>
            <a:r>
              <a:rPr lang="en-US" sz="2600" dirty="0" smtClean="0"/>
              <a:t>/([He]f-1)Vi</a:t>
            </a:r>
          </a:p>
          <a:p>
            <a:pPr lvl="2" eaLnBrk="1" hangingPunct="1"/>
            <a:r>
              <a:rPr lang="en-US" sz="2600" dirty="0" smtClean="0"/>
              <a:t>[He]</a:t>
            </a:r>
            <a:r>
              <a:rPr lang="en-US" sz="2600" dirty="0" err="1" smtClean="0"/>
              <a:t>i</a:t>
            </a:r>
            <a:r>
              <a:rPr lang="en-US" sz="2600" dirty="0" smtClean="0"/>
              <a:t>=initial concentration of helium in </a:t>
            </a:r>
            <a:r>
              <a:rPr lang="en-US" sz="2600" dirty="0" err="1" smtClean="0"/>
              <a:t>spirometer</a:t>
            </a:r>
            <a:endParaRPr lang="en-US" sz="2600" dirty="0" smtClean="0"/>
          </a:p>
          <a:p>
            <a:pPr lvl="2"/>
            <a:r>
              <a:rPr lang="en-US" sz="2600" dirty="0" smtClean="0"/>
              <a:t>[He]f=final concentration of helium in </a:t>
            </a:r>
            <a:r>
              <a:rPr lang="en-US" sz="2600" dirty="0" err="1" smtClean="0"/>
              <a:t>spirometer</a:t>
            </a:r>
            <a:endParaRPr lang="en-US" sz="2600" dirty="0" smtClean="0"/>
          </a:p>
          <a:p>
            <a:pPr lvl="2"/>
            <a:r>
              <a:rPr lang="en-US" sz="2600" dirty="0" smtClean="0"/>
              <a:t>Vi=initial volume of air in bell of  </a:t>
            </a:r>
            <a:r>
              <a:rPr lang="en-US" sz="2600" dirty="0" err="1" smtClean="0"/>
              <a:t>spirometer</a:t>
            </a:r>
            <a:endParaRPr lang="en-US" sz="2600" dirty="0" smtClean="0"/>
          </a:p>
          <a:p>
            <a:pPr>
              <a:buNone/>
            </a:pPr>
            <a:r>
              <a:rPr lang="en-US" sz="3000" dirty="0" smtClean="0"/>
              <a:t> </a:t>
            </a:r>
            <a:r>
              <a:rPr lang="en-US" sz="2600" dirty="0" smtClean="0"/>
              <a:t>2. RV = FRC- ERV</a:t>
            </a:r>
          </a:p>
          <a:p>
            <a:pPr>
              <a:buNone/>
            </a:pPr>
            <a:r>
              <a:rPr lang="en-US" sz="2600" dirty="0" smtClean="0"/>
              <a:t>  3. TLC= RV + </a:t>
            </a:r>
            <a:r>
              <a:rPr lang="en-US" sz="2000" dirty="0" smtClean="0"/>
              <a:t>VC</a:t>
            </a: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5" descr="3FF3"/>
          <p:cNvPicPr>
            <a:picLocks noChangeAspect="1" noChangeArrowheads="1"/>
          </p:cNvPicPr>
          <p:nvPr/>
        </p:nvPicPr>
        <p:blipFill>
          <a:blip r:embed="rId2" cstate="print"/>
          <a:srcRect t="-3398" r="-10608" b="22089"/>
          <a:stretch>
            <a:fillRect/>
          </a:stretch>
        </p:blipFill>
        <p:spPr bwMode="auto">
          <a:xfrm>
            <a:off x="6705600" y="3200400"/>
            <a:ext cx="2590800" cy="34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81150" y="228600"/>
            <a:ext cx="6400800" cy="2043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600" dirty="0">
                <a:solidFill>
                  <a:schemeClr val="tx1"/>
                </a:solidFill>
              </a:rPr>
              <a:t>Static lung volumes &amp; capacities,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</a:rPr>
              <a:t>RV, FRC, &amp; TLC cannot be determined with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</a:rPr>
              <a:t> direct spirometry.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6619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Vital capacity: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the maximum volume of air that can be expired by forced expiration after forced inspiration = IRV + TV + ERV = 4500 ml.</a:t>
            </a:r>
            <a:endParaRPr lang="ar-EG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47800" y="2362200"/>
            <a:ext cx="5638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It is the second best pulmonary function test.</a:t>
            </a:r>
            <a:endParaRPr lang="ar-EG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47900" y="3200399"/>
            <a:ext cx="4572000" cy="3375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200"/>
              </a:lnSpc>
              <a:tabLst>
                <a:tab pos="803275" algn="l"/>
              </a:tabLst>
            </a:pPr>
            <a:r>
              <a:rPr lang="en-GB" sz="2000" b="1" dirty="0" smtClean="0"/>
              <a:t>Factors affecting VC: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Posture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Abdominal content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Respiratory muscles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Thoracic wall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Resistance to airflow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Lung elasticity </a:t>
            </a:r>
          </a:p>
          <a:p>
            <a:pPr marL="449263" indent="-4763">
              <a:lnSpc>
                <a:spcPts val="32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Pulmonary blood volume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64" y="2990050"/>
            <a:ext cx="2171559" cy="2286000"/>
            <a:chOff x="533400" y="457200"/>
            <a:chExt cx="7696200" cy="5638800"/>
          </a:xfrm>
        </p:grpSpPr>
        <p:pic>
          <p:nvPicPr>
            <p:cNvPr id="6" name="Picture 2" descr="http://www.nspirehealth.com/images/VolumeCapacitySpirogra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57200"/>
              <a:ext cx="7696200" cy="563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7" name="Straight Connector 6"/>
            <p:cNvCxnSpPr/>
            <p:nvPr/>
          </p:nvCxnSpPr>
          <p:spPr>
            <a:xfrm>
              <a:off x="1217142" y="3556686"/>
              <a:ext cx="2362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45972" y="3124200"/>
              <a:ext cx="3935628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45972" y="4685741"/>
              <a:ext cx="4814698" cy="179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10" name="Picture 4" descr="figure"/>
          <p:cNvPicPr>
            <a:picLocks noChangeAspect="1" noChangeArrowheads="1"/>
          </p:cNvPicPr>
          <p:nvPr/>
        </p:nvPicPr>
        <p:blipFill>
          <a:blip r:embed="rId3" cstate="print">
            <a:lum bright="-8000" contrast="20000"/>
          </a:blip>
          <a:srcRect/>
          <a:stretch>
            <a:fillRect/>
          </a:stretch>
        </p:blipFill>
        <p:spPr bwMode="auto">
          <a:xfrm>
            <a:off x="6858000" y="3200399"/>
            <a:ext cx="230505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4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180" y="228600"/>
            <a:ext cx="51058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Peak Expiratory Flow Rate (PEFR)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976313"/>
            <a:ext cx="4244975" cy="5348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eaLnBrk="1" fontAlgn="auto" latinLnBrk="0" hangingPunct="1">
              <a:lnSpc>
                <a:spcPts val="3500"/>
              </a:lnSpc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Pct val="103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Measuring maximal velocity of expired air after forceful inspiration.</a:t>
            </a:r>
          </a:p>
          <a:p>
            <a:pPr marL="457200" marR="0" lvl="0" indent="-457200" algn="just" defTabSz="914400" eaLnBrk="1" fontAlgn="auto" latinLnBrk="0" hangingPunct="1">
              <a:lnSpc>
                <a:spcPts val="3500"/>
              </a:lnSpc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Pct val="103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sing peak flow meter.</a:t>
            </a:r>
          </a:p>
          <a:p>
            <a:pPr marL="457200" marR="0" lvl="0" indent="-457200" algn="just" defTabSz="914400" eaLnBrk="1" fontAlgn="auto" latinLnBrk="0" hangingPunct="1">
              <a:lnSpc>
                <a:spcPts val="3500"/>
              </a:lnSpc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Pct val="103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Values for age, sex, height</a:t>
            </a:r>
          </a:p>
          <a:p>
            <a:pPr marL="457200" marR="0" lvl="0" indent="-457200" algn="just" defTabSz="914400" eaLnBrk="1" fontAlgn="auto" latinLnBrk="0" hangingPunct="1">
              <a:lnSpc>
                <a:spcPts val="3500"/>
              </a:lnSpc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Pct val="103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Alternative for FEV/FVC.</a:t>
            </a:r>
          </a:p>
          <a:p>
            <a:pPr marL="457200" marR="0" lvl="0" indent="-457200" algn="just" defTabSz="914400" eaLnBrk="1" fontAlgn="auto" latinLnBrk="0" hangingPunct="1">
              <a:lnSpc>
                <a:spcPts val="3500"/>
              </a:lnSpc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Pct val="103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Reduced in COPD.</a:t>
            </a:r>
          </a:p>
          <a:p>
            <a:pPr marL="457200" marR="0" lvl="0" indent="-457200" algn="just" defTabSz="914400" eaLnBrk="1" fontAlgn="auto" latinLnBrk="0" hangingPunct="1">
              <a:lnSpc>
                <a:spcPts val="3500"/>
              </a:lnSpc>
              <a:spcBef>
                <a:spcPts val="580"/>
              </a:spcBef>
              <a:spcAft>
                <a:spcPts val="0"/>
              </a:spcAft>
              <a:buClr>
                <a:schemeClr val="tx1"/>
              </a:buClr>
              <a:buSzPct val="103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special importance in asthma for rapid follow up of treatment efficacy.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Group 48"/>
          <p:cNvGraphicFramePr>
            <a:graphicFrameLocks/>
          </p:cNvGraphicFramePr>
          <p:nvPr/>
        </p:nvGraphicFramePr>
        <p:xfrm>
          <a:off x="5435600" y="1527175"/>
          <a:ext cx="3251200" cy="2926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7488"/>
                <a:gridCol w="1763712"/>
              </a:tblGrid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Height (cm)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PEFR (L/min)*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4984750" y="976313"/>
            <a:ext cx="414020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/>
              <a:t>PEFR (L/min) = [Height (cm) - 80] x 5 </a:t>
            </a:r>
          </a:p>
        </p:txBody>
      </p:sp>
      <p:pic>
        <p:nvPicPr>
          <p:cNvPr id="6" name="Picture 2" descr="http://healthsciences.qmu.ac.uk/labweb/Equipment/Images/Mini%20Peak%20Flow%20Meter_Vitalo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90" y="4495800"/>
            <a:ext cx="4572910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60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228600"/>
            <a:ext cx="8229600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endParaRPr lang="en-GB" sz="2400" dirty="0" smtClean="0"/>
          </a:p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r>
              <a:rPr lang="en-GB" sz="2400" dirty="0" smtClean="0"/>
              <a:t>It is the maximum volume of air </a:t>
            </a:r>
            <a:r>
              <a:rPr lang="en-US" sz="2400" dirty="0" smtClean="0"/>
              <a:t>that can be </a:t>
            </a:r>
            <a:r>
              <a:rPr lang="en-US" sz="2400" dirty="0" smtClean="0">
                <a:solidFill>
                  <a:srgbClr val="FF0000"/>
                </a:solidFill>
              </a:rPr>
              <a:t>breathed in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blown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out </a:t>
            </a:r>
            <a:r>
              <a:rPr lang="en-US" sz="2400" dirty="0" smtClean="0"/>
              <a:t>per minute using the fastest and deepest respiratory effort as ever.</a:t>
            </a:r>
            <a:endParaRPr lang="en-GB" sz="2400" dirty="0" smtClean="0"/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Procedure :</a:t>
            </a:r>
            <a:r>
              <a:rPr lang="en-GB" sz="2400" dirty="0" smtClean="0"/>
              <a:t>Breathing as rapid &amp; as deep as possible for 15 sec then multiply the result x 4.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GB" sz="2400" dirty="0" smtClean="0"/>
              <a:t> Equals 80-160 L/min  in ♂ and 60-120 L/min  in ♀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GB" sz="2400" dirty="0" smtClean="0"/>
              <a:t> It is the best pulmonary function test.</a:t>
            </a:r>
          </a:p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r>
              <a:rPr lang="en-GB" sz="2400" b="1" i="1" dirty="0" smtClean="0"/>
              <a:t>Breathing Reserve = MVV-MPV</a:t>
            </a:r>
          </a:p>
          <a:p>
            <a:pPr>
              <a:lnSpc>
                <a:spcPts val="3500"/>
              </a:lnSpc>
            </a:pPr>
            <a:r>
              <a:rPr lang="en-GB" sz="2400" dirty="0" smtClean="0"/>
              <a:t>					 Equals100 - 8 = 92 L/min</a:t>
            </a:r>
          </a:p>
          <a:p>
            <a:pPr algn="just">
              <a:lnSpc>
                <a:spcPts val="3500"/>
              </a:lnSpc>
            </a:pPr>
            <a:r>
              <a:rPr lang="en-GB" sz="2400" b="1" i="1" dirty="0" smtClean="0"/>
              <a:t>       Dyspnoea Index = Breathing Reserve/MBC</a:t>
            </a:r>
          </a:p>
          <a:p>
            <a:pPr>
              <a:lnSpc>
                <a:spcPts val="3500"/>
              </a:lnSpc>
            </a:pPr>
            <a:r>
              <a:rPr lang="en-GB" sz="2400" dirty="0"/>
              <a:t> </a:t>
            </a:r>
            <a:r>
              <a:rPr lang="en-GB" sz="2400" dirty="0" smtClean="0"/>
              <a:t>         Normally = 90%                If &lt; 60% , dyspnoea is diagnosed.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152400"/>
            <a:ext cx="71628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>
                <a:solidFill>
                  <a:schemeClr val="bg1"/>
                </a:solidFill>
              </a:rPr>
              <a:t>Maximal Voluntary Ventilation (MVV) or Maximum Breathing Capacity (MBC):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114" y="319215"/>
            <a:ext cx="193354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b="1" dirty="0" smtClean="0"/>
              <a:t>Dead Space</a:t>
            </a:r>
            <a:endParaRPr lang="ar-EG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1031587"/>
            <a:ext cx="8229600" cy="57246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The space that contains the volume of air that dose not undergo gas exchange with the blood in the pulmonary capillaries.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Dead space is filled with inhaled air at the end of inspiration &amp; with alveolar air at the end of expiration.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Volume of air in dead space = 150 ml.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Types of Dead space:</a:t>
            </a:r>
          </a:p>
          <a:p>
            <a:pPr marL="803275">
              <a:lnSpc>
                <a:spcPct val="150000"/>
              </a:lnSpc>
            </a:pP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Anatomical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; conducting zone of respiratory tract.</a:t>
            </a:r>
          </a:p>
          <a:p>
            <a:pPr marL="803275">
              <a:lnSpc>
                <a:spcPct val="150000"/>
              </a:lnSpc>
            </a:pP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Alveolar DS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; non-perfused alveoli </a:t>
            </a:r>
          </a:p>
          <a:p>
            <a:pPr marL="803275"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Physiological DS = anatomical D.S + alveolar DS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In normal subjects: anatomical dead space = physiological dead space as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non-functional alveoli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In diseased subjects: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Physiological dead space &gt; anatomical dead space.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1"/>
            <a:ext cx="2819399" cy="22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q matching mismat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524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</a:rPr>
              <a:t>Obstructed </a:t>
            </a:r>
            <a:r>
              <a:rPr lang="en-US" b="1" dirty="0" smtClean="0">
                <a:effectLst/>
              </a:rPr>
              <a:t>Airflow</a:t>
            </a:r>
            <a:br>
              <a:rPr lang="en-US" b="1" dirty="0" smtClean="0">
                <a:effectLst/>
              </a:rPr>
            </a:br>
            <a:r>
              <a:rPr kumimoji="1" lang="en-US" dirty="0" smtClean="0"/>
              <a:t> </a:t>
            </a:r>
            <a:r>
              <a:rPr kumimoji="1" lang="en-US" sz="2700" b="0" dirty="0" smtClean="0">
                <a:effectLst/>
              </a:rPr>
              <a:t>limitation of expiratory airflow so that airways cannot empty as rapidly compared to normal</a:t>
            </a:r>
            <a:r>
              <a:rPr lang="en-US" sz="2700" b="0" dirty="0" smtClean="0">
                <a:effectLst/>
              </a:rPr>
              <a:t> </a:t>
            </a:r>
            <a:endParaRPr lang="en-US" b="0" dirty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Narrowing of the airways due to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bronchial smooth muscle contraction i.e. Asthma </a:t>
            </a: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Narrowing of the airways due to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inflammation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swelling of bronchial mucosa and the hypertrophy and hyperplasia of bronchial glands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i.e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bronchitis </a:t>
            </a: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Material inside the bronchial passageways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physically obstructing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flow of air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i.e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excessive mucus plugging, inhalation of foreign objects or the presence of pushing and invasive tumors </a:t>
            </a: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Destruction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lung tissue with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 of elasticity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hence the loss of the external support of the airways i.e. Emphysema </a:t>
            </a: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lnSpc>
                <a:spcPct val="80000"/>
              </a:lnSpc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External compression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the airways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i.e.Tumors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trauma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OBJECTIVES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/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spirogram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labeling, defining and mentioning the normal values of lung volumes and capacities.</a:t>
            </a: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Discuss and identify volume and capacities that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be measured by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spirometry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discuss their significance and factors affecting them.</a:t>
            </a: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Define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dead space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identify its different types and mention its significance.</a:t>
            </a: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in these volumes and capacities in obstructive and restrictive pulmonary diseases.</a:t>
            </a: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Restricted </a:t>
            </a:r>
            <a:r>
              <a:rPr lang="en-US" sz="3200" dirty="0" smtClean="0"/>
              <a:t>Airflow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kumimoji="1" lang="en-US" dirty="0" smtClean="0"/>
              <a:t>Characterized by reduced lung volumes/decreased lung compliance</a:t>
            </a:r>
            <a:br>
              <a:rPr kumimoji="1"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A. Intrinsic Restrictive Lung Disorders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1. </a:t>
            </a:r>
            <a:r>
              <a:rPr lang="en-US" sz="2000" dirty="0" err="1" smtClean="0"/>
              <a:t>Sarcoidosis</a:t>
            </a:r>
            <a:r>
              <a:rPr lang="en-US" sz="2000" dirty="0" smtClean="0"/>
              <a:t>  2</a:t>
            </a:r>
            <a:r>
              <a:rPr lang="en-US" sz="2000" dirty="0"/>
              <a:t>. </a:t>
            </a:r>
            <a:r>
              <a:rPr lang="en-US" sz="2000" dirty="0" smtClean="0"/>
              <a:t>Tuberculosis 3</a:t>
            </a:r>
            <a:r>
              <a:rPr lang="en-US" sz="2000" dirty="0"/>
              <a:t>. </a:t>
            </a:r>
            <a:r>
              <a:rPr lang="en-US" sz="2000" dirty="0" err="1"/>
              <a:t>Pnuemonectomy</a:t>
            </a:r>
            <a:r>
              <a:rPr lang="en-US" sz="2000" dirty="0"/>
              <a:t> (loss of </a:t>
            </a:r>
            <a:r>
              <a:rPr lang="en-US" sz="2000" dirty="0" smtClean="0"/>
              <a:t>lung) 4</a:t>
            </a:r>
            <a:r>
              <a:rPr lang="en-US" sz="2000" dirty="0"/>
              <a:t>. </a:t>
            </a:r>
            <a:r>
              <a:rPr lang="en-US" sz="2000" dirty="0" smtClean="0"/>
              <a:t>Pneumonia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B. Extrinsic Restrictive Lung Disorders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1. Scoliosis, </a:t>
            </a:r>
            <a:r>
              <a:rPr lang="en-US" sz="2000" dirty="0" err="1" smtClean="0"/>
              <a:t>Kyphosis</a:t>
            </a:r>
            <a:r>
              <a:rPr lang="en-US" sz="2000" dirty="0" smtClean="0"/>
              <a:t>   2</a:t>
            </a:r>
            <a:r>
              <a:rPr lang="en-US" sz="2000" dirty="0"/>
              <a:t>. </a:t>
            </a:r>
            <a:r>
              <a:rPr lang="en-US" sz="2000" dirty="0" err="1"/>
              <a:t>Ankylosing</a:t>
            </a:r>
            <a:r>
              <a:rPr lang="en-US" sz="2000" dirty="0"/>
              <a:t> </a:t>
            </a:r>
            <a:r>
              <a:rPr lang="en-US" sz="2000" dirty="0" err="1" smtClean="0"/>
              <a:t>Spondylitis</a:t>
            </a:r>
            <a:r>
              <a:rPr lang="en-US" sz="2000" dirty="0" smtClean="0"/>
              <a:t> 3</a:t>
            </a:r>
            <a:r>
              <a:rPr lang="en-US" sz="2000" dirty="0"/>
              <a:t>. Pleural Effusion </a:t>
            </a:r>
            <a:r>
              <a:rPr lang="en-US" sz="2000" dirty="0" smtClean="0"/>
              <a:t> 4</a:t>
            </a:r>
            <a:r>
              <a:rPr lang="en-US" sz="2000" dirty="0"/>
              <a:t>. </a:t>
            </a:r>
            <a:r>
              <a:rPr lang="en-US" sz="2000" dirty="0" smtClean="0"/>
              <a:t>Pregnancy 5</a:t>
            </a:r>
            <a:r>
              <a:rPr lang="en-US" sz="2000" dirty="0"/>
              <a:t>. Gross </a:t>
            </a:r>
            <a:r>
              <a:rPr lang="en-US" sz="2000" dirty="0" smtClean="0"/>
              <a:t>Obesity 6</a:t>
            </a:r>
            <a:r>
              <a:rPr lang="en-US" sz="2000" dirty="0"/>
              <a:t>. </a:t>
            </a:r>
            <a:r>
              <a:rPr lang="en-US" sz="2000" dirty="0" smtClean="0"/>
              <a:t>Tumors  7</a:t>
            </a:r>
            <a:r>
              <a:rPr lang="en-US" sz="2000" dirty="0"/>
              <a:t>. </a:t>
            </a:r>
            <a:r>
              <a:rPr lang="en-US" sz="2000" dirty="0" err="1" smtClean="0"/>
              <a:t>Ascites</a:t>
            </a:r>
            <a:r>
              <a:rPr lang="en-US" sz="2000" dirty="0" smtClean="0"/>
              <a:t>  8</a:t>
            </a:r>
            <a:r>
              <a:rPr lang="en-US" sz="2000" dirty="0"/>
              <a:t>. Pain on inspiration - pleurisy, rib </a:t>
            </a:r>
            <a:r>
              <a:rPr lang="en-US" sz="2000" dirty="0" smtClean="0"/>
              <a:t>fractures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C. Neuromuscular Restrictive Lung Disorders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1. Generalized Weakness </a:t>
            </a:r>
            <a:r>
              <a:rPr lang="en-US" sz="2000" dirty="0" smtClean="0"/>
              <a:t>– malnutrition 2</a:t>
            </a:r>
            <a:r>
              <a:rPr lang="en-US" sz="2000" dirty="0"/>
              <a:t>. Paralysis of the diaphragm</a:t>
            </a:r>
            <a:br>
              <a:rPr lang="en-US" sz="2000" dirty="0"/>
            </a:br>
            <a:r>
              <a:rPr lang="en-US" sz="2000" dirty="0"/>
              <a:t>3. Myasthenia Gravis </a:t>
            </a:r>
            <a:r>
              <a:rPr lang="en-US" sz="2000" dirty="0" smtClean="0"/>
              <a:t>- </a:t>
            </a:r>
            <a:r>
              <a:rPr lang="en-US" sz="2000" dirty="0"/>
              <a:t>in which the nerve impulses fail to induce </a:t>
            </a:r>
            <a:r>
              <a:rPr lang="en-US" sz="2000" dirty="0" smtClean="0"/>
              <a:t> </a:t>
            </a:r>
            <a:r>
              <a:rPr lang="en-US" sz="2000" dirty="0"/>
              <a:t>muscular </a:t>
            </a:r>
            <a:r>
              <a:rPr lang="en-US" sz="2000" dirty="0" smtClean="0"/>
              <a:t>contraction.  4</a:t>
            </a:r>
            <a:r>
              <a:rPr lang="en-US" sz="2000" dirty="0"/>
              <a:t>. Muscular </a:t>
            </a:r>
            <a:r>
              <a:rPr lang="en-US" sz="2000" dirty="0" smtClean="0"/>
              <a:t>Dystrophy  5</a:t>
            </a:r>
            <a:r>
              <a:rPr lang="en-US" sz="2000" dirty="0"/>
              <a:t>. </a:t>
            </a:r>
            <a:r>
              <a:rPr lang="en-US" sz="2000" dirty="0" smtClean="0"/>
              <a:t>Poliomyelitis  6</a:t>
            </a:r>
            <a:r>
              <a:rPr lang="en-US" sz="2000" dirty="0"/>
              <a:t>. Amyotrophic Lateral </a:t>
            </a:r>
            <a:r>
              <a:rPr lang="en-US" sz="2000" dirty="0" smtClean="0"/>
              <a:t>Sclerosis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22345" t="3049" r="11172" b="22353"/>
          <a:stretch>
            <a:fillRect/>
          </a:stretch>
        </p:blipFill>
        <p:spPr>
          <a:xfrm>
            <a:off x="609600" y="381000"/>
            <a:ext cx="8305800" cy="594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47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Flow/Volume Loops in Obstruction and Restriction</a:t>
            </a:r>
            <a:endParaRPr lang="en-US" sz="32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405533"/>
              </p:ext>
            </p:extLst>
          </p:nvPr>
        </p:nvGraphicFramePr>
        <p:xfrm>
          <a:off x="190500" y="1555294"/>
          <a:ext cx="41910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hoto Editor Photo" r:id="rId3" imgW="4191585" imgH="3877216" progId="">
                  <p:embed/>
                </p:oleObj>
              </mc:Choice>
              <mc:Fallback>
                <p:oleObj name="Photo Editor Photo" r:id="rId3" imgW="4191585" imgH="3877216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555294"/>
                        <a:ext cx="41910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07291"/>
              </p:ext>
            </p:extLst>
          </p:nvPr>
        </p:nvGraphicFramePr>
        <p:xfrm>
          <a:off x="4572000" y="1557873"/>
          <a:ext cx="4267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hoto Editor Photo" r:id="rId5" imgW="4266667" imgH="4057143" progId="">
                  <p:embed/>
                </p:oleObj>
              </mc:Choice>
              <mc:Fallback>
                <p:oleObj name="Photo Editor Photo" r:id="rId5" imgW="4266667" imgH="4057143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7873"/>
                        <a:ext cx="4267200" cy="411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" y="5303143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 smtClean="0"/>
              <a:t>concave, scooped appearing</a:t>
            </a:r>
          </a:p>
          <a:p>
            <a:pPr lvl="1"/>
            <a:r>
              <a:rPr lang="en-US" altLang="en-US" sz="2000" dirty="0" smtClean="0"/>
              <a:t>VC is normal.FEV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reduced.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24450" y="5022859"/>
            <a:ext cx="434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↓</a:t>
            </a:r>
            <a:r>
              <a:rPr lang="en-US" sz="2000" b="1" dirty="0" smtClean="0"/>
              <a:t> </a:t>
            </a:r>
            <a:r>
              <a:rPr lang="en-US" sz="2000" dirty="0" smtClean="0"/>
              <a:t>VC, normal shape </a:t>
            </a:r>
            <a:r>
              <a:rPr lang="en-US" altLang="en-US" sz="2800" dirty="0" smtClean="0"/>
              <a:t> </a:t>
            </a:r>
            <a:r>
              <a:rPr lang="en-US" altLang="en-US" sz="2000" dirty="0" smtClean="0"/>
              <a:t>reduced. </a:t>
            </a:r>
          </a:p>
          <a:p>
            <a:pPr lvl="1"/>
            <a:r>
              <a:rPr lang="en-US" altLang="en-US" sz="2000" dirty="0" smtClean="0"/>
              <a:t>FVC is normal.</a:t>
            </a:r>
          </a:p>
          <a:p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0" y="5867400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General </a:t>
            </a:r>
            <a:r>
              <a:rPr lang="en-US" sz="2000" b="1" u="sng" dirty="0">
                <a:solidFill>
                  <a:srgbClr val="FF0000"/>
                </a:solidFill>
              </a:rPr>
              <a:t>rule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when flow </a:t>
            </a:r>
            <a:r>
              <a:rPr lang="en-US" dirty="0">
                <a:solidFill>
                  <a:srgbClr val="FF0000"/>
                </a:solidFill>
              </a:rPr>
              <a:t>is ↓→ lesion is obstructive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	     When </a:t>
            </a:r>
            <a:r>
              <a:rPr lang="en-US" dirty="0">
                <a:solidFill>
                  <a:srgbClr val="FF0000"/>
                </a:solidFill>
              </a:rPr>
              <a:t>volume is</a:t>
            </a:r>
            <a:r>
              <a:rPr lang="en-US" dirty="0" smtClean="0">
                <a:solidFill>
                  <a:srgbClr val="FF0000"/>
                </a:solidFill>
              </a:rPr>
              <a:t>↓→it </a:t>
            </a:r>
            <a:r>
              <a:rPr lang="en-US" dirty="0">
                <a:solidFill>
                  <a:srgbClr val="FF0000"/>
                </a:solidFill>
              </a:rPr>
              <a:t>is restrictive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dirty="0">
                <a:effectLst/>
                <a:latin typeface="Arial" pitchFamily="34" charset="0"/>
                <a:cs typeface="Arial" pitchFamily="34" charset="0"/>
              </a:rPr>
              <a:t>How is a flow-volume loop </a:t>
            </a:r>
            <a:r>
              <a:rPr lang="en-US" sz="3200" b="0" dirty="0" smtClean="0">
                <a:effectLst/>
                <a:latin typeface="Arial" pitchFamily="34" charset="0"/>
                <a:cs typeface="Arial" pitchFamily="34" charset="0"/>
              </a:rPr>
              <a:t>helpful clinically?</a:t>
            </a:r>
            <a:endParaRPr lang="en-US" sz="32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Helpful in evaluation of air flow limitation on inspiration and expiration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 addition to obstructive and restrictive patterns, flow-volume loops can show provide information on upper airway obstruction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Fixed obstruction</a:t>
            </a:r>
            <a:r>
              <a:rPr lang="en-US" sz="2000" dirty="0"/>
              <a:t>: constant airflow limitation on inspiration and expiration—such as in </a:t>
            </a:r>
            <a:r>
              <a:rPr lang="en-US" sz="2000" dirty="0">
                <a:solidFill>
                  <a:srgbClr val="FF0000"/>
                </a:solidFill>
              </a:rPr>
              <a:t>tumor, tracheal </a:t>
            </a:r>
            <a:r>
              <a:rPr lang="en-US" sz="2000" dirty="0" err="1" smtClean="0">
                <a:solidFill>
                  <a:srgbClr val="FF0000"/>
                </a:solidFill>
              </a:rPr>
              <a:t>stenosis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Variable </a:t>
            </a:r>
            <a:r>
              <a:rPr lang="en-US" sz="2000" dirty="0" err="1"/>
              <a:t>extrathoracic</a:t>
            </a:r>
            <a:r>
              <a:rPr lang="en-US" sz="2000" dirty="0"/>
              <a:t> obstruction: limitation of </a:t>
            </a:r>
            <a:r>
              <a:rPr lang="en-US" sz="2000" dirty="0" err="1">
                <a:solidFill>
                  <a:srgbClr val="FF0000"/>
                </a:solidFill>
              </a:rPr>
              <a:t>inspiratory</a:t>
            </a:r>
            <a:r>
              <a:rPr lang="en-US" sz="2000" dirty="0">
                <a:solidFill>
                  <a:srgbClr val="FF0000"/>
                </a:solidFill>
              </a:rPr>
              <a:t> flow, flattened </a:t>
            </a:r>
            <a:r>
              <a:rPr lang="en-US" sz="2000" dirty="0" err="1">
                <a:solidFill>
                  <a:srgbClr val="FF0000"/>
                </a:solidFill>
              </a:rPr>
              <a:t>inspiratory</a:t>
            </a:r>
            <a:r>
              <a:rPr lang="en-US" sz="2000" dirty="0">
                <a:solidFill>
                  <a:srgbClr val="FF0000"/>
                </a:solidFill>
              </a:rPr>
              <a:t> loop</a:t>
            </a:r>
            <a:r>
              <a:rPr lang="en-US" sz="2000" dirty="0"/>
              <a:t>—such as in vocal cord dysfunction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Variable </a:t>
            </a:r>
            <a:r>
              <a:rPr lang="en-US" sz="2000" dirty="0" err="1"/>
              <a:t>intrathoracic</a:t>
            </a:r>
            <a:r>
              <a:rPr lang="en-US" sz="2000" dirty="0"/>
              <a:t> obstruction: </a:t>
            </a:r>
            <a:r>
              <a:rPr lang="en-US" sz="2000" dirty="0">
                <a:solidFill>
                  <a:srgbClr val="FF0000"/>
                </a:solidFill>
              </a:rPr>
              <a:t>flattening of expiratory limb</a:t>
            </a:r>
            <a:r>
              <a:rPr lang="en-US" sz="2000" dirty="0"/>
              <a:t>; as in malignancy or </a:t>
            </a:r>
            <a:r>
              <a:rPr lang="en-US" sz="2000" dirty="0" err="1"/>
              <a:t>tracheomalacia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FV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Spirometry </a:t>
            </a:r>
            <a:r>
              <a:rPr lang="en-US" sz="3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Interpretation:</a:t>
            </a:r>
            <a:br>
              <a:rPr lang="en-US" sz="3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What do the numbers mean?</a:t>
            </a:r>
            <a:br>
              <a:rPr lang="en-US" sz="3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5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4958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FVC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80-120%              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Normal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70-79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%           Mild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reduction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50%-69%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Moderate</a:t>
            </a:r>
          </a:p>
          <a:p>
            <a:pPr>
              <a:buNone/>
            </a:pPr>
            <a:endParaRPr lang="en-US" altLang="en-US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&lt;50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%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altLang="en-US" sz="3900" dirty="0" smtClean="0">
                <a:latin typeface="Arial" pitchFamily="34" charset="0"/>
                <a:cs typeface="Arial" pitchFamily="34" charset="0"/>
              </a:rPr>
              <a:t>Severe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02225" y="1600200"/>
            <a:ext cx="3660775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200" dirty="0" smtClean="0"/>
              <a:t>FEV1</a:t>
            </a:r>
          </a:p>
          <a:p>
            <a:pPr algn="ctr">
              <a:buFontTx/>
              <a:buNone/>
            </a:pPr>
            <a:endParaRPr lang="en-US" sz="3200" dirty="0"/>
          </a:p>
          <a:p>
            <a:pPr lvl="1">
              <a:buNone/>
            </a:pPr>
            <a:endParaRPr lang="en-US" altLang="en-US" sz="2400" dirty="0" smtClean="0"/>
          </a:p>
          <a:p>
            <a:pPr lvl="1">
              <a:buNone/>
            </a:pPr>
            <a:r>
              <a:rPr lang="en-US" altLang="en-US" sz="2400" dirty="0" smtClean="0"/>
              <a:t>&gt;</a:t>
            </a:r>
            <a:r>
              <a:rPr lang="en-US" altLang="en-US" sz="2400" dirty="0"/>
              <a:t>75</a:t>
            </a:r>
            <a:r>
              <a:rPr lang="en-US" altLang="en-US" sz="2400" dirty="0" smtClean="0"/>
              <a:t>%</a:t>
            </a:r>
            <a:endParaRPr lang="en-US" altLang="en-US" sz="2400" dirty="0"/>
          </a:p>
          <a:p>
            <a:pPr lvl="1">
              <a:buNone/>
            </a:pPr>
            <a:endParaRPr lang="en-US" altLang="en-US" sz="2400" dirty="0" smtClean="0"/>
          </a:p>
          <a:p>
            <a:pPr lvl="1">
              <a:buNone/>
            </a:pPr>
            <a:r>
              <a:rPr lang="en-US" altLang="en-US" sz="2400" dirty="0" smtClean="0"/>
              <a:t>60</a:t>
            </a:r>
            <a:r>
              <a:rPr lang="en-US" altLang="en-US" sz="2400" dirty="0"/>
              <a:t>%-75</a:t>
            </a:r>
            <a:r>
              <a:rPr lang="en-US" altLang="en-US" sz="2400" dirty="0" smtClean="0"/>
              <a:t>%</a:t>
            </a:r>
          </a:p>
          <a:p>
            <a:pPr lvl="1">
              <a:buNone/>
            </a:pPr>
            <a:endParaRPr lang="en-US" altLang="en-US" sz="2400" dirty="0" smtClean="0"/>
          </a:p>
          <a:p>
            <a:pPr lvl="1">
              <a:buNone/>
            </a:pPr>
            <a:r>
              <a:rPr lang="en-US" altLang="en-US" sz="2400" dirty="0" smtClean="0"/>
              <a:t>50-59%</a:t>
            </a:r>
          </a:p>
          <a:p>
            <a:pPr lvl="1">
              <a:buNone/>
            </a:pPr>
            <a:endParaRPr lang="en-US" altLang="en-US" sz="2400" dirty="0" smtClean="0"/>
          </a:p>
          <a:p>
            <a:pPr lvl="1">
              <a:buNone/>
            </a:pPr>
            <a:endParaRPr lang="en-US" altLang="en-US" sz="2400" dirty="0" smtClean="0"/>
          </a:p>
          <a:p>
            <a:pPr lvl="1">
              <a:buNone/>
            </a:pPr>
            <a:r>
              <a:rPr lang="en-US" altLang="en-US" sz="2400" dirty="0" smtClean="0"/>
              <a:t>&lt;</a:t>
            </a:r>
            <a:r>
              <a:rPr lang="en-US" altLang="en-US" sz="2400" dirty="0"/>
              <a:t>49</a:t>
            </a:r>
            <a:r>
              <a:rPr lang="en-US" altLang="en-US" sz="2400" dirty="0" smtClean="0"/>
              <a:t>%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39" name="Group 1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531502"/>
              </p:ext>
            </p:extLst>
          </p:nvPr>
        </p:nvGraphicFramePr>
        <p:xfrm>
          <a:off x="381000" y="838200"/>
          <a:ext cx="8610600" cy="4094163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Predicted Values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Measured Values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Predicted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FVC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6.00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FEV1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FEV1/FVC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lvl="4">
              <a:buFontTx/>
              <a:buNone/>
            </a:pPr>
            <a:r>
              <a:rPr lang="en-US" b="1"/>
              <a:t>  </a:t>
            </a:r>
            <a:endParaRPr lang="en-US"/>
          </a:p>
          <a:p>
            <a:pPr lvl="4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57200" y="37338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b="1"/>
          </a:p>
        </p:txBody>
      </p:sp>
      <p:sp>
        <p:nvSpPr>
          <p:cNvPr id="47241" name="Text Box 137"/>
          <p:cNvSpPr txBox="1">
            <a:spLocks noChangeArrowheads="1"/>
          </p:cNvSpPr>
          <p:nvPr/>
        </p:nvSpPr>
        <p:spPr bwMode="auto">
          <a:xfrm>
            <a:off x="1524000" y="5791200"/>
            <a:ext cx="480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Decision : This person is obstructed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Grp="1" noChangeArrowheads="1"/>
          </p:cNvSpPr>
          <p:nvPr>
            <p:ph type="title"/>
          </p:nvPr>
        </p:nvSpPr>
        <p:spPr>
          <a:xfrm>
            <a:off x="533400" y="5943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/>
              <a:t>    </a:t>
            </a:r>
          </a:p>
        </p:txBody>
      </p:sp>
      <p:graphicFrame>
        <p:nvGraphicFramePr>
          <p:cNvPr id="60450" name="Group 34"/>
          <p:cNvGraphicFramePr>
            <a:graphicFrameLocks noGrp="1"/>
          </p:cNvGraphicFramePr>
          <p:nvPr>
            <p:ph type="tbl" idx="1"/>
          </p:nvPr>
        </p:nvGraphicFramePr>
        <p:xfrm>
          <a:off x="457200" y="1143000"/>
          <a:ext cx="8229600" cy="457200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Predicted Values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Measured Values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Predicted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FVC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5.68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4.43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FEV1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4.90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3.52 liters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FEV1/FVC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1676400" y="6011863"/>
            <a:ext cx="480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Decision : This person is restricted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382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200" b="1" dirty="0"/>
              <a:t>Classification of </a:t>
            </a:r>
            <a:r>
              <a:rPr lang="en-US" altLang="zh-CN" sz="3200" b="1" dirty="0" err="1"/>
              <a:t>Ventilative</a:t>
            </a:r>
            <a:r>
              <a:rPr lang="en-US" altLang="zh-CN" sz="3200" b="1" dirty="0"/>
              <a:t> Function Disorder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57350"/>
            <a:ext cx="8458200" cy="5200650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zh-CN" dirty="0"/>
              <a:t>                    </a:t>
            </a:r>
            <a:r>
              <a:rPr lang="en-US" altLang="zh-CN" b="1" dirty="0"/>
              <a:t>obstruction       restriction       </a:t>
            </a:r>
            <a:r>
              <a:rPr lang="en-US" altLang="zh-CN" b="1" dirty="0" smtClean="0"/>
              <a:t>        mixed</a:t>
            </a:r>
            <a:endParaRPr lang="en-US" altLang="zh-CN" b="1" dirty="0"/>
          </a:p>
          <a:p>
            <a:pPr>
              <a:buFont typeface="Monotype Sorts" pitchFamily="2" charset="2"/>
              <a:buNone/>
            </a:pPr>
            <a:r>
              <a:rPr lang="en-US" altLang="zh-CN" b="1" dirty="0"/>
              <a:t>FEV1/FVC         </a:t>
            </a:r>
            <a:r>
              <a:rPr lang="en-US" altLang="zh-CN" b="1" dirty="0" smtClean="0"/>
              <a:t>                            N </a:t>
            </a:r>
            <a:r>
              <a:rPr lang="en-US" altLang="zh-CN" b="1" dirty="0"/>
              <a:t>or              </a:t>
            </a:r>
          </a:p>
          <a:p>
            <a:pPr>
              <a:buFont typeface="Monotype Sorts" pitchFamily="2" charset="2"/>
              <a:buNone/>
            </a:pPr>
            <a:endParaRPr lang="en-US" altLang="zh-CN" b="1" dirty="0" smtClean="0"/>
          </a:p>
          <a:p>
            <a:pPr>
              <a:buFont typeface="Monotype Sorts" pitchFamily="2" charset="2"/>
              <a:buNone/>
            </a:pPr>
            <a:r>
              <a:rPr lang="en-US" altLang="zh-CN" b="1" dirty="0" smtClean="0"/>
              <a:t>MVV                                     	    or N           </a:t>
            </a:r>
            <a:endParaRPr lang="en-US" altLang="zh-CN" b="1" dirty="0"/>
          </a:p>
          <a:p>
            <a:pPr>
              <a:buFont typeface="Monotype Sorts" pitchFamily="2" charset="2"/>
              <a:buNone/>
            </a:pPr>
            <a:endParaRPr lang="en-US" altLang="zh-CN" b="1" dirty="0" smtClean="0"/>
          </a:p>
          <a:p>
            <a:pPr>
              <a:buFont typeface="Monotype Sorts" pitchFamily="2" charset="2"/>
              <a:buNone/>
            </a:pPr>
            <a:r>
              <a:rPr lang="en-US" altLang="zh-CN" b="1" dirty="0" smtClean="0"/>
              <a:t>VC                  </a:t>
            </a:r>
            <a:r>
              <a:rPr lang="en-US" altLang="zh-CN" b="1" dirty="0"/>
              <a:t>N or                 </a:t>
            </a:r>
          </a:p>
          <a:p>
            <a:pPr>
              <a:buFont typeface="Monotype Sorts" pitchFamily="2" charset="2"/>
              <a:buNone/>
            </a:pPr>
            <a:endParaRPr lang="en-US" altLang="zh-CN" b="1" dirty="0" smtClean="0"/>
          </a:p>
          <a:p>
            <a:pPr>
              <a:buFont typeface="Monotype Sorts" pitchFamily="2" charset="2"/>
              <a:buNone/>
            </a:pPr>
            <a:r>
              <a:rPr lang="en-US" altLang="zh-CN" b="1" dirty="0" smtClean="0"/>
              <a:t>RV                                                                       uncertain</a:t>
            </a:r>
            <a:endParaRPr lang="en-US" altLang="zh-CN" b="1" dirty="0"/>
          </a:p>
          <a:p>
            <a:pPr>
              <a:buFont typeface="Monotype Sorts" pitchFamily="2" charset="2"/>
              <a:buNone/>
            </a:pPr>
            <a:endParaRPr lang="en-US" altLang="zh-CN" b="1" dirty="0" smtClean="0"/>
          </a:p>
          <a:p>
            <a:pPr>
              <a:buFont typeface="Monotype Sorts" pitchFamily="2" charset="2"/>
              <a:buNone/>
            </a:pPr>
            <a:r>
              <a:rPr lang="en-US" altLang="zh-CN" b="1" dirty="0" smtClean="0"/>
              <a:t>TLC                 N or                         N or              </a:t>
            </a:r>
            <a:r>
              <a:rPr lang="en-US" altLang="zh-CN" b="1" dirty="0"/>
              <a:t>uncertain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581400" y="24384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886200" y="2362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638550" y="3246344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962400" y="3290047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600450" y="43434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3276600" y="508635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543300" y="6172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6477000" y="21336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562600" y="3137647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867400" y="4191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6096000" y="4191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6115050" y="51816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6477000" y="63246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8382000" y="2286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8439150" y="3213847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8534400" y="413385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609600" y="1676400"/>
            <a:ext cx="815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09600" y="2057400"/>
            <a:ext cx="815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76200"/>
            <a:ext cx="5105400" cy="1066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smtClean="0"/>
              <a:t>Effects of Aging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altLang="zh-CN" dirty="0" smtClean="0"/>
              <a:t>VC and MVV   </a:t>
            </a:r>
            <a:r>
              <a:rPr lang="en-US" altLang="zh-CN" dirty="0" smtClean="0">
                <a:latin typeface="Arial"/>
                <a:cs typeface="Arial"/>
              </a:rPr>
              <a:t>↓</a:t>
            </a:r>
          </a:p>
          <a:p>
            <a:pPr marL="624078" indent="-514350">
              <a:buClr>
                <a:schemeClr val="tx1"/>
              </a:buClr>
              <a:buNone/>
            </a:pPr>
            <a:endParaRPr lang="en-US" altLang="zh-CN" dirty="0" smtClean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altLang="zh-CN" dirty="0" smtClean="0"/>
              <a:t>RV and DS    </a:t>
            </a:r>
            <a:r>
              <a:rPr lang="en-US" altLang="zh-CN" dirty="0" smtClean="0">
                <a:latin typeface="Arial"/>
                <a:cs typeface="Arial"/>
              </a:rPr>
              <a:t>↑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altLang="zh-CN" dirty="0" smtClean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altLang="zh-CN" dirty="0" smtClean="0"/>
              <a:t>Ability to remove mucus from respiratory passageways </a:t>
            </a:r>
            <a:r>
              <a:rPr lang="en-US" altLang="zh-CN" dirty="0" smtClean="0">
                <a:latin typeface="Arial"/>
                <a:cs typeface="Arial"/>
              </a:rPr>
              <a:t>↓</a:t>
            </a:r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endParaRPr lang="en-US" altLang="zh-CN" dirty="0" smtClean="0"/>
          </a:p>
          <a:p>
            <a:pPr marL="624078" indent="-514350">
              <a:buClr>
                <a:schemeClr val="tx1"/>
              </a:buClr>
              <a:buFont typeface="+mj-lt"/>
              <a:buAutoNum type="arabicPeriod"/>
            </a:pPr>
            <a:r>
              <a:rPr lang="en-US" altLang="zh-CN" dirty="0" smtClean="0"/>
              <a:t>Gas exchange across respiratory membrane  </a:t>
            </a:r>
            <a:r>
              <a:rPr lang="en-US" altLang="zh-CN" dirty="0" smtClean="0">
                <a:latin typeface="Arial"/>
                <a:cs typeface="Arial"/>
              </a:rPr>
              <a:t>↓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0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8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4" grpId="0" animBg="1"/>
      <p:bldP spid="118067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694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Pulmonary function tests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are group of procedures that are designed to measure (evaluate) the functions of the lung.</a:t>
            </a:r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305800" cy="36563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Examples</a:t>
            </a:r>
            <a:r>
              <a:rPr lang="en-US" sz="2400" dirty="0" smtClean="0"/>
              <a:t> include: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Spirometry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Lung volumes by helium dilution or body </a:t>
            </a:r>
            <a:r>
              <a:rPr lang="en-US" sz="2000" dirty="0" err="1" smtClean="0"/>
              <a:t>plethysmography</a:t>
            </a:r>
            <a:r>
              <a:rPr lang="en-US" sz="2000" dirty="0" smtClean="0"/>
              <a:t>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Blood gases.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Exercise tests.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Diffusion capacity.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Bronchial challenge testing.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Pulse </a:t>
            </a:r>
            <a:r>
              <a:rPr lang="en-US" sz="2000" dirty="0" err="1" smtClean="0"/>
              <a:t>oximetry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98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10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u="sng" dirty="0">
                <a:solidFill>
                  <a:srgbClr val="FF0000"/>
                </a:solidFill>
                <a:effectLst/>
              </a:rPr>
              <a:t>Critical </a:t>
            </a:r>
            <a:r>
              <a:rPr lang="en-US" sz="2800" b="0" u="sng" dirty="0" smtClean="0">
                <a:solidFill>
                  <a:srgbClr val="FF0000"/>
                </a:solidFill>
                <a:effectLst/>
              </a:rPr>
              <a:t>Thinking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b="0" dirty="0" smtClean="0">
                <a:solidFill>
                  <a:schemeClr val="tx1"/>
                </a:solidFill>
                <a:effectLst/>
              </a:rPr>
              <a:t> In the advanced stages of pulmonary emphysema, the FRC and the RV are increased; in addition the VC is often decreased. Why do these changes occur</a:t>
            </a:r>
            <a:endParaRPr lang="en-GB" sz="22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6858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err="1" smtClean="0"/>
              <a:t>Spirometry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Describe the measurement of lung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60198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ClrTx/>
              <a:buNone/>
            </a:pPr>
            <a:r>
              <a:rPr lang="en-US" dirty="0" smtClean="0"/>
              <a:t>Basic tools to know respiratory status.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patients with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disease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624078" indent="-514350">
              <a:buClrTx/>
              <a:buFont typeface="+mj-lt"/>
              <a:buAutoNum type="arabicPeriod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As a first diagnostic test employed</a:t>
            </a:r>
          </a:p>
          <a:p>
            <a:pPr marL="109728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pre-operative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evaluation,</a:t>
            </a:r>
          </a:p>
          <a:p>
            <a:pPr marL="109728" indent="0">
              <a:buClrTx/>
              <a:buNone/>
            </a:pPr>
            <a:endParaRPr lang="en-US" sz="2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Clr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managing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patients with pulmonary disease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109728" indent="0">
              <a:buClr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4. In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quantifying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pulmonary disability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Clr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5.In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evaluation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allergic status for drug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therapy</a:t>
            </a:r>
          </a:p>
          <a:p>
            <a:pPr marL="109728" indent="0">
              <a:buClr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6.As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epidemiological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survey to know normal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values</a:t>
            </a:r>
          </a:p>
          <a:p>
            <a:pPr marL="109728" indent="0">
              <a:buClr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7.To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assess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an occupational exposure</a:t>
            </a:r>
          </a:p>
          <a:p>
            <a:pPr marL="624078" indent="-514350">
              <a:buClrTx/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182" y="1524000"/>
            <a:ext cx="32668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1.i.aliimg.com/photo/v0/119167689/Benedict_Roth_Recording_Spi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althaidindia.com/images/what-is-spirome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jonesmedical.com/images/home/Winter-Homepage-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5433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ardiologyforless.com/image.php?type=P&amp;id=1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486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pi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dirty="0" err="1" smtClean="0"/>
              <a:t>Spirogram</a:t>
            </a:r>
            <a:endParaRPr lang="en-US" dirty="0" smtClean="0"/>
          </a:p>
        </p:txBody>
      </p:sp>
      <p:sp>
        <p:nvSpPr>
          <p:cNvPr id="25603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116388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dirty="0" smtClean="0"/>
              <a:t>Volumes</a:t>
            </a:r>
          </a:p>
        </p:txBody>
      </p:sp>
      <p:sp>
        <p:nvSpPr>
          <p:cNvPr id="2560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916237"/>
            <a:ext cx="4040188" cy="394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66928" indent="-457200">
              <a:buClr>
                <a:schemeClr val="tx1"/>
              </a:buClr>
              <a:buSzPct val="127000"/>
              <a:buFont typeface="+mj-lt"/>
              <a:buAutoNum type="arabicPeriod"/>
            </a:pPr>
            <a:r>
              <a:rPr lang="en-US" dirty="0" smtClean="0"/>
              <a:t>Tidal Volume (Minute)T.V</a:t>
            </a:r>
          </a:p>
          <a:p>
            <a:pPr marL="566928" indent="-457200" eaLnBrk="1" hangingPunct="1">
              <a:buClr>
                <a:schemeClr val="tx1"/>
              </a:buClr>
              <a:buSzPct val="127000"/>
              <a:buFont typeface="+mj-lt"/>
              <a:buAutoNum type="arabicPeriod"/>
            </a:pPr>
            <a:endParaRPr lang="en-US" dirty="0" smtClean="0"/>
          </a:p>
          <a:p>
            <a:pPr marL="566928" indent="-457200" eaLnBrk="1" hangingPunct="1">
              <a:buClr>
                <a:schemeClr val="tx1"/>
              </a:buClr>
              <a:buSzPct val="127000"/>
              <a:buFont typeface="+mj-lt"/>
              <a:buAutoNum type="arabicPeriod"/>
            </a:pPr>
            <a:r>
              <a:rPr lang="en-US" dirty="0" smtClean="0"/>
              <a:t>Residual Volume R.V</a:t>
            </a:r>
          </a:p>
          <a:p>
            <a:pPr marL="566928" indent="-457200" eaLnBrk="1" hangingPunct="1">
              <a:buClr>
                <a:schemeClr val="tx1"/>
              </a:buClr>
              <a:buSzPct val="127000"/>
              <a:buFont typeface="+mj-lt"/>
              <a:buAutoNum type="arabicPeriod"/>
            </a:pPr>
            <a:endParaRPr lang="en-US" dirty="0" smtClean="0"/>
          </a:p>
          <a:p>
            <a:pPr marL="566928" indent="-457200" eaLnBrk="1" hangingPunct="1">
              <a:buClr>
                <a:schemeClr val="tx1"/>
              </a:buClr>
              <a:buSzPct val="127000"/>
              <a:buFont typeface="+mj-lt"/>
              <a:buAutoNum type="arabicPeriod"/>
            </a:pPr>
            <a:r>
              <a:rPr lang="en-US" dirty="0" err="1" smtClean="0"/>
              <a:t>Inspiratory</a:t>
            </a:r>
            <a:r>
              <a:rPr lang="en-US" dirty="0" smtClean="0"/>
              <a:t> Reserve Volume I.R.V</a:t>
            </a:r>
          </a:p>
          <a:p>
            <a:pPr marL="566928" indent="-457200" eaLnBrk="1" hangingPunct="1">
              <a:buClr>
                <a:schemeClr val="tx1"/>
              </a:buClr>
              <a:buSzPct val="127000"/>
              <a:buFont typeface="+mj-lt"/>
              <a:buAutoNum type="arabicPeriod"/>
            </a:pPr>
            <a:endParaRPr lang="en-US" dirty="0" smtClean="0"/>
          </a:p>
          <a:p>
            <a:pPr marL="566928" indent="-457200" eaLnBrk="1" hangingPunct="1">
              <a:buClr>
                <a:schemeClr val="tx1"/>
              </a:buClr>
              <a:buSzPct val="127000"/>
              <a:buFont typeface="+mj-lt"/>
              <a:buAutoNum type="arabicPeriod"/>
            </a:pPr>
            <a:r>
              <a:rPr lang="en-US" dirty="0" smtClean="0"/>
              <a:t>Expiratory Reserve Volume E.R.V</a:t>
            </a:r>
          </a:p>
        </p:txBody>
      </p:sp>
      <p:sp>
        <p:nvSpPr>
          <p:cNvPr id="2560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dirty="0" smtClean="0"/>
              <a:t>Capacities</a:t>
            </a:r>
          </a:p>
        </p:txBody>
      </p:sp>
      <p:sp>
        <p:nvSpPr>
          <p:cNvPr id="25606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916237"/>
            <a:ext cx="4041775" cy="394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r>
              <a:rPr lang="en-US" dirty="0" smtClean="0"/>
              <a:t>Vital Capacity V.C</a:t>
            </a:r>
          </a:p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endParaRPr lang="en-US" dirty="0" smtClean="0"/>
          </a:p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r>
              <a:rPr lang="en-US" dirty="0" smtClean="0"/>
              <a:t>Total Lung Capacity T.L.C</a:t>
            </a:r>
          </a:p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endParaRPr lang="en-US" dirty="0" smtClean="0"/>
          </a:p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r>
              <a:rPr lang="en-US" dirty="0" smtClean="0"/>
              <a:t>Function Residual Capacity F.R.C</a:t>
            </a:r>
          </a:p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endParaRPr lang="en-US" dirty="0" smtClean="0"/>
          </a:p>
          <a:p>
            <a:pPr marL="566928" indent="-457200" eaLnBrk="1" hangingPunct="1">
              <a:buClr>
                <a:schemeClr val="tx1"/>
              </a:buClr>
              <a:buSzPct val="122000"/>
              <a:buFont typeface="+mj-lt"/>
              <a:buAutoNum type="arabicPeriod"/>
            </a:pPr>
            <a:r>
              <a:rPr lang="en-US" dirty="0" err="1" smtClean="0"/>
              <a:t>Inspiratory</a:t>
            </a:r>
            <a:r>
              <a:rPr lang="en-US" dirty="0" smtClean="0"/>
              <a:t> Capacity I.C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8153400" cy="5353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 algn="ctr">
              <a:buNone/>
            </a:pPr>
            <a:r>
              <a:rPr lang="en-US" altLang="zh-CN" dirty="0" smtClean="0"/>
              <a:t>-</a:t>
            </a:r>
            <a:r>
              <a:rPr lang="en-US" altLang="zh-CN" sz="3600" u="sng" dirty="0" smtClean="0"/>
              <a:t>Lung </a:t>
            </a:r>
            <a:r>
              <a:rPr lang="en-US" altLang="zh-CN" sz="3600" u="sng" dirty="0"/>
              <a:t>volume </a:t>
            </a:r>
            <a:r>
              <a:rPr lang="en-US" altLang="zh-CN" sz="3600" u="sng" dirty="0" smtClean="0"/>
              <a:t>can be measured by;-</a:t>
            </a:r>
            <a:endParaRPr lang="en-US" altLang="zh-CN" u="sng" dirty="0" smtClean="0"/>
          </a:p>
          <a:p>
            <a:pPr marL="624078" indent="-514350">
              <a:buNone/>
            </a:pPr>
            <a:r>
              <a:rPr lang="en-US" altLang="zh-CN" dirty="0" smtClean="0"/>
              <a:t>   1.  Changes </a:t>
            </a:r>
            <a:r>
              <a:rPr lang="en-US" altLang="zh-CN" dirty="0"/>
              <a:t>of the lung volume during one breathing at static conditions, </a:t>
            </a:r>
            <a:r>
              <a:rPr lang="en-US" altLang="zh-CN" dirty="0" smtClean="0"/>
              <a:t>called static/</a:t>
            </a:r>
            <a:r>
              <a:rPr lang="en-US" dirty="0" smtClean="0"/>
              <a:t> Primary</a:t>
            </a:r>
            <a:r>
              <a:rPr lang="en-US" altLang="zh-CN" dirty="0" smtClean="0"/>
              <a:t> </a:t>
            </a:r>
            <a:r>
              <a:rPr lang="en-US" altLang="zh-CN" dirty="0"/>
              <a:t>lung </a:t>
            </a:r>
            <a:r>
              <a:rPr lang="en-US" altLang="zh-CN" dirty="0" smtClean="0"/>
              <a:t>volume </a:t>
            </a:r>
          </a:p>
          <a:p>
            <a:pPr marL="624078" indent="-514350">
              <a:buNone/>
            </a:pPr>
            <a:endParaRPr lang="en-US" altLang="zh-CN" dirty="0" smtClean="0"/>
          </a:p>
          <a:p>
            <a:pPr marL="624078" indent="-514350" algn="ctr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Or</a:t>
            </a:r>
          </a:p>
          <a:p>
            <a:pPr marL="624078" indent="-514350">
              <a:buNone/>
            </a:pPr>
            <a:endParaRPr lang="en-US" altLang="zh-CN" dirty="0" smtClean="0"/>
          </a:p>
          <a:p>
            <a:pPr marL="624078" indent="-514350">
              <a:buNone/>
            </a:pPr>
            <a:r>
              <a:rPr lang="en-US" altLang="zh-CN" dirty="0" smtClean="0"/>
              <a:t>2.  Same / unit time called dynamic/</a:t>
            </a:r>
            <a:r>
              <a:rPr lang="en-US" dirty="0" smtClean="0"/>
              <a:t> secondary</a:t>
            </a:r>
            <a:r>
              <a:rPr lang="en-US" altLang="zh-CN" dirty="0" smtClean="0"/>
              <a:t> lung volume</a:t>
            </a:r>
          </a:p>
          <a:p>
            <a:pPr marL="624078" indent="-514350">
              <a:buNone/>
            </a:pPr>
            <a:endParaRPr lang="en-US" altLang="zh-CN" dirty="0" smtClean="0"/>
          </a:p>
          <a:p>
            <a:pPr marL="624078" indent="-514350">
              <a:buNone/>
            </a:pPr>
            <a:endParaRPr lang="en-US" altLang="zh-CN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2319563"/>
            <a:ext cx="3579325" cy="2209800"/>
            <a:chOff x="533400" y="457200"/>
            <a:chExt cx="7696200" cy="5638800"/>
          </a:xfrm>
        </p:grpSpPr>
        <p:pic>
          <p:nvPicPr>
            <p:cNvPr id="5" name="Picture 2" descr="http://www.nspirehealth.com/images/VolumeCapacitySpirogra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57200"/>
              <a:ext cx="7696200" cy="563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6" name="Straight Connector 5"/>
            <p:cNvCxnSpPr/>
            <p:nvPr/>
          </p:nvCxnSpPr>
          <p:spPr>
            <a:xfrm>
              <a:off x="1217142" y="3556686"/>
              <a:ext cx="2362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45972" y="3124200"/>
              <a:ext cx="3935628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45972" y="4685741"/>
              <a:ext cx="4814698" cy="179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9" name="Picture 4" descr="figure"/>
          <p:cNvPicPr>
            <a:picLocks noChangeAspect="1" noChangeArrowheads="1"/>
          </p:cNvPicPr>
          <p:nvPr/>
        </p:nvPicPr>
        <p:blipFill>
          <a:blip r:embed="rId3" cstate="print">
            <a:lum bright="-8000" contrast="20000"/>
          </a:blip>
          <a:srcRect/>
          <a:stretch>
            <a:fillRect/>
          </a:stretch>
        </p:blipFill>
        <p:spPr bwMode="auto">
          <a:xfrm>
            <a:off x="4724400" y="5181600"/>
            <a:ext cx="4382967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6172200"/>
            <a:ext cx="3200400" cy="4285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8763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b="1" u="sng" dirty="0" smtClean="0">
                <a:solidFill>
                  <a:srgbClr val="FF0000"/>
                </a:solidFill>
              </a:rPr>
              <a:t>Tidal volume </a:t>
            </a:r>
            <a:r>
              <a:rPr lang="en-US" sz="2000" dirty="0" smtClean="0"/>
              <a:t>= volume of air that can be inhaled or expelled during normal quiet breathing = 500 ml.</a:t>
            </a:r>
            <a:endParaRPr lang="ar-EG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8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srgbClr val="FF0000"/>
                </a:solidFill>
              </a:rPr>
              <a:t>Inspiratory</a:t>
            </a:r>
            <a:r>
              <a:rPr lang="en-US" sz="2000" b="1" u="sng" dirty="0" smtClean="0">
                <a:solidFill>
                  <a:srgbClr val="FF0000"/>
                </a:solidFill>
              </a:rPr>
              <a:t> reserve volume </a:t>
            </a:r>
            <a:r>
              <a:rPr lang="en-US" sz="2000" b="1" dirty="0" smtClean="0"/>
              <a:t>= </a:t>
            </a:r>
            <a:r>
              <a:rPr lang="en-US" sz="2000" dirty="0" smtClean="0"/>
              <a:t>Maximum volume of air that can be inspired by forced inspiration after normal inspiration = 3000 ml.</a:t>
            </a:r>
            <a:endParaRPr lang="ar-EG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68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b="1" u="sng" dirty="0" smtClean="0">
                <a:solidFill>
                  <a:srgbClr val="FF0000"/>
                </a:solidFill>
              </a:rPr>
              <a:t>Expiratory reserve volume </a:t>
            </a:r>
            <a:r>
              <a:rPr lang="en-US" sz="2000" b="1" dirty="0" smtClean="0"/>
              <a:t>= </a:t>
            </a:r>
            <a:r>
              <a:rPr lang="en-US" sz="2000" dirty="0" smtClean="0"/>
              <a:t>Maximum volume of air that can be expired by forced expiration after normal expiration = 1000 ml.</a:t>
            </a:r>
            <a:endParaRPr lang="ar-EG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2917686"/>
            <a:ext cx="8858250" cy="3683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2063750" indent="-2063750">
              <a:lnSpc>
                <a:spcPts val="3500"/>
              </a:lnSpc>
            </a:pP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Residual volume </a:t>
            </a:r>
            <a:r>
              <a:rPr lang="en-US" dirty="0" smtClean="0"/>
              <a:t>= </a:t>
            </a:r>
            <a:r>
              <a:rPr lang="en-US" sz="2000" dirty="0" smtClean="0"/>
              <a:t>volume of air that remains in the lung after forced expiration = 1200 ml.</a:t>
            </a:r>
          </a:p>
          <a:p>
            <a:pPr marL="2063750" indent="-2063750">
              <a:lnSpc>
                <a:spcPts val="35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1.   Can be expelled from the lung unless the </a:t>
            </a:r>
            <a:r>
              <a:rPr lang="en-US" sz="2000" dirty="0" err="1" smtClean="0"/>
              <a:t>thoraxic</a:t>
            </a:r>
            <a:r>
              <a:rPr lang="en-US" sz="2000" dirty="0" smtClean="0"/>
              <a:t> cavity is opened as in pneumothorax</a:t>
            </a:r>
            <a:endParaRPr lang="en-US" sz="2000" dirty="0"/>
          </a:p>
          <a:p>
            <a:pPr marL="2063750" indent="-2063750">
              <a:lnSpc>
                <a:spcPts val="3500"/>
              </a:lnSpc>
            </a:pPr>
            <a:r>
              <a:rPr lang="en-US" sz="2000" dirty="0" smtClean="0"/>
              <a:t>          2.  Physiological significance: aerates blood in between respiratory cycle</a:t>
            </a:r>
          </a:p>
          <a:p>
            <a:pPr marL="2063750" indent="-2063750">
              <a:lnSpc>
                <a:spcPts val="35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3.   Clinical significance: RV / TLC should by 25-30% . If more</a:t>
            </a:r>
          </a:p>
          <a:p>
            <a:pPr marL="2063750" indent="-2063750">
              <a:lnSpc>
                <a:spcPts val="35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 obstruction of airways is diagnosed as in bronchial asthma</a:t>
            </a:r>
            <a:endParaRPr lang="en-US" sz="2000" dirty="0"/>
          </a:p>
          <a:p>
            <a:pPr marL="2063750" indent="-2063750">
              <a:lnSpc>
                <a:spcPts val="3500"/>
              </a:lnSpc>
            </a:pPr>
            <a:r>
              <a:rPr lang="en-US" sz="2000" dirty="0" smtClean="0"/>
              <a:t>          4. </a:t>
            </a:r>
            <a:r>
              <a:rPr lang="en-US" sz="2000" dirty="0" smtClean="0">
                <a:solidFill>
                  <a:srgbClr val="FF0000"/>
                </a:solidFill>
              </a:rPr>
              <a:t>Not measured by spirometer. </a:t>
            </a:r>
            <a:r>
              <a:rPr lang="en-US" sz="2000" dirty="0" smtClean="0"/>
              <a:t>It is </a:t>
            </a:r>
            <a:r>
              <a:rPr lang="en-US" sz="2000" dirty="0" err="1" smtClean="0"/>
              <a:t>mesured</a:t>
            </a:r>
            <a:r>
              <a:rPr lang="en-US" sz="2000" dirty="0" smtClean="0"/>
              <a:t> by helium dilution</a:t>
            </a:r>
            <a:endParaRPr lang="ar-EG" sz="2000" dirty="0" smtClean="0"/>
          </a:p>
        </p:txBody>
      </p:sp>
    </p:spTree>
    <p:extLst>
      <p:ext uri="{BB962C8B-B14F-4D97-AF65-F5344CB8AC3E}">
        <p14:creationId xmlns:p14="http://schemas.microsoft.com/office/powerpoint/2010/main" val="30775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1595</Words>
  <Application>Microsoft Office PowerPoint</Application>
  <PresentationFormat>On-screen Show (4:3)</PresentationFormat>
  <Paragraphs>287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Photo Editor Photo</vt:lpstr>
      <vt:lpstr>Pulmonary Volumes and Capacities (Spirogram)</vt:lpstr>
      <vt:lpstr> OBJECTIVES </vt:lpstr>
      <vt:lpstr>PowerPoint Presentation</vt:lpstr>
      <vt:lpstr>Spirometry Describe the measurement of lung volume</vt:lpstr>
      <vt:lpstr>PowerPoint Presentation</vt:lpstr>
      <vt:lpstr>PowerPoint Presentation</vt:lpstr>
      <vt:lpstr>Spirogram</vt:lpstr>
      <vt:lpstr>PowerPoint Presentation</vt:lpstr>
      <vt:lpstr>PowerPoint Presentation</vt:lpstr>
      <vt:lpstr>PowerPoint Presentation</vt:lpstr>
      <vt:lpstr>PowerPoint Presentation</vt:lpstr>
      <vt:lpstr> 2. Indirect Spirometry  Gas dilution Body plethysmography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Obstructed Airflow  limitation of expiratory airflow so that airways cannot empty as rapidly compared to normal </vt:lpstr>
      <vt:lpstr>Restricted Airflow Characterized by reduced lung volumes/decreased lung compliance  </vt:lpstr>
      <vt:lpstr>PowerPoint Presentation</vt:lpstr>
      <vt:lpstr>Flow/Volume Loops in Obstruction and Restriction</vt:lpstr>
      <vt:lpstr>How is a flow-volume loop helpful clinically?</vt:lpstr>
      <vt:lpstr>PowerPoint Presentation</vt:lpstr>
      <vt:lpstr>  Spirometry Interpretation:  What do the numbers mean? </vt:lpstr>
      <vt:lpstr>PowerPoint Presentation</vt:lpstr>
      <vt:lpstr>    </vt:lpstr>
      <vt:lpstr>Classification of Ventilative Function Disorder</vt:lpstr>
      <vt:lpstr>Effects of Aging</vt:lpstr>
      <vt:lpstr>Critical Thinking  In the advanced stages of pulmonary emphysema, the FRC and the RV are increased; in addition the VC is often decreased. Why do these changes occur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Volumes and Capacities</dc:title>
  <dc:creator/>
  <cp:lastModifiedBy>Dr. I. R. Qazi</cp:lastModifiedBy>
  <cp:revision>107</cp:revision>
  <dcterms:created xsi:type="dcterms:W3CDTF">2006-08-16T00:00:00Z</dcterms:created>
  <dcterms:modified xsi:type="dcterms:W3CDTF">2014-09-02T06:50:40Z</dcterms:modified>
</cp:coreProperties>
</file>