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6" r:id="rId2"/>
    <p:sldMasterId id="2147483700" r:id="rId3"/>
    <p:sldMasterId id="2147483714" r:id="rId4"/>
    <p:sldMasterId id="2147483730" r:id="rId5"/>
    <p:sldMasterId id="2147483744" r:id="rId6"/>
    <p:sldMasterId id="2147483895" r:id="rId7"/>
  </p:sldMasterIdLst>
  <p:notesMasterIdLst>
    <p:notesMasterId r:id="rId36"/>
  </p:notesMasterIdLst>
  <p:sldIdLst>
    <p:sldId id="389" r:id="rId8"/>
    <p:sldId id="257" r:id="rId9"/>
    <p:sldId id="398" r:id="rId10"/>
    <p:sldId id="301" r:id="rId11"/>
    <p:sldId id="278" r:id="rId12"/>
    <p:sldId id="373" r:id="rId13"/>
    <p:sldId id="279" r:id="rId14"/>
    <p:sldId id="341" r:id="rId15"/>
    <p:sldId id="397" r:id="rId16"/>
    <p:sldId id="381" r:id="rId17"/>
    <p:sldId id="281" r:id="rId18"/>
    <p:sldId id="267" r:id="rId19"/>
    <p:sldId id="329" r:id="rId20"/>
    <p:sldId id="274" r:id="rId21"/>
    <p:sldId id="370" r:id="rId22"/>
    <p:sldId id="282" r:id="rId23"/>
    <p:sldId id="276" r:id="rId24"/>
    <p:sldId id="275" r:id="rId25"/>
    <p:sldId id="361" r:id="rId26"/>
    <p:sldId id="362" r:id="rId27"/>
    <p:sldId id="264" r:id="rId28"/>
    <p:sldId id="292" r:id="rId29"/>
    <p:sldId id="383" r:id="rId30"/>
    <p:sldId id="386" r:id="rId31"/>
    <p:sldId id="394" r:id="rId32"/>
    <p:sldId id="395" r:id="rId33"/>
    <p:sldId id="313" r:id="rId34"/>
    <p:sldId id="35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971" autoAdjust="0"/>
    <p:restoredTop sz="81350" autoAdjust="0"/>
  </p:normalViewPr>
  <p:slideViewPr>
    <p:cSldViewPr>
      <p:cViewPr>
        <p:scale>
          <a:sx n="50" d="100"/>
          <a:sy n="50" d="100"/>
        </p:scale>
        <p:origin x="-1722" y="-294"/>
      </p:cViewPr>
      <p:guideLst>
        <p:guide orient="horz" pos="2160"/>
        <p:guide pos="2880"/>
      </p:guideLst>
    </p:cSldViewPr>
  </p:slideViewPr>
  <p:notesTextViewPr>
    <p:cViewPr>
      <p:scale>
        <a:sx n="100" d="100"/>
        <a:sy n="100" d="100"/>
      </p:scale>
      <p:origin x="0" y="0"/>
    </p:cViewPr>
  </p:notesTextViewPr>
  <p:sorterViewPr>
    <p:cViewPr>
      <p:scale>
        <a:sx n="70" d="100"/>
        <a:sy n="70" d="100"/>
      </p:scale>
      <p:origin x="0" y="142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16BD02-24DA-49B0-9A35-7AB9B18FD1DC}" type="datetimeFigureOut">
              <a:rPr lang="en-US" smtClean="0"/>
              <a:pPr/>
              <a:t>8/31/2014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89CCF5-0076-43D5-A17D-EA5C5D763234}" type="slidenum">
              <a:rPr lang="en-GB" smtClean="0"/>
              <a:pPr/>
              <a:t>‹#›</a:t>
            </a:fld>
            <a:endParaRPr lang="en-GB"/>
          </a:p>
        </p:txBody>
      </p:sp>
    </p:spTree>
    <p:extLst>
      <p:ext uri="{BB962C8B-B14F-4D97-AF65-F5344CB8AC3E}">
        <p14:creationId xmlns:p14="http://schemas.microsoft.com/office/powerpoint/2010/main" val="2568712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9CCF5-0076-43D5-A17D-EA5C5D763234}" type="slidenum">
              <a:rPr lang="en-GB" smtClean="0"/>
              <a:pPr/>
              <a:t>1</a:t>
            </a:fld>
            <a:endParaRPr lang="en-GB"/>
          </a:p>
        </p:txBody>
      </p:sp>
    </p:spTree>
    <p:extLst>
      <p:ext uri="{BB962C8B-B14F-4D97-AF65-F5344CB8AC3E}">
        <p14:creationId xmlns:p14="http://schemas.microsoft.com/office/powerpoint/2010/main" val="2682176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US" sz="2000" dirty="0" smtClean="0"/>
              <a:t>The external </a:t>
            </a:r>
            <a:r>
              <a:rPr lang="en-US" sz="2000" dirty="0" err="1" smtClean="0"/>
              <a:t>intercostal</a:t>
            </a:r>
            <a:r>
              <a:rPr lang="en-US" sz="2000" dirty="0" smtClean="0"/>
              <a:t> muscles connect to adjacent ribs </a:t>
            </a:r>
          </a:p>
          <a:p>
            <a:pPr>
              <a:lnSpc>
                <a:spcPct val="90000"/>
              </a:lnSpc>
            </a:pPr>
            <a:r>
              <a:rPr lang="en-US" sz="2000" dirty="0" smtClean="0"/>
              <a:t>Motor neurons to the </a:t>
            </a:r>
            <a:r>
              <a:rPr lang="en-US" sz="2000" dirty="0" err="1" smtClean="0"/>
              <a:t>intercostal</a:t>
            </a:r>
            <a:r>
              <a:rPr lang="en-US" sz="2000" dirty="0" smtClean="0"/>
              <a:t> muscles originate in the respiratory centers of the brainstem and travel down the spinal cord. The motor nerves leave the spinal cord via the </a:t>
            </a:r>
            <a:r>
              <a:rPr lang="en-US" sz="2000" dirty="0" err="1" smtClean="0"/>
              <a:t>intercostal</a:t>
            </a:r>
            <a:r>
              <a:rPr lang="en-US" sz="2000" dirty="0" smtClean="0"/>
              <a:t> nerves. These originate from the ventral </a:t>
            </a:r>
            <a:r>
              <a:rPr lang="en-US" sz="2000" dirty="0" err="1" smtClean="0"/>
              <a:t>rami</a:t>
            </a:r>
            <a:r>
              <a:rPr lang="en-US" sz="2000" dirty="0" smtClean="0"/>
              <a:t> of T1 to T11, they then pass to the chest wall under each rib along with the </a:t>
            </a:r>
            <a:r>
              <a:rPr lang="en-US" sz="2000" dirty="0" err="1" smtClean="0"/>
              <a:t>intercostal</a:t>
            </a:r>
            <a:r>
              <a:rPr lang="en-US" sz="2000" dirty="0" smtClean="0"/>
              <a:t> veins and arteries</a:t>
            </a:r>
            <a:r>
              <a:rPr lang="en-US" sz="2000" b="1" dirty="0" smtClean="0"/>
              <a:t>. </a:t>
            </a:r>
            <a:endParaRPr lang="en-US" sz="2000" dirty="0" smtClean="0"/>
          </a:p>
          <a:p>
            <a:pPr>
              <a:lnSpc>
                <a:spcPct val="90000"/>
              </a:lnSpc>
            </a:pPr>
            <a:r>
              <a:rPr lang="en-US" sz="2000" dirty="0" smtClean="0"/>
              <a:t>Contraction of EIM pulls ribs upward &amp; forward</a:t>
            </a:r>
          </a:p>
          <a:p>
            <a:pPr lvl="1">
              <a:lnSpc>
                <a:spcPct val="90000"/>
              </a:lnSpc>
            </a:pPr>
            <a:r>
              <a:rPr lang="en-US" sz="2000" dirty="0" smtClean="0"/>
              <a:t>Thorax diameters </a:t>
            </a:r>
            <a:r>
              <a:rPr lang="en-US" sz="2000" b="1" dirty="0" smtClean="0"/>
              <a:t>increase</a:t>
            </a:r>
            <a:r>
              <a:rPr lang="en-US" sz="2000" dirty="0" smtClean="0"/>
              <a:t> in both lateral &amp; </a:t>
            </a:r>
            <a:r>
              <a:rPr lang="en-US" sz="2000" dirty="0" err="1" smtClean="0"/>
              <a:t>anteroposterior</a:t>
            </a:r>
            <a:r>
              <a:rPr lang="en-US" sz="2000" dirty="0" smtClean="0"/>
              <a:t> directions</a:t>
            </a:r>
          </a:p>
          <a:p>
            <a:pPr lvl="1">
              <a:lnSpc>
                <a:spcPct val="90000"/>
              </a:lnSpc>
            </a:pPr>
            <a:r>
              <a:rPr lang="en-US" sz="2000" dirty="0" smtClean="0"/>
              <a:t>Ribs move outward in “bucket-handle” fashion</a:t>
            </a:r>
          </a:p>
          <a:p>
            <a:pPr lvl="1">
              <a:lnSpc>
                <a:spcPct val="90000"/>
              </a:lnSpc>
            </a:pPr>
            <a:endParaRPr lang="en-US" sz="2000" dirty="0" smtClean="0"/>
          </a:p>
          <a:p>
            <a:pPr>
              <a:buNone/>
            </a:pPr>
            <a:r>
              <a:rPr lang="en-US" sz="2000" b="1" dirty="0" smtClean="0">
                <a:solidFill>
                  <a:schemeClr val="tx2">
                    <a:lumMod val="75000"/>
                  </a:schemeClr>
                </a:solidFill>
              </a:rPr>
              <a:t>transverse &amp; </a:t>
            </a:r>
            <a:r>
              <a:rPr lang="en-US" sz="2000" b="1" dirty="0" err="1" smtClean="0">
                <a:solidFill>
                  <a:schemeClr val="tx2">
                    <a:lumMod val="75000"/>
                  </a:schemeClr>
                </a:solidFill>
              </a:rPr>
              <a:t>antero</a:t>
            </a:r>
            <a:r>
              <a:rPr lang="en-US" sz="2000" b="1" dirty="0" smtClean="0">
                <a:solidFill>
                  <a:schemeClr val="tx2">
                    <a:lumMod val="75000"/>
                  </a:schemeClr>
                </a:solidFill>
              </a:rPr>
              <a:t>-posterior diameters</a:t>
            </a:r>
            <a:r>
              <a:rPr lang="en-US" sz="2000" dirty="0" smtClean="0">
                <a:solidFill>
                  <a:schemeClr val="tx2">
                    <a:lumMod val="75000"/>
                  </a:schemeClr>
                </a:solidFill>
              </a:rPr>
              <a:t> </a:t>
            </a:r>
            <a:r>
              <a:rPr lang="en-US" sz="2000" b="1" dirty="0" smtClean="0">
                <a:solidFill>
                  <a:schemeClr val="tx2">
                    <a:lumMod val="75000"/>
                  </a:schemeClr>
                </a:solidFill>
              </a:rPr>
              <a:t>increase</a:t>
            </a:r>
            <a:r>
              <a:rPr lang="en-US" sz="2000" dirty="0" smtClean="0">
                <a:solidFill>
                  <a:schemeClr val="tx2">
                    <a:lumMod val="75000"/>
                  </a:schemeClr>
                </a:solidFill>
              </a:rPr>
              <a:t> by </a:t>
            </a:r>
            <a:r>
              <a:rPr lang="en-US" sz="2000" b="1" dirty="0" smtClean="0">
                <a:solidFill>
                  <a:schemeClr val="tx2">
                    <a:lumMod val="75000"/>
                  </a:schemeClr>
                </a:solidFill>
              </a:rPr>
              <a:t>2 </a:t>
            </a:r>
            <a:r>
              <a:rPr lang="en-US" sz="2000" dirty="0" smtClean="0">
                <a:solidFill>
                  <a:schemeClr val="tx2">
                    <a:lumMod val="75000"/>
                  </a:schemeClr>
                </a:solidFill>
              </a:rPr>
              <a:t>mechanisms—   </a:t>
            </a:r>
          </a:p>
          <a:p>
            <a:pPr>
              <a:buNone/>
            </a:pPr>
            <a:r>
              <a:rPr lang="en-US" sz="2000" dirty="0" smtClean="0">
                <a:solidFill>
                  <a:schemeClr val="tx2">
                    <a:lumMod val="75000"/>
                  </a:schemeClr>
                </a:solidFill>
              </a:rPr>
              <a:t>   </a:t>
            </a:r>
            <a:r>
              <a:rPr lang="en-US" sz="2000" dirty="0" err="1" smtClean="0">
                <a:solidFill>
                  <a:schemeClr val="tx2">
                    <a:lumMod val="75000"/>
                  </a:schemeClr>
                </a:solidFill>
              </a:rPr>
              <a:t>i</a:t>
            </a:r>
            <a:r>
              <a:rPr lang="en-US" sz="2000" dirty="0" smtClean="0">
                <a:solidFill>
                  <a:schemeClr val="tx2">
                    <a:lumMod val="75000"/>
                  </a:schemeClr>
                </a:solidFill>
              </a:rPr>
              <a:t>) </a:t>
            </a:r>
            <a:r>
              <a:rPr lang="en-US" sz="2000" b="1" dirty="0" smtClean="0">
                <a:solidFill>
                  <a:schemeClr val="tx2">
                    <a:lumMod val="75000"/>
                  </a:schemeClr>
                </a:solidFill>
              </a:rPr>
              <a:t>2</a:t>
            </a:r>
            <a:r>
              <a:rPr lang="en-US" sz="2000" dirty="0" smtClean="0">
                <a:solidFill>
                  <a:schemeClr val="tx2">
                    <a:lumMod val="75000"/>
                  </a:schemeClr>
                </a:solidFill>
              </a:rPr>
              <a:t>nd – </a:t>
            </a:r>
            <a:r>
              <a:rPr lang="en-US" sz="2000" b="1" dirty="0" smtClean="0">
                <a:solidFill>
                  <a:schemeClr val="tx2">
                    <a:lumMod val="75000"/>
                  </a:schemeClr>
                </a:solidFill>
              </a:rPr>
              <a:t>10</a:t>
            </a:r>
            <a:r>
              <a:rPr lang="en-US" sz="2000" dirty="0" smtClean="0">
                <a:solidFill>
                  <a:schemeClr val="tx2">
                    <a:lumMod val="75000"/>
                  </a:schemeClr>
                </a:solidFill>
              </a:rPr>
              <a:t>th rib rotates </a:t>
            </a:r>
            <a:r>
              <a:rPr lang="en-US" sz="2000" b="1" dirty="0" smtClean="0">
                <a:solidFill>
                  <a:schemeClr val="tx2">
                    <a:lumMod val="75000"/>
                  </a:schemeClr>
                </a:solidFill>
              </a:rPr>
              <a:t>upwards and outwards</a:t>
            </a:r>
            <a:r>
              <a:rPr lang="en-US" sz="2000" dirty="0" smtClean="0">
                <a:solidFill>
                  <a:schemeClr val="tx2">
                    <a:lumMod val="75000"/>
                  </a:schemeClr>
                </a:solidFill>
              </a:rPr>
              <a:t> by a </a:t>
            </a:r>
            <a:r>
              <a:rPr lang="en-US" sz="2000" b="1" dirty="0" smtClean="0">
                <a:solidFill>
                  <a:schemeClr val="tx2">
                    <a:lumMod val="75000"/>
                  </a:schemeClr>
                </a:solidFill>
              </a:rPr>
              <a:t>“</a:t>
            </a:r>
            <a:r>
              <a:rPr lang="en-US" sz="2000" b="1" u="sng" dirty="0" smtClean="0">
                <a:solidFill>
                  <a:schemeClr val="tx2">
                    <a:lumMod val="75000"/>
                  </a:schemeClr>
                </a:solidFill>
              </a:rPr>
              <a:t>bucket-handle movement</a:t>
            </a:r>
            <a:r>
              <a:rPr lang="en-US" sz="2000" b="1" dirty="0" smtClean="0">
                <a:solidFill>
                  <a:schemeClr val="tx2">
                    <a:lumMod val="75000"/>
                  </a:schemeClr>
                </a:solidFill>
              </a:rPr>
              <a:t>”  → </a:t>
            </a:r>
            <a:r>
              <a:rPr lang="en-US" sz="2000" dirty="0" smtClean="0">
                <a:solidFill>
                  <a:schemeClr val="tx2">
                    <a:lumMod val="75000"/>
                  </a:schemeClr>
                </a:solidFill>
              </a:rPr>
              <a:t>increase in </a:t>
            </a:r>
            <a:r>
              <a:rPr lang="en-US" sz="2000" b="1" dirty="0" smtClean="0">
                <a:solidFill>
                  <a:schemeClr val="tx2">
                    <a:lumMod val="75000"/>
                  </a:schemeClr>
                </a:solidFill>
              </a:rPr>
              <a:t>transverse diameter </a:t>
            </a:r>
            <a:r>
              <a:rPr lang="en-US" sz="2000" dirty="0" smtClean="0">
                <a:solidFill>
                  <a:schemeClr val="tx2">
                    <a:lumMod val="75000"/>
                  </a:schemeClr>
                </a:solidFill>
              </a:rPr>
              <a:t>of thoracic cavity</a:t>
            </a:r>
          </a:p>
          <a:p>
            <a:pPr>
              <a:buNone/>
            </a:pPr>
            <a:r>
              <a:rPr lang="en-US" sz="2000" dirty="0" smtClean="0">
                <a:solidFill>
                  <a:schemeClr val="tx2">
                    <a:lumMod val="75000"/>
                  </a:schemeClr>
                </a:solidFill>
              </a:rPr>
              <a:t>  ii) the </a:t>
            </a:r>
            <a:r>
              <a:rPr lang="en-US" sz="2000" b="1" dirty="0" smtClean="0">
                <a:solidFill>
                  <a:schemeClr val="tx2">
                    <a:lumMod val="75000"/>
                  </a:schemeClr>
                </a:solidFill>
              </a:rPr>
              <a:t>upper 4 ribs </a:t>
            </a:r>
            <a:r>
              <a:rPr lang="en-US" sz="2000" dirty="0" smtClean="0">
                <a:solidFill>
                  <a:schemeClr val="tx2">
                    <a:lumMod val="75000"/>
                  </a:schemeClr>
                </a:solidFill>
              </a:rPr>
              <a:t>rotate the sternum in </a:t>
            </a:r>
            <a:r>
              <a:rPr lang="en-US" sz="2000" b="1" dirty="0" smtClean="0">
                <a:solidFill>
                  <a:schemeClr val="tx2">
                    <a:lumMod val="75000"/>
                  </a:schemeClr>
                </a:solidFill>
              </a:rPr>
              <a:t>upward n outward</a:t>
            </a:r>
            <a:r>
              <a:rPr lang="en-US" sz="2000" dirty="0" smtClean="0">
                <a:solidFill>
                  <a:schemeClr val="tx2">
                    <a:lumMod val="75000"/>
                  </a:schemeClr>
                </a:solidFill>
              </a:rPr>
              <a:t> direction by a movement similar to that of the handle of a water-pump (</a:t>
            </a:r>
            <a:r>
              <a:rPr lang="en-US" sz="2000" b="1" u="sng" dirty="0" smtClean="0">
                <a:solidFill>
                  <a:schemeClr val="tx2">
                    <a:lumMod val="75000"/>
                  </a:schemeClr>
                </a:solidFill>
              </a:rPr>
              <a:t>pump-handle movement</a:t>
            </a:r>
            <a:r>
              <a:rPr lang="en-US" sz="2000" dirty="0" smtClean="0">
                <a:solidFill>
                  <a:schemeClr val="tx2">
                    <a:lumMod val="75000"/>
                  </a:schemeClr>
                </a:solidFill>
              </a:rPr>
              <a:t>) </a:t>
            </a:r>
            <a:r>
              <a:rPr lang="en-US" sz="2000" b="1" dirty="0" smtClean="0">
                <a:solidFill>
                  <a:schemeClr val="tx2">
                    <a:lumMod val="75000"/>
                  </a:schemeClr>
                </a:solidFill>
              </a:rPr>
              <a:t>→ </a:t>
            </a:r>
            <a:r>
              <a:rPr lang="en-US" sz="2000" dirty="0" smtClean="0">
                <a:solidFill>
                  <a:schemeClr val="tx2">
                    <a:lumMod val="75000"/>
                  </a:schemeClr>
                </a:solidFill>
              </a:rPr>
              <a:t>increase in vertical diameter  </a:t>
            </a:r>
          </a:p>
          <a:p>
            <a:pPr lvl="1">
              <a:lnSpc>
                <a:spcPct val="90000"/>
              </a:lnSpc>
            </a:pPr>
            <a:r>
              <a:rPr lang="en-US" sz="2000" dirty="0" err="1" smtClean="0"/>
              <a:t>Intercostals</a:t>
            </a:r>
            <a:r>
              <a:rPr lang="en-US" sz="2000" dirty="0" smtClean="0"/>
              <a:t> nerves from spinal cord roots innervate EIMs</a:t>
            </a:r>
          </a:p>
          <a:p>
            <a:pPr>
              <a:lnSpc>
                <a:spcPct val="90000"/>
              </a:lnSpc>
            </a:pPr>
            <a:r>
              <a:rPr lang="en-US" sz="2000" dirty="0" smtClean="0"/>
              <a:t>Paralysis of EIM does not seriously alter inspiration because diaphragm is so effective but sensation of inhalation is decreased</a:t>
            </a:r>
          </a:p>
          <a:p>
            <a:pPr lvl="1">
              <a:lnSpc>
                <a:spcPct val="90000"/>
              </a:lnSpc>
            </a:pPr>
            <a:endParaRPr lang="en-US" sz="2000" dirty="0"/>
          </a:p>
        </p:txBody>
      </p:sp>
      <p:sp>
        <p:nvSpPr>
          <p:cNvPr id="4" name="Slide Number Placeholder 3"/>
          <p:cNvSpPr>
            <a:spLocks noGrp="1"/>
          </p:cNvSpPr>
          <p:nvPr>
            <p:ph type="sldNum" sz="quarter" idx="10"/>
          </p:nvPr>
        </p:nvSpPr>
        <p:spPr/>
        <p:txBody>
          <a:bodyPr/>
          <a:lstStyle/>
          <a:p>
            <a:fld id="{4789CCF5-0076-43D5-A17D-EA5C5D763234}" type="slidenum">
              <a:rPr lang="en-GB" smtClean="0"/>
              <a:pPr/>
              <a:t>13</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6451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fld id="{5DF87466-1976-41C1-B079-074ECA5C261B}" type="datetime1">
              <a:rPr lang="en-US"/>
              <a:pPr/>
              <a:t>8/31/2014</a:t>
            </a:fld>
            <a:endParaRPr lang="en-US"/>
          </a:p>
        </p:txBody>
      </p:sp>
      <p:sp>
        <p:nvSpPr>
          <p:cNvPr id="6451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fld id="{A28F415A-BAE7-4B31-AB12-A61A523B5A01}" type="slidenum">
              <a:rPr lang="en-US"/>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buFontTx/>
              <a:buNone/>
            </a:pPr>
            <a:r>
              <a:rPr lang="en-US" b="1" dirty="0" smtClean="0"/>
              <a:t>The Passive Phase Of Breathing Cycle</a:t>
            </a:r>
          </a:p>
          <a:p>
            <a:pPr algn="ctr">
              <a:buFontTx/>
              <a:buNone/>
            </a:pPr>
            <a:endParaRPr lang="en-US" b="1" dirty="0" smtClean="0"/>
          </a:p>
          <a:p>
            <a:r>
              <a:rPr lang="en-US" sz="1200" dirty="0" smtClean="0"/>
              <a:t>Chest muscles &amp; diaphragm relax contraction</a:t>
            </a:r>
          </a:p>
          <a:p>
            <a:r>
              <a:rPr lang="en-US" sz="1200" dirty="0" smtClean="0"/>
              <a:t>Elastic recoil of thorax &amp; lungs return to equilibrium</a:t>
            </a:r>
          </a:p>
          <a:p>
            <a:r>
              <a:rPr lang="en-US" sz="1200" dirty="0" smtClean="0"/>
              <a:t>Pleural &amp; alveolar pressures rise </a:t>
            </a:r>
          </a:p>
          <a:p>
            <a:r>
              <a:rPr lang="en-US" sz="1200" dirty="0" smtClean="0"/>
              <a:t>Gas flows passively out of the lung</a:t>
            </a:r>
          </a:p>
          <a:p>
            <a:r>
              <a:rPr lang="en-US" sz="1200" dirty="0" smtClean="0"/>
              <a:t>Expiration - active during hyperventilation &amp; exercise</a:t>
            </a:r>
          </a:p>
          <a:p>
            <a:endParaRPr lang="en-US" dirty="0"/>
          </a:p>
        </p:txBody>
      </p:sp>
      <p:sp>
        <p:nvSpPr>
          <p:cNvPr id="4" name="Slide Number Placeholder 3"/>
          <p:cNvSpPr>
            <a:spLocks noGrp="1"/>
          </p:cNvSpPr>
          <p:nvPr>
            <p:ph type="sldNum" sz="quarter" idx="10"/>
          </p:nvPr>
        </p:nvSpPr>
        <p:spPr/>
        <p:txBody>
          <a:bodyPr/>
          <a:lstStyle/>
          <a:p>
            <a:fld id="{4789CCF5-0076-43D5-A17D-EA5C5D763234}" type="slidenum">
              <a:rPr lang="en-GB" smtClean="0"/>
              <a:pPr/>
              <a:t>18</a:t>
            </a:fld>
            <a:endParaRPr lang="en-GB"/>
          </a:p>
        </p:txBody>
      </p:sp>
    </p:spTree>
    <p:extLst>
      <p:ext uri="{BB962C8B-B14F-4D97-AF65-F5344CB8AC3E}">
        <p14:creationId xmlns:p14="http://schemas.microsoft.com/office/powerpoint/2010/main" val="2999213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itchFamily="34" charset="0"/>
                <a:cs typeface="Arial" pitchFamily="34" charset="0"/>
              </a:rPr>
              <a:t>Pleural pressure – is the pressure of fluid in the narrow space between the visceral and parietal pleura, normally slightly negative pressure</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The normal pleural pressure at the beginning of inspiration is –5cm of H</a:t>
            </a:r>
            <a:r>
              <a:rPr lang="en-US" sz="1200" baseline="-25000" dirty="0" smtClean="0">
                <a:latin typeface="Arial" pitchFamily="34" charset="0"/>
                <a:cs typeface="Arial" pitchFamily="34" charset="0"/>
              </a:rPr>
              <a:t>2</a:t>
            </a:r>
            <a:r>
              <a:rPr lang="en-US" sz="1200" dirty="0" smtClean="0">
                <a:latin typeface="Arial" pitchFamily="34" charset="0"/>
                <a:cs typeface="Arial" pitchFamily="34" charset="0"/>
              </a:rPr>
              <a:t>O (it reach about –7.5cm of H</a:t>
            </a:r>
            <a:r>
              <a:rPr lang="en-US" sz="1200" baseline="-25000" dirty="0" smtClean="0">
                <a:latin typeface="Arial" pitchFamily="34" charset="0"/>
                <a:cs typeface="Arial" pitchFamily="34" charset="0"/>
              </a:rPr>
              <a:t>2</a:t>
            </a:r>
            <a:r>
              <a:rPr lang="en-US" sz="1200" dirty="0" smtClean="0">
                <a:latin typeface="Arial" pitchFamily="34" charset="0"/>
                <a:cs typeface="Arial" pitchFamily="34" charset="0"/>
              </a:rPr>
              <a:t>O due to movement of the chest cage)</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The pleural pressure at the beginning of expiration is</a:t>
            </a:r>
          </a:p>
          <a:p>
            <a:r>
              <a:rPr lang="en-US" sz="1200" dirty="0" smtClean="0">
                <a:latin typeface="Arial" pitchFamily="34" charset="0"/>
                <a:cs typeface="Arial" pitchFamily="34" charset="0"/>
              </a:rPr>
              <a:t>–7.5cm  of H</a:t>
            </a:r>
            <a:r>
              <a:rPr lang="en-US" sz="1200" baseline="-25000" dirty="0" smtClean="0">
                <a:latin typeface="Arial" pitchFamily="34" charset="0"/>
                <a:cs typeface="Arial" pitchFamily="34" charset="0"/>
              </a:rPr>
              <a:t>2</a:t>
            </a:r>
            <a:r>
              <a:rPr lang="en-US" sz="1200" dirty="0" smtClean="0">
                <a:latin typeface="Arial" pitchFamily="34" charset="0"/>
                <a:cs typeface="Arial" pitchFamily="34" charset="0"/>
              </a:rPr>
              <a:t>O to reach –5cm of H</a:t>
            </a:r>
            <a:r>
              <a:rPr lang="en-US" sz="1200" baseline="-25000" dirty="0" smtClean="0">
                <a:latin typeface="Arial" pitchFamily="34" charset="0"/>
                <a:cs typeface="Arial" pitchFamily="34" charset="0"/>
              </a:rPr>
              <a:t>2</a:t>
            </a:r>
            <a:r>
              <a:rPr lang="en-US" sz="1200" dirty="0" smtClean="0">
                <a:latin typeface="Arial" pitchFamily="34" charset="0"/>
                <a:cs typeface="Arial" pitchFamily="34" charset="0"/>
              </a:rPr>
              <a:t>O</a:t>
            </a:r>
          </a:p>
          <a:p>
            <a:endParaRPr lang="en-US" dirty="0"/>
          </a:p>
        </p:txBody>
      </p:sp>
      <p:sp>
        <p:nvSpPr>
          <p:cNvPr id="4" name="Slide Number Placeholder 3"/>
          <p:cNvSpPr>
            <a:spLocks noGrp="1"/>
          </p:cNvSpPr>
          <p:nvPr>
            <p:ph type="sldNum" sz="quarter" idx="10"/>
          </p:nvPr>
        </p:nvSpPr>
        <p:spPr/>
        <p:txBody>
          <a:bodyPr/>
          <a:lstStyle/>
          <a:p>
            <a:fld id="{4789CCF5-0076-43D5-A17D-EA5C5D763234}" type="slidenum">
              <a:rPr lang="en-GB" smtClean="0"/>
              <a:pPr/>
              <a:t>19</a:t>
            </a:fld>
            <a:endParaRPr lang="en-GB"/>
          </a:p>
        </p:txBody>
      </p:sp>
    </p:spTree>
    <p:extLst>
      <p:ext uri="{BB962C8B-B14F-4D97-AF65-F5344CB8AC3E}">
        <p14:creationId xmlns:p14="http://schemas.microsoft.com/office/powerpoint/2010/main" val="452361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789CCF5-0076-43D5-A17D-EA5C5D763234}" type="slidenum">
              <a:rPr lang="en-GB" smtClean="0"/>
              <a:pPr/>
              <a:t>20</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 period of breathing cessation</a:t>
            </a:r>
          </a:p>
          <a:p>
            <a:r>
              <a:rPr lang="en-US" sz="1200" dirty="0" smtClean="0"/>
              <a:t>Some individuals cease to breathe for short periods during sleep. This is called sleep apnea.</a:t>
            </a:r>
          </a:p>
          <a:p>
            <a:r>
              <a:rPr lang="en-US" sz="1200" dirty="0" smtClean="0">
                <a:effectLst/>
                <a:latin typeface="Arial" pitchFamily="34" charset="0"/>
                <a:cs typeface="Arial" pitchFamily="34" charset="0"/>
              </a:rPr>
              <a:t>Reduced ability to inhale completely</a:t>
            </a:r>
          </a:p>
          <a:p>
            <a:r>
              <a:rPr lang="en-US" sz="1200" dirty="0" smtClean="0">
                <a:effectLst/>
                <a:latin typeface="Arial" pitchFamily="34" charset="0"/>
                <a:cs typeface="Arial" pitchFamily="34" charset="0"/>
              </a:rPr>
              <a:t>This condition can occur in some cases due to pregnancy, obesity, poor posture, etc.</a:t>
            </a:r>
          </a:p>
          <a:p>
            <a:r>
              <a:rPr lang="en-US" dirty="0" smtClean="0"/>
              <a:t>Hyperventilation </a:t>
            </a:r>
          </a:p>
          <a:p>
            <a:r>
              <a:rPr lang="en-US" dirty="0" smtClean="0"/>
              <a:t>An above normal rate and depth of breathing; e.g. 25 breaths per minute</a:t>
            </a:r>
          </a:p>
          <a:p>
            <a:r>
              <a:rPr lang="en-US" dirty="0" smtClean="0"/>
              <a:t>Typically due to increases in blood carbon dioxide ( </a:t>
            </a:r>
            <a:r>
              <a:rPr lang="en-US" dirty="0" err="1" smtClean="0"/>
              <a:t>hypercapnia</a:t>
            </a:r>
            <a:r>
              <a:rPr lang="en-US" dirty="0" smtClean="0"/>
              <a:t> ). If PCO2 increases 5 mmHg,  alveolar ventilation will double.</a:t>
            </a:r>
          </a:p>
          <a:p>
            <a:r>
              <a:rPr lang="en-US" dirty="0" smtClean="0"/>
              <a:t>Hypoventilation</a:t>
            </a:r>
          </a:p>
          <a:p>
            <a:r>
              <a:rPr lang="en-US" dirty="0" smtClean="0"/>
              <a:t>Below normal breathing rate; e.g. 6 breaths per minute.</a:t>
            </a:r>
          </a:p>
          <a:p>
            <a:r>
              <a:rPr lang="en-US" dirty="0" smtClean="0"/>
              <a:t>Brought about by abnormally low blood pCO2 ( </a:t>
            </a:r>
            <a:r>
              <a:rPr lang="en-US" dirty="0" err="1" smtClean="0"/>
              <a:t>Hypocapnia</a:t>
            </a:r>
            <a:r>
              <a:rPr lang="en-US" dirty="0" smtClean="0"/>
              <a:t> ).</a:t>
            </a:r>
          </a:p>
          <a:p>
            <a:r>
              <a:rPr lang="en-US" dirty="0" smtClean="0"/>
              <a:t>Anoxia</a:t>
            </a:r>
          </a:p>
          <a:p>
            <a:r>
              <a:rPr lang="en-US" dirty="0" smtClean="0"/>
              <a:t>A severe form of O2 deficiency (hypoxia)</a:t>
            </a:r>
          </a:p>
          <a:p>
            <a:r>
              <a:rPr lang="en-US" dirty="0" smtClean="0"/>
              <a:t>Occurs during chronic bronchitis, emphysema and other chronic obstructive pulmonary diseases</a:t>
            </a:r>
          </a:p>
          <a:p>
            <a:endParaRPr lang="en-GB" dirty="0"/>
          </a:p>
        </p:txBody>
      </p:sp>
      <p:sp>
        <p:nvSpPr>
          <p:cNvPr id="4" name="Slide Number Placeholder 3"/>
          <p:cNvSpPr>
            <a:spLocks noGrp="1"/>
          </p:cNvSpPr>
          <p:nvPr>
            <p:ph type="sldNum" sz="quarter" idx="10"/>
          </p:nvPr>
        </p:nvSpPr>
        <p:spPr/>
        <p:txBody>
          <a:bodyPr/>
          <a:lstStyle/>
          <a:p>
            <a:fld id="{4789CCF5-0076-43D5-A17D-EA5C5D763234}" type="slidenum">
              <a:rPr lang="en-GB" smtClean="0"/>
              <a:pPr/>
              <a:t>21</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Laminar flow is parallel to airway walls and is present at low flow rates. As the flow rate increases particularly as the airways divide, the flow becomes unsteady. At high flow rates, the flow stream is disorganized and turbulence occurs.</a:t>
            </a:r>
          </a:p>
          <a:p>
            <a:r>
              <a:rPr lang="en-US" dirty="0" smtClean="0"/>
              <a:t>In turbulent flow gas movement occurs both parallel and perpendicular to the axis of the </a:t>
            </a:r>
            <a:r>
              <a:rPr lang="en-US" dirty="0" err="1" smtClean="0"/>
              <a:t>tube.Higher</a:t>
            </a:r>
            <a:r>
              <a:rPr lang="en-US" dirty="0" smtClean="0"/>
              <a:t> driving pressure is needed to support a given turbulent flow than to support a laminar flow. Much of the flow in airway demonstrate characteristics of both laminar and turbulent flow.</a:t>
            </a:r>
          </a:p>
          <a:p>
            <a:r>
              <a:rPr lang="en-US" dirty="0" smtClean="0"/>
              <a:t>The flow in larger airways is turbulent while that in smaller airways is laminar</a:t>
            </a:r>
          </a:p>
          <a:p>
            <a:endParaRPr lang="en-GB" dirty="0"/>
          </a:p>
        </p:txBody>
      </p:sp>
      <p:sp>
        <p:nvSpPr>
          <p:cNvPr id="4" name="Slide Number Placeholder 3"/>
          <p:cNvSpPr>
            <a:spLocks noGrp="1"/>
          </p:cNvSpPr>
          <p:nvPr>
            <p:ph type="sldNum" sz="quarter" idx="10"/>
          </p:nvPr>
        </p:nvSpPr>
        <p:spPr/>
        <p:txBody>
          <a:bodyPr/>
          <a:lstStyle/>
          <a:p>
            <a:fld id="{4789CCF5-0076-43D5-A17D-EA5C5D763234}" type="slidenum">
              <a:rPr lang="en-GB" smtClean="0"/>
              <a:pPr/>
              <a:t>22</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t>
            </a:r>
          </a:p>
          <a:p>
            <a:endParaRPr lang="en-GB" dirty="0"/>
          </a:p>
        </p:txBody>
      </p:sp>
      <p:sp>
        <p:nvSpPr>
          <p:cNvPr id="4" name="Slide Number Placeholder 3"/>
          <p:cNvSpPr>
            <a:spLocks noGrp="1"/>
          </p:cNvSpPr>
          <p:nvPr>
            <p:ph type="sldNum" sz="quarter" idx="10"/>
          </p:nvPr>
        </p:nvSpPr>
        <p:spPr/>
        <p:txBody>
          <a:bodyPr/>
          <a:lstStyle/>
          <a:p>
            <a:fld id="{4789CCF5-0076-43D5-A17D-EA5C5D763234}" type="slidenum">
              <a:rPr lang="en-GB" smtClean="0"/>
              <a:pPr/>
              <a:t>28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9CCF5-0076-43D5-A17D-EA5C5D763234}" type="slidenum">
              <a:rPr lang="en-GB" smtClean="0"/>
              <a:pPr/>
              <a:t>2</a:t>
            </a:fld>
            <a:endParaRPr lang="en-GB"/>
          </a:p>
        </p:txBody>
      </p:sp>
    </p:spTree>
    <p:extLst>
      <p:ext uri="{BB962C8B-B14F-4D97-AF65-F5344CB8AC3E}">
        <p14:creationId xmlns:p14="http://schemas.microsoft.com/office/powerpoint/2010/main" val="2605309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161925">
              <a:lnSpc>
                <a:spcPct val="80000"/>
              </a:lnSpc>
              <a:buFont typeface="Wingdings" pitchFamily="2" charset="2"/>
              <a:buChar char="q"/>
            </a:pPr>
            <a:r>
              <a:rPr lang="en-GB" sz="1200" b="1" dirty="0" smtClean="0">
                <a:solidFill>
                  <a:schemeClr val="bg1"/>
                </a:solidFill>
              </a:rPr>
              <a:t>because of dead space:</a:t>
            </a:r>
          </a:p>
          <a:p>
            <a:pPr indent="-161925">
              <a:lnSpc>
                <a:spcPct val="80000"/>
              </a:lnSpc>
              <a:buFont typeface="Wingdings" pitchFamily="2" charset="2"/>
              <a:buNone/>
            </a:pPr>
            <a:r>
              <a:rPr lang="en-GB" sz="1200" b="1" dirty="0" smtClean="0">
                <a:solidFill>
                  <a:schemeClr val="bg1"/>
                </a:solidFill>
                <a:latin typeface="Arial" pitchFamily="34" charset="0"/>
                <a:cs typeface="Arial" pitchFamily="34" charset="0"/>
              </a:rPr>
              <a:t>It is more advantageous to increase the depth of breathing</a:t>
            </a:r>
            <a:endParaRPr lang="en-GB" sz="1400" b="1" dirty="0" smtClean="0">
              <a:solidFill>
                <a:schemeClr val="bg1"/>
              </a:solidFill>
              <a:latin typeface="Arial" pitchFamily="34" charset="0"/>
              <a:cs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4789CCF5-0076-43D5-A17D-EA5C5D763234}"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Parietal pleura lines the inner surface of the chest wall, lateral </a:t>
            </a:r>
            <a:r>
              <a:rPr lang="en-US" sz="1200" dirty="0" err="1" smtClean="0"/>
              <a:t>mediastinum</a:t>
            </a:r>
            <a:r>
              <a:rPr lang="en-US" sz="1200" dirty="0" smtClean="0"/>
              <a:t>, and most of the </a:t>
            </a:r>
            <a:r>
              <a:rPr lang="en-US" sz="1200" dirty="0" err="1" smtClean="0"/>
              <a:t>diaphragml</a:t>
            </a:r>
            <a:endParaRPr lang="en-GB" dirty="0"/>
          </a:p>
        </p:txBody>
      </p:sp>
      <p:sp>
        <p:nvSpPr>
          <p:cNvPr id="4" name="Slide Number Placeholder 3"/>
          <p:cNvSpPr>
            <a:spLocks noGrp="1"/>
          </p:cNvSpPr>
          <p:nvPr>
            <p:ph type="sldNum" sz="quarter" idx="10"/>
          </p:nvPr>
        </p:nvSpPr>
        <p:spPr/>
        <p:txBody>
          <a:bodyPr/>
          <a:lstStyle/>
          <a:p>
            <a:fld id="{4789CCF5-0076-43D5-A17D-EA5C5D763234}" type="slidenum">
              <a:rPr lang="en-GB" smtClean="0"/>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effectLst/>
                <a:latin typeface="Arial" pitchFamily="34" charset="0"/>
                <a:cs typeface="Arial" pitchFamily="34" charset="0"/>
              </a:rPr>
              <a:t>P.atm</a:t>
            </a:r>
            <a:r>
              <a:rPr lang="en-US" sz="1200" dirty="0" smtClean="0">
                <a:effectLst/>
                <a:latin typeface="Arial" pitchFamily="34" charset="0"/>
                <a:cs typeface="Arial" pitchFamily="34" charset="0"/>
              </a:rPr>
              <a:t> is constant </a:t>
            </a:r>
            <a:r>
              <a:rPr lang="en-US" sz="1200" dirty="0" smtClean="0">
                <a:effectLst/>
                <a:latin typeface="Arial" pitchFamily="34" charset="0"/>
                <a:cs typeface="Arial" pitchFamily="34" charset="0"/>
                <a:sym typeface="Wingdings" pitchFamily="2" charset="2"/>
              </a:rPr>
              <a:t> changes in </a:t>
            </a:r>
            <a:r>
              <a:rPr lang="en-US" sz="1200" dirty="0" err="1" smtClean="0">
                <a:effectLst/>
                <a:latin typeface="Arial" pitchFamily="34" charset="0"/>
                <a:cs typeface="Arial" pitchFamily="34" charset="0"/>
                <a:sym typeface="Wingdings" pitchFamily="2" charset="2"/>
              </a:rPr>
              <a:t>P.alv</a:t>
            </a:r>
            <a:r>
              <a:rPr lang="en-US" sz="1200" dirty="0" smtClean="0">
                <a:effectLst/>
                <a:latin typeface="Arial" pitchFamily="34" charset="0"/>
                <a:cs typeface="Arial" pitchFamily="34" charset="0"/>
                <a:sym typeface="Wingdings" pitchFamily="2" charset="2"/>
              </a:rPr>
              <a:t> drive ventilation</a:t>
            </a:r>
            <a:r>
              <a:rPr lang="en-US" sz="1400" dirty="0" smtClean="0">
                <a:effectLst/>
                <a:latin typeface="Arial" pitchFamily="34" charset="0"/>
                <a:cs typeface="Arial" pitchFamily="34" charset="0"/>
              </a:rPr>
              <a:t> </a:t>
            </a:r>
          </a:p>
          <a:p>
            <a:endParaRPr lang="en-US" dirty="0"/>
          </a:p>
        </p:txBody>
      </p:sp>
      <p:sp>
        <p:nvSpPr>
          <p:cNvPr id="4" name="Slide Number Placeholder 3"/>
          <p:cNvSpPr>
            <a:spLocks noGrp="1"/>
          </p:cNvSpPr>
          <p:nvPr>
            <p:ph type="sldNum" sz="quarter" idx="10"/>
          </p:nvPr>
        </p:nvSpPr>
        <p:spPr/>
        <p:txBody>
          <a:bodyPr/>
          <a:lstStyle/>
          <a:p>
            <a:fld id="{4789CCF5-0076-43D5-A17D-EA5C5D763234}" type="slidenum">
              <a:rPr lang="en-GB" smtClean="0"/>
              <a:pPr/>
              <a:t>6</a:t>
            </a:fld>
            <a:endParaRPr lang="en-GB"/>
          </a:p>
        </p:txBody>
      </p:sp>
    </p:spTree>
    <p:extLst>
      <p:ext uri="{BB962C8B-B14F-4D97-AF65-F5344CB8AC3E}">
        <p14:creationId xmlns:p14="http://schemas.microsoft.com/office/powerpoint/2010/main" val="2823597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smtClean="0">
                <a:latin typeface="Arial" pitchFamily="34" charset="0"/>
                <a:cs typeface="Arial" pitchFamily="34" charset="0"/>
              </a:rPr>
              <a:t>Intraoesophageal</a:t>
            </a:r>
            <a:r>
              <a:rPr lang="en-US" sz="1200" dirty="0" smtClean="0">
                <a:latin typeface="Arial" pitchFamily="34" charset="0"/>
                <a:cs typeface="Arial" pitchFamily="34" charset="0"/>
              </a:rPr>
              <a:t> pressure =</a:t>
            </a:r>
            <a:r>
              <a:rPr lang="en-US" sz="1200" dirty="0" err="1" smtClean="0">
                <a:latin typeface="Arial" pitchFamily="34" charset="0"/>
                <a:cs typeface="Arial" pitchFamily="34" charset="0"/>
              </a:rPr>
              <a:t>idered</a:t>
            </a:r>
            <a:r>
              <a:rPr lang="en-US" sz="1200" dirty="0" smtClean="0">
                <a:latin typeface="Arial" pitchFamily="34" charset="0"/>
                <a:cs typeface="Arial" pitchFamily="34" charset="0"/>
              </a:rPr>
              <a:t> equivalent to </a:t>
            </a:r>
            <a:r>
              <a:rPr lang="en-US" sz="1200" dirty="0" err="1" smtClean="0">
                <a:latin typeface="Arial" pitchFamily="34" charset="0"/>
                <a:cs typeface="Arial" pitchFamily="34" charset="0"/>
              </a:rPr>
              <a:t>intrapleural</a:t>
            </a:r>
            <a:r>
              <a:rPr lang="en-US" sz="1200" dirty="0" smtClean="0">
                <a:latin typeface="Arial" pitchFamily="34" charset="0"/>
                <a:cs typeface="Arial" pitchFamily="34" charset="0"/>
              </a:rPr>
              <a:t> pressure</a:t>
            </a:r>
            <a:endParaRPr lang="en-US" dirty="0"/>
          </a:p>
        </p:txBody>
      </p:sp>
      <p:sp>
        <p:nvSpPr>
          <p:cNvPr id="4" name="Slide Number Placeholder 3"/>
          <p:cNvSpPr>
            <a:spLocks noGrp="1"/>
          </p:cNvSpPr>
          <p:nvPr>
            <p:ph type="sldNum" sz="quarter" idx="10"/>
          </p:nvPr>
        </p:nvSpPr>
        <p:spPr/>
        <p:txBody>
          <a:bodyPr/>
          <a:lstStyle/>
          <a:p>
            <a:fld id="{4789CCF5-0076-43D5-A17D-EA5C5D763234}" type="slidenum">
              <a:rPr lang="en-GB" smtClean="0"/>
              <a:pPr/>
              <a:t>7</a:t>
            </a:fld>
            <a:endParaRPr lang="en-GB"/>
          </a:p>
        </p:txBody>
      </p:sp>
    </p:spTree>
    <p:extLst>
      <p:ext uri="{BB962C8B-B14F-4D97-AF65-F5344CB8AC3E}">
        <p14:creationId xmlns:p14="http://schemas.microsoft.com/office/powerpoint/2010/main" val="304211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9CCF5-0076-43D5-A17D-EA5C5D763234}" type="slidenum">
              <a:rPr lang="en-GB" smtClean="0"/>
              <a:pPr/>
              <a:t>8</a:t>
            </a:fld>
            <a:endParaRPr lang="en-GB"/>
          </a:p>
        </p:txBody>
      </p:sp>
    </p:spTree>
    <p:extLst>
      <p:ext uri="{BB962C8B-B14F-4D97-AF65-F5344CB8AC3E}">
        <p14:creationId xmlns:p14="http://schemas.microsoft.com/office/powerpoint/2010/main" val="451275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Static lung conditions refer to lung characteristics at rest or without air movement.</a:t>
            </a:r>
          </a:p>
          <a:p>
            <a:r>
              <a:rPr lang="en-US" dirty="0" smtClean="0"/>
              <a:t> lungs have a natural tendency to recoil inward, or to collapse.2 main static forces :</a:t>
            </a:r>
          </a:p>
          <a:p>
            <a:pPr lvl="1"/>
            <a:r>
              <a:rPr lang="en-US" dirty="0" smtClean="0"/>
              <a:t>the elastic properties of the lung tissue</a:t>
            </a:r>
          </a:p>
          <a:p>
            <a:pPr lvl="1"/>
            <a:r>
              <a:rPr lang="en-US" dirty="0" smtClean="0"/>
              <a:t>the surface tension produced by the layer of fluid that lines the inside of the alveoli</a:t>
            </a:r>
          </a:p>
          <a:p>
            <a:endParaRPr lang="en-US" dirty="0" smtClean="0"/>
          </a:p>
          <a:p>
            <a:r>
              <a:rPr lang="en-US" dirty="0" smtClean="0"/>
              <a:t> chest wall has a natural tendency to move outward, or to expand.</a:t>
            </a:r>
          </a:p>
          <a:p>
            <a:r>
              <a:rPr lang="en-US" dirty="0" smtClean="0"/>
              <a:t>These two opposing forces tend to cancel each other out leaving a residual volume of gas in the lungs, known as the FRC.</a:t>
            </a:r>
          </a:p>
          <a:p>
            <a:endParaRPr lang="en-US" dirty="0"/>
          </a:p>
        </p:txBody>
      </p:sp>
      <p:sp>
        <p:nvSpPr>
          <p:cNvPr id="4" name="Slide Number Placeholder 3"/>
          <p:cNvSpPr>
            <a:spLocks noGrp="1"/>
          </p:cNvSpPr>
          <p:nvPr>
            <p:ph type="sldNum" sz="quarter" idx="10"/>
          </p:nvPr>
        </p:nvSpPr>
        <p:spPr/>
        <p:txBody>
          <a:bodyPr/>
          <a:lstStyle/>
          <a:p>
            <a:fld id="{4789CCF5-0076-43D5-A17D-EA5C5D763234}" type="slidenum">
              <a:rPr lang="en-GB" smtClean="0"/>
              <a:pPr/>
              <a:t>10</a:t>
            </a:fld>
            <a:endParaRPr lang="en-GB"/>
          </a:p>
        </p:txBody>
      </p:sp>
    </p:spTree>
    <p:extLst>
      <p:ext uri="{BB962C8B-B14F-4D97-AF65-F5344CB8AC3E}">
        <p14:creationId xmlns:p14="http://schemas.microsoft.com/office/powerpoint/2010/main" val="2560431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accent1">
                    <a:lumMod val="75000"/>
                  </a:schemeClr>
                </a:solidFill>
              </a:rPr>
              <a:t>Main</a:t>
            </a:r>
            <a:r>
              <a:rPr lang="en-US" sz="1200" dirty="0" smtClean="0">
                <a:solidFill>
                  <a:schemeClr val="accent1">
                    <a:lumMod val="75000"/>
                  </a:schemeClr>
                </a:solidFill>
              </a:rPr>
              <a:t> muscle of inspiration</a:t>
            </a:r>
          </a:p>
          <a:p>
            <a:r>
              <a:rPr lang="en-US" sz="1200" dirty="0" smtClean="0">
                <a:solidFill>
                  <a:schemeClr val="accent1">
                    <a:lumMod val="75000"/>
                  </a:schemeClr>
                </a:solidFill>
              </a:rPr>
              <a:t>Inflation of lungs is caused by contraction of diaphragm</a:t>
            </a:r>
          </a:p>
          <a:p>
            <a:r>
              <a:rPr lang="en-US" sz="1200" dirty="0" smtClean="0">
                <a:solidFill>
                  <a:schemeClr val="accent1">
                    <a:lumMod val="75000"/>
                  </a:schemeClr>
                </a:solidFill>
              </a:rPr>
              <a:t>Contraction of  diaphragm expands thoracic cavity in </a:t>
            </a:r>
            <a:r>
              <a:rPr lang="en-US" sz="1200" b="1" dirty="0" smtClean="0">
                <a:solidFill>
                  <a:schemeClr val="accent1">
                    <a:lumMod val="75000"/>
                  </a:schemeClr>
                </a:solidFill>
              </a:rPr>
              <a:t>2 ways </a:t>
            </a:r>
            <a:r>
              <a:rPr lang="en-US" sz="1200" dirty="0" smtClean="0">
                <a:solidFill>
                  <a:schemeClr val="accent1">
                    <a:lumMod val="75000"/>
                  </a:schemeClr>
                </a:solidFill>
              </a:rPr>
              <a:t>–                                                 </a:t>
            </a:r>
          </a:p>
          <a:p>
            <a:r>
              <a:rPr lang="en-US" sz="1200" dirty="0" smtClean="0">
                <a:solidFill>
                  <a:schemeClr val="accent1">
                    <a:lumMod val="75000"/>
                  </a:schemeClr>
                </a:solidFill>
              </a:rPr>
              <a:t> </a:t>
            </a:r>
            <a:r>
              <a:rPr lang="en-US" sz="1200" dirty="0" err="1" smtClean="0">
                <a:solidFill>
                  <a:schemeClr val="accent1">
                    <a:lumMod val="75000"/>
                  </a:schemeClr>
                </a:solidFill>
              </a:rPr>
              <a:t>i</a:t>
            </a:r>
            <a:r>
              <a:rPr lang="en-US" sz="1200" dirty="0" smtClean="0">
                <a:solidFill>
                  <a:schemeClr val="accent1">
                    <a:lumMod val="75000"/>
                  </a:schemeClr>
                </a:solidFill>
              </a:rPr>
              <a:t>) the </a:t>
            </a:r>
            <a:r>
              <a:rPr lang="en-US" sz="1200" b="1" dirty="0" smtClean="0">
                <a:solidFill>
                  <a:schemeClr val="accent1">
                    <a:lumMod val="75000"/>
                  </a:schemeClr>
                </a:solidFill>
              </a:rPr>
              <a:t>dome is flattened </a:t>
            </a:r>
            <a:r>
              <a:rPr lang="en-US" sz="1200" dirty="0" smtClean="0">
                <a:solidFill>
                  <a:schemeClr val="accent1">
                    <a:lumMod val="75000"/>
                  </a:schemeClr>
                </a:solidFill>
              </a:rPr>
              <a:t>—abdominal contents pushed downwards –→thoracic cavity enlarges in its </a:t>
            </a:r>
            <a:r>
              <a:rPr lang="en-US" sz="1200" b="1" dirty="0" err="1" smtClean="0">
                <a:solidFill>
                  <a:schemeClr val="accent1">
                    <a:lumMod val="75000"/>
                  </a:schemeClr>
                </a:solidFill>
              </a:rPr>
              <a:t>rostro</a:t>
            </a:r>
            <a:r>
              <a:rPr lang="en-US" sz="1200" b="1" dirty="0" smtClean="0">
                <a:solidFill>
                  <a:schemeClr val="accent1">
                    <a:lumMod val="75000"/>
                  </a:schemeClr>
                </a:solidFill>
              </a:rPr>
              <a:t>-caudal extent</a:t>
            </a:r>
            <a:r>
              <a:rPr lang="en-US" sz="1200" dirty="0" smtClean="0">
                <a:solidFill>
                  <a:schemeClr val="accent1">
                    <a:lumMod val="75000"/>
                  </a:schemeClr>
                </a:solidFill>
              </a:rPr>
              <a:t>— the vertical diameter of thoracic cage ↑s  </a:t>
            </a:r>
          </a:p>
          <a:p>
            <a:r>
              <a:rPr lang="en-US" sz="1200" dirty="0" smtClean="0">
                <a:solidFill>
                  <a:schemeClr val="accent1">
                    <a:lumMod val="75000"/>
                  </a:schemeClr>
                </a:solidFill>
              </a:rPr>
              <a:t> ii) Contraction of Diaphragm also pushes the ribcage  outward that  enlarges the thoracic cavity in its </a:t>
            </a:r>
            <a:r>
              <a:rPr lang="en-US" sz="1200" dirty="0" err="1" smtClean="0">
                <a:solidFill>
                  <a:schemeClr val="accent1">
                    <a:lumMod val="75000"/>
                  </a:schemeClr>
                </a:solidFill>
              </a:rPr>
              <a:t>antero</a:t>
            </a:r>
            <a:r>
              <a:rPr lang="en-US" sz="1200" dirty="0" smtClean="0">
                <a:solidFill>
                  <a:schemeClr val="accent1">
                    <a:lumMod val="75000"/>
                  </a:schemeClr>
                </a:solidFill>
              </a:rPr>
              <a:t>-posterior  n lateral planes</a:t>
            </a:r>
          </a:p>
          <a:p>
            <a:pPr>
              <a:buNone/>
            </a:pPr>
            <a:endParaRPr lang="en-US" dirty="0" smtClean="0"/>
          </a:p>
          <a:p>
            <a:pPr algn="l"/>
            <a:r>
              <a:rPr lang="en-US" sz="3100" dirty="0" smtClean="0"/>
              <a:t>act  is –</a:t>
            </a:r>
            <a:r>
              <a:rPr lang="en-US" sz="3100" u="sng" dirty="0" err="1" smtClean="0"/>
              <a:t>ve</a:t>
            </a:r>
            <a:r>
              <a:rPr lang="en-US" sz="3100" u="sng" dirty="0" smtClean="0"/>
              <a:t> pressure ventilation</a:t>
            </a:r>
            <a:br>
              <a:rPr lang="en-US" sz="3100" u="sng" dirty="0" smtClean="0"/>
            </a:br>
            <a:r>
              <a:rPr lang="en-US" sz="3100" b="1" dirty="0" smtClean="0"/>
              <a:t> Diaphragm </a:t>
            </a:r>
            <a:endParaRPr lang="en-US" sz="4000" b="1" dirty="0" smtClean="0"/>
          </a:p>
          <a:p>
            <a:pPr>
              <a:lnSpc>
                <a:spcPct val="90000"/>
              </a:lnSpc>
            </a:pPr>
            <a:r>
              <a:rPr lang="en-US" sz="2400" dirty="0" smtClean="0"/>
              <a:t>75% of inspiratory effort</a:t>
            </a:r>
          </a:p>
          <a:p>
            <a:pPr>
              <a:lnSpc>
                <a:spcPct val="90000"/>
              </a:lnSpc>
            </a:pPr>
            <a:r>
              <a:rPr lang="en-US" sz="2400" dirty="0" smtClean="0"/>
              <a:t>Thin dome-shaped muscle attached to the lower ribs, xiphoid process, lumbar vertebra</a:t>
            </a:r>
          </a:p>
          <a:p>
            <a:pPr>
              <a:lnSpc>
                <a:spcPct val="90000"/>
              </a:lnSpc>
            </a:pPr>
            <a:r>
              <a:rPr lang="en-US" sz="2400" dirty="0" smtClean="0"/>
              <a:t>Innervated by </a:t>
            </a:r>
            <a:r>
              <a:rPr lang="en-US" sz="2400" u="sng" dirty="0" smtClean="0"/>
              <a:t>Phrenic nerve (Cervical segments 3,4,5)</a:t>
            </a:r>
          </a:p>
          <a:p>
            <a:pPr>
              <a:lnSpc>
                <a:spcPct val="90000"/>
              </a:lnSpc>
            </a:pPr>
            <a:r>
              <a:rPr lang="en-US" sz="2400" dirty="0" smtClean="0"/>
              <a:t>During contraction of diaphragm</a:t>
            </a:r>
          </a:p>
          <a:p>
            <a:pPr lvl="1">
              <a:lnSpc>
                <a:spcPct val="90000"/>
              </a:lnSpc>
            </a:pPr>
            <a:r>
              <a:rPr lang="en-US" sz="2000" dirty="0" smtClean="0"/>
              <a:t>Abdominal contents forced </a:t>
            </a:r>
            <a:r>
              <a:rPr lang="en-US" sz="2000" b="1" dirty="0" smtClean="0"/>
              <a:t>downward</a:t>
            </a:r>
            <a:r>
              <a:rPr lang="en-US" sz="2000" dirty="0" smtClean="0"/>
              <a:t> &amp; </a:t>
            </a:r>
            <a:r>
              <a:rPr lang="en-US" sz="2000" b="1" dirty="0" smtClean="0"/>
              <a:t>forward</a:t>
            </a:r>
            <a:r>
              <a:rPr lang="en-US" sz="2000" dirty="0" smtClean="0"/>
              <a:t> causing </a:t>
            </a:r>
            <a:r>
              <a:rPr lang="en-US" sz="2000" u="sng" dirty="0" smtClean="0"/>
              <a:t>increase</a:t>
            </a:r>
            <a:r>
              <a:rPr lang="en-US" sz="2000" dirty="0" smtClean="0"/>
              <a:t> in vertical dimension of chest cavity</a:t>
            </a:r>
            <a:endParaRPr lang="en-US" sz="2000" u="sng" dirty="0" smtClean="0"/>
          </a:p>
          <a:p>
            <a:pPr lvl="1">
              <a:lnSpc>
                <a:spcPct val="90000"/>
              </a:lnSpc>
            </a:pPr>
            <a:r>
              <a:rPr lang="en-US" sz="2000" dirty="0" smtClean="0"/>
              <a:t>Rib margins are </a:t>
            </a:r>
            <a:r>
              <a:rPr lang="en-US" sz="2000" b="1" dirty="0" smtClean="0"/>
              <a:t>lifted</a:t>
            </a:r>
            <a:r>
              <a:rPr lang="en-US" sz="2000" dirty="0" smtClean="0"/>
              <a:t> &amp; </a:t>
            </a:r>
            <a:r>
              <a:rPr lang="en-US" sz="2000" b="1" dirty="0" smtClean="0"/>
              <a:t>moved</a:t>
            </a:r>
            <a:r>
              <a:rPr lang="en-US" sz="2000" dirty="0" smtClean="0"/>
              <a:t> outward causing </a:t>
            </a:r>
            <a:r>
              <a:rPr lang="en-US" sz="2000" u="sng" dirty="0" smtClean="0"/>
              <a:t>increase</a:t>
            </a:r>
            <a:r>
              <a:rPr lang="en-US" sz="2000" dirty="0" smtClean="0"/>
              <a:t> in the transverse diameter of thorax</a:t>
            </a:r>
          </a:p>
          <a:p>
            <a:pPr lvl="1">
              <a:lnSpc>
                <a:spcPct val="90000"/>
              </a:lnSpc>
            </a:pPr>
            <a:r>
              <a:rPr lang="en-US" sz="2000" dirty="0" smtClean="0"/>
              <a:t>Diaphragm moves </a:t>
            </a:r>
            <a:r>
              <a:rPr lang="en-US" sz="2000" b="1" dirty="0" smtClean="0"/>
              <a:t>down</a:t>
            </a:r>
            <a:r>
              <a:rPr lang="en-US" sz="2000" dirty="0" smtClean="0"/>
              <a:t> 1.5 cm during normal inspiration</a:t>
            </a:r>
          </a:p>
          <a:p>
            <a:pPr lvl="1">
              <a:lnSpc>
                <a:spcPct val="90000"/>
              </a:lnSpc>
            </a:pPr>
            <a:r>
              <a:rPr lang="en-US" sz="2000" dirty="0" smtClean="0"/>
              <a:t>During forced inspiration diaphragm can move down 7.5cm</a:t>
            </a:r>
          </a:p>
          <a:p>
            <a:pPr>
              <a:lnSpc>
                <a:spcPct val="90000"/>
              </a:lnSpc>
            </a:pPr>
            <a:r>
              <a:rPr lang="en-US" sz="2400" dirty="0" smtClean="0"/>
              <a:t>Paradoxical movement of diaphragm when paralyzed</a:t>
            </a:r>
          </a:p>
          <a:p>
            <a:pPr lvl="1">
              <a:lnSpc>
                <a:spcPct val="90000"/>
              </a:lnSpc>
            </a:pPr>
            <a:r>
              <a:rPr lang="en-US" sz="2000" dirty="0" smtClean="0"/>
              <a:t>Upward movement with inspiratory drop of </a:t>
            </a:r>
            <a:r>
              <a:rPr lang="en-US" sz="2000" dirty="0" err="1" smtClean="0"/>
              <a:t>intrathoracic</a:t>
            </a:r>
            <a:r>
              <a:rPr lang="en-US" sz="2000" dirty="0" smtClean="0"/>
              <a:t> pressure</a:t>
            </a:r>
          </a:p>
          <a:p>
            <a:pPr lvl="1">
              <a:lnSpc>
                <a:spcPct val="90000"/>
              </a:lnSpc>
            </a:pPr>
            <a:r>
              <a:rPr lang="en-US" sz="2000" dirty="0" smtClean="0"/>
              <a:t>Occurs when the diaphragm muscle is </a:t>
            </a:r>
            <a:r>
              <a:rPr lang="en-US" sz="2000" dirty="0" err="1" smtClean="0"/>
              <a:t>denervated</a:t>
            </a:r>
            <a:endParaRPr lang="en-US" sz="2000" dirty="0" smtClean="0"/>
          </a:p>
          <a:p>
            <a:endParaRPr lang="en-GB" dirty="0"/>
          </a:p>
        </p:txBody>
      </p:sp>
      <p:sp>
        <p:nvSpPr>
          <p:cNvPr id="4" name="Slide Number Placeholder 3"/>
          <p:cNvSpPr>
            <a:spLocks noGrp="1"/>
          </p:cNvSpPr>
          <p:nvPr>
            <p:ph type="sldNum" sz="quarter" idx="10"/>
          </p:nvPr>
        </p:nvSpPr>
        <p:spPr/>
        <p:txBody>
          <a:bodyPr/>
          <a:lstStyle/>
          <a:p>
            <a:fld id="{4789CCF5-0076-43D5-A17D-EA5C5D763234}" type="slidenum">
              <a:rPr lang="en-GB" smtClean="0"/>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685800" y="1676400"/>
            <a:ext cx="7772400" cy="1828800"/>
          </a:xfrm>
        </p:spPr>
        <p:txBody>
          <a:bodyPr/>
          <a:lstStyle>
            <a:lvl1pPr>
              <a:defRPr/>
            </a:lvl1pPr>
          </a:lstStyle>
          <a:p>
            <a:r>
              <a:rPr lang="en-US" smtClean="0"/>
              <a:t>Click to edit Master title style</a:t>
            </a:r>
            <a:endParaRPr lang="en-US"/>
          </a:p>
        </p:txBody>
      </p:sp>
      <p:sp>
        <p:nvSpPr>
          <p:cNvPr id="205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C01627C2-4BCE-431D-9E7B-11029B93160A}" type="datetime1">
              <a:rPr lang="en-US" smtClean="0"/>
              <a:t>8/31/2014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7CE71242-5990-48F8-AAD7-AFD781B0DBC4}" type="datetime1">
              <a:rPr lang="en-US" smtClean="0"/>
              <a:t>8/31/2014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60CAD511-DC64-407C-8C8D-2B88CA8381E2}" type="datetime1">
              <a:rPr lang="en-US" smtClean="0"/>
              <a:t>8/31/2014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r>
              <a:rPr lang="en-US" smtClean="0"/>
              <a:t>Click icon to add clip art</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F86D7B4A-8F05-4C96-AD05-905E24DF7B62}" type="datetime1">
              <a:rPr lang="en-US" smtClean="0"/>
              <a:t>8/31/2014</a:t>
            </a:fld>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4E989CC-5271-4E62-92F4-5004ED6DC3C5}" type="slidenum">
              <a:rPr lang="en-GB"/>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685800" y="1676400"/>
            <a:ext cx="7772400" cy="1828800"/>
          </a:xfrm>
        </p:spPr>
        <p:txBody>
          <a:bodyPr/>
          <a:lstStyle>
            <a:lvl1pPr>
              <a:defRPr/>
            </a:lvl1pPr>
          </a:lstStyle>
          <a:p>
            <a:r>
              <a:rPr lang="en-US" smtClean="0"/>
              <a:t>Click to edit Master title style</a:t>
            </a:r>
            <a:endParaRPr lang="en-US"/>
          </a:p>
        </p:txBody>
      </p:sp>
      <p:sp>
        <p:nvSpPr>
          <p:cNvPr id="205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2B724E19-6A80-4557-AF99-FC2B00B8DBCC}" type="datetime1">
              <a:rPr lang="en-US" smtClean="0"/>
              <a:t>8/31/2014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9EFC2EB-4B38-4FFC-918A-322E54A5672A}" type="datetime1">
              <a:rPr lang="en-US" smtClean="0"/>
              <a:t>8/31/2014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91D9826C-FE58-4CE3-BDFA-58A92BC54E6A}" type="datetime1">
              <a:rPr lang="en-US" smtClean="0"/>
              <a:t>8/31/2014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618209AD-CD71-470C-B5D9-C92DB499888B}" type="datetime1">
              <a:rPr lang="en-US" smtClean="0"/>
              <a:t>8/31/2014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54D14772-78F0-4385-B301-69FFD4377852}" type="datetime1">
              <a:rPr lang="en-US" smtClean="0"/>
              <a:t>8/31/2014</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CE90D036-046D-4424-8843-0A0B2B12E5DB}" type="datetime1">
              <a:rPr lang="en-US" smtClean="0"/>
              <a:t>8/31/2014</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53DE4467-CBED-4EBB-B61B-680FA9D4081E}" type="datetime1">
              <a:rPr lang="en-US" smtClean="0"/>
              <a:t>8/31/2014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5550B697-9EC3-45C2-AD3F-1ADDDB817C22}" type="datetime1">
              <a:rPr lang="en-US" smtClean="0"/>
              <a:t>8/31/2014</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26AEC96-C17D-4D1A-ACB0-65DC68D464A7}" type="datetime1">
              <a:rPr lang="en-US" smtClean="0"/>
              <a:t>8/31/2014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05FB5078-8A75-44A4-8E8B-0969B1C1B946}" type="datetime1">
              <a:rPr lang="en-US" smtClean="0"/>
              <a:t>8/31/2014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E8DAB4DB-81AF-4DFB-86A8-3EEA835DCB70}" type="datetime1">
              <a:rPr lang="en-US" smtClean="0"/>
              <a:t>8/31/2014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79091D53-B573-4B11-B646-C11273677E67}" type="datetime1">
              <a:rPr lang="en-US" smtClean="0"/>
              <a:t>8/31/2014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fld id="{EC86F6A3-29E3-4BF2-8084-A0AD9C0BF93C}" type="datetime1">
              <a:rPr lang="en-US" smtClean="0"/>
              <a:t>8/31/2014</a:t>
            </a:fld>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E98FCD17-F9CF-4D59-B568-54E195934C1D}"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6F9B14CD-FC9F-4070-9A47-6A3597199C68}" type="datetime1">
              <a:rPr lang="en-US" smtClean="0"/>
              <a:t>8/31/2014</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EA15893-2224-41C7-81E7-37908514273A}"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fld id="{31476855-7DC4-40BC-BD7D-E77C9C1631D8}" type="datetime1">
              <a:rPr lang="en-US" altLang="zh-CN" smtClean="0"/>
              <a:t>8/31/2014</a:t>
            </a:fld>
            <a:endParaRPr lang="en-US" altLang="zh-CN"/>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ltLang="zh-CN"/>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73AD9144-D505-4C82-B8E0-248DFC1D7759}" type="slidenum">
              <a:rPr lang="zh-CN" altLang="en-US"/>
              <a:pPr>
                <a:defRPr/>
              </a:pPr>
              <a:t>‹#›</a:t>
            </a:fld>
            <a:endParaRPr lang="en-US" altLang="zh-C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685800" y="1676400"/>
            <a:ext cx="7772400" cy="1828800"/>
          </a:xfrm>
        </p:spPr>
        <p:txBody>
          <a:bodyPr/>
          <a:lstStyle>
            <a:lvl1pPr>
              <a:defRPr/>
            </a:lvl1pPr>
          </a:lstStyle>
          <a:p>
            <a:r>
              <a:rPr lang="en-US" smtClean="0"/>
              <a:t>Click to edit Master title style</a:t>
            </a:r>
            <a:endParaRPr lang="en-US"/>
          </a:p>
        </p:txBody>
      </p:sp>
      <p:sp>
        <p:nvSpPr>
          <p:cNvPr id="205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074E71ED-4509-441D-8E78-E2DFC03AE3E0}" type="datetime1">
              <a:rPr lang="en-US" smtClean="0"/>
              <a:t>8/31/2014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E043FDD4-729D-40A5-B40A-3AAEA9C42EC4}" type="datetime1">
              <a:rPr lang="en-US" smtClean="0"/>
              <a:t>8/31/2014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0DCFDD16-B665-4922-B578-45B5FBD8C246}" type="datetime1">
              <a:rPr lang="en-US" smtClean="0"/>
              <a:t>8/31/2014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C5661B05-CD18-4DE9-8E6F-AFF6236491D7}" type="datetime1">
              <a:rPr lang="en-US" smtClean="0"/>
              <a:t>8/31/2014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44C0E679-D06D-4ABA-B1BF-F78F465B6A1A}" type="datetime1">
              <a:rPr lang="en-US" smtClean="0"/>
              <a:t>8/31/2014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4CFAD8FF-8527-422E-BFE2-A4D3D7E7F242}" type="datetime1">
              <a:rPr lang="en-US" smtClean="0"/>
              <a:t>8/31/2014</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2A62EB73-6CD0-4964-ABC5-4894F06D4A5E}" type="datetime1">
              <a:rPr lang="en-US" smtClean="0"/>
              <a:t>8/31/2014</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E82B4FC1-48C8-4893-A016-BCDD06EAA800}" type="datetime1">
              <a:rPr lang="en-US" smtClean="0"/>
              <a:t>8/31/2014</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37A9656-606A-41FF-98D2-BD7EEF1B3CDA}" type="datetime1">
              <a:rPr lang="en-US" smtClean="0"/>
              <a:t>8/31/2014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2393FEB-86F2-4A67-BD0B-047FE2145BC3}" type="datetime1">
              <a:rPr lang="en-US" smtClean="0"/>
              <a:t>8/31/2014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7187ADC-E2BA-4210-A067-5878872DDA91}" type="datetime1">
              <a:rPr lang="en-US" smtClean="0"/>
              <a:t>8/31/2014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53A885BF-0D97-4BF8-B81D-A1A8931338ED}" type="datetime1">
              <a:rPr lang="en-US" smtClean="0"/>
              <a:t>8/31/2014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fld id="{99E0F2EB-5D06-4110-9771-2B0C9D94F655}" type="datetime1">
              <a:rPr lang="en-US" smtClean="0"/>
              <a:t>8/31/2014</a:t>
            </a:fld>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E98FCD17-F9CF-4D59-B568-54E195934C1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5ED0B670-1554-4279-BC81-C49A0320FDB1}" type="datetime1">
              <a:rPr lang="en-US" smtClean="0"/>
              <a:t>8/31/2014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A37FF7BE-E661-4EF5-8439-67537D24507F}" type="datetime1">
              <a:rPr lang="en-US" smtClean="0"/>
              <a:t>8/31/2014</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EA15893-2224-41C7-81E7-37908514273A}"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685800" y="1676400"/>
            <a:ext cx="7772400" cy="1828800"/>
          </a:xfrm>
        </p:spPr>
        <p:txBody>
          <a:bodyPr/>
          <a:lstStyle>
            <a:lvl1pPr>
              <a:defRPr/>
            </a:lvl1pPr>
          </a:lstStyle>
          <a:p>
            <a:r>
              <a:rPr lang="en-US" smtClean="0"/>
              <a:t>Click to edit Master title style</a:t>
            </a:r>
            <a:endParaRPr lang="en-US"/>
          </a:p>
        </p:txBody>
      </p:sp>
      <p:sp>
        <p:nvSpPr>
          <p:cNvPr id="205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5EA1DD93-3FB8-4373-B9BC-EF2E7492E1A9}" type="datetime1">
              <a:rPr lang="en-US" smtClean="0"/>
              <a:t>8/31/2014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effectLst/>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buClr>
                <a:schemeClr val="bg2">
                  <a:lumMod val="25000"/>
                </a:schemeClr>
              </a:buClr>
              <a:buFont typeface="+mj-lt"/>
              <a:buAutoNum type="arabicPeriod"/>
              <a:defRPr sz="2400">
                <a:effectLst/>
                <a:latin typeface="Arial" pitchFamily="34" charset="0"/>
                <a:cs typeface="Arial" pitchFamily="34" charset="0"/>
              </a:defRPr>
            </a:lvl1pPr>
            <a:lvl2pPr marL="914400" indent="-457200">
              <a:buClr>
                <a:schemeClr val="bg2">
                  <a:lumMod val="25000"/>
                </a:schemeClr>
              </a:buClr>
              <a:buFont typeface="+mj-lt"/>
              <a:buAutoNum type="arabicPeriod"/>
              <a:defRPr sz="2400">
                <a:effectLst/>
                <a:latin typeface="Arial" pitchFamily="34" charset="0"/>
                <a:cs typeface="Arial" pitchFamily="34" charset="0"/>
              </a:defRPr>
            </a:lvl2pPr>
            <a:lvl3pPr marL="1371600" indent="-457200">
              <a:buClr>
                <a:schemeClr val="bg2">
                  <a:lumMod val="25000"/>
                </a:schemeClr>
              </a:buClr>
              <a:buFont typeface="+mj-lt"/>
              <a:buAutoNum type="arabicPeriod"/>
              <a:defRPr sz="2400">
                <a:effectLst/>
                <a:latin typeface="Arial" pitchFamily="34" charset="0"/>
                <a:cs typeface="Arial" pitchFamily="34" charset="0"/>
              </a:defRPr>
            </a:lvl3pPr>
            <a:lvl4pPr marL="1828800" indent="-457200">
              <a:buClr>
                <a:schemeClr val="bg2">
                  <a:lumMod val="25000"/>
                </a:schemeClr>
              </a:buClr>
              <a:buFont typeface="+mj-lt"/>
              <a:buAutoNum type="arabicPeriod"/>
              <a:defRPr sz="2400">
                <a:effectLst/>
                <a:latin typeface="Arial" pitchFamily="34" charset="0"/>
                <a:cs typeface="Arial" pitchFamily="34" charset="0"/>
              </a:defRPr>
            </a:lvl4pPr>
            <a:lvl5pPr marL="2286000" indent="-457200">
              <a:buClr>
                <a:schemeClr val="bg2">
                  <a:lumMod val="25000"/>
                </a:schemeClr>
              </a:buClr>
              <a:buFont typeface="+mj-lt"/>
              <a:buAutoNum type="arabicPeriod"/>
              <a:defRPr sz="2400">
                <a:effectLst/>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AA48F985-4899-4700-AC90-649BC7A3D013}" type="datetime1">
              <a:rPr lang="en-US" smtClean="0"/>
              <a:t>8/31/2014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000" fill="hold"/>
                        <p:tgtEl>
                          <p:spTgt spid="3"/>
                        </p:tgtEl>
                        <p:attrNameLst>
                          <p:attrName>ppt_x</p:attrName>
                        </p:attrNameLst>
                      </p:cBhvr>
                      <p:tavLst>
                        <p:tav tm="0">
                          <p:val>
                            <p:strVal val="#ppt_x"/>
                          </p:val>
                        </p:tav>
                        <p:tav tm="100000">
                          <p:val>
                            <p:strVal val="#ppt_x"/>
                          </p:val>
                        </p:tav>
                      </p:tavLst>
                    </p:anim>
                    <p:anim calcmode="lin" valueType="num">
                      <p:cBhvr additive="base">
                        <p:cTn dur="20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000" fill="hold"/>
                        <p:tgtEl>
                          <p:spTgt spid="3"/>
                        </p:tgtEl>
                        <p:attrNameLst>
                          <p:attrName>ppt_x</p:attrName>
                        </p:attrNameLst>
                      </p:cBhvr>
                      <p:tavLst>
                        <p:tav tm="0">
                          <p:val>
                            <p:strVal val="#ppt_x"/>
                          </p:val>
                        </p:tav>
                        <p:tav tm="100000">
                          <p:val>
                            <p:strVal val="#ppt_x"/>
                          </p:val>
                        </p:tav>
                      </p:tavLst>
                    </p:anim>
                    <p:anim calcmode="lin" valueType="num">
                      <p:cBhvr additive="base">
                        <p:cTn dur="20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000" fill="hold"/>
                        <p:tgtEl>
                          <p:spTgt spid="3"/>
                        </p:tgtEl>
                        <p:attrNameLst>
                          <p:attrName>ppt_x</p:attrName>
                        </p:attrNameLst>
                      </p:cBhvr>
                      <p:tavLst>
                        <p:tav tm="0">
                          <p:val>
                            <p:strVal val="#ppt_x"/>
                          </p:val>
                        </p:tav>
                        <p:tav tm="100000">
                          <p:val>
                            <p:strVal val="#ppt_x"/>
                          </p:val>
                        </p:tav>
                      </p:tavLst>
                    </p:anim>
                    <p:anim calcmode="lin" valueType="num">
                      <p:cBhvr additive="base">
                        <p:cTn dur="20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000" fill="hold"/>
                        <p:tgtEl>
                          <p:spTgt spid="3"/>
                        </p:tgtEl>
                        <p:attrNameLst>
                          <p:attrName>ppt_x</p:attrName>
                        </p:attrNameLst>
                      </p:cBhvr>
                      <p:tavLst>
                        <p:tav tm="0">
                          <p:val>
                            <p:strVal val="#ppt_x"/>
                          </p:val>
                        </p:tav>
                        <p:tav tm="100000">
                          <p:val>
                            <p:strVal val="#ppt_x"/>
                          </p:val>
                        </p:tav>
                      </p:tavLst>
                    </p:anim>
                    <p:anim calcmode="lin" valueType="num">
                      <p:cBhvr additive="base">
                        <p:cTn dur="20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000" fill="hold"/>
                        <p:tgtEl>
                          <p:spTgt spid="3"/>
                        </p:tgtEl>
                        <p:attrNameLst>
                          <p:attrName>ppt_x</p:attrName>
                        </p:attrNameLst>
                      </p:cBhvr>
                      <p:tavLst>
                        <p:tav tm="0">
                          <p:val>
                            <p:strVal val="#ppt_x"/>
                          </p:val>
                        </p:tav>
                        <p:tav tm="100000">
                          <p:val>
                            <p:strVal val="#ppt_x"/>
                          </p:val>
                        </p:tav>
                      </p:tavLst>
                    </p:anim>
                    <p:anim calcmode="lin" valueType="num">
                      <p:cBhvr additive="base">
                        <p:cTn dur="2000" fill="hold"/>
                        <p:tgtEl>
                          <p:spTgt spid="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0A799A18-EC40-4BAE-BC64-492F5379B2C8}" type="datetime1">
              <a:rPr lang="en-US" smtClean="0"/>
              <a:t>8/31/2014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E3EEB3AA-5B74-4A43-9BFE-EDDFE02B4E16}" type="datetime1">
              <a:rPr lang="en-US" smtClean="0"/>
              <a:t>8/31/2014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D5390347-7ED9-4DC6-88E8-AFCC2F850B2C}" type="datetime1">
              <a:rPr lang="en-US" smtClean="0"/>
              <a:t>8/31/2014</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fld id="{2995F763-5BD3-4734-B87A-0DE860F96D89}" type="datetime1">
              <a:rPr lang="en-US" smtClean="0"/>
              <a:t>8/31/2014</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3687AC8-17EB-402F-BDC0-261A57C9DE45}" type="datetime1">
              <a:rPr lang="en-US" smtClean="0"/>
              <a:t>8/31/2014</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16FD1A7-87A9-45DA-A92B-534BB653A22B}" type="datetime1">
              <a:rPr lang="en-US" smtClean="0"/>
              <a:t>8/31/2014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09E86A8A-27BD-481C-9C87-EFB1C69901B7}" type="datetime1">
              <a:rPr lang="en-US" smtClean="0"/>
              <a:t>8/31/2014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278250A3-6F14-4FD4-9271-D074D90D0214}" type="datetime1">
              <a:rPr lang="en-US" smtClean="0"/>
              <a:t>8/31/2014</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3255ED56-CBE9-4038-8168-52D441B554A3}" type="datetime1">
              <a:rPr lang="en-US" smtClean="0"/>
              <a:t>8/31/2014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30312CFF-4E70-43F4-AA24-C5AA3FDEF60A}" type="datetime1">
              <a:rPr lang="en-US" smtClean="0"/>
              <a:t>8/31/2014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fld id="{2221A674-A57B-4E06-A293-5C9BE4F35683}" type="datetime1">
              <a:rPr lang="en-US" smtClean="0"/>
              <a:t>8/31/2014</a:t>
            </a:fld>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E98FCD17-F9CF-4D59-B568-54E195934C1D}" type="slidenum">
              <a:rPr lang="en-US"/>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07F95020-280F-47A9-BDB7-B390939D9C4E}" type="datetime1">
              <a:rPr lang="en-US" smtClean="0"/>
              <a:t>8/31/2014</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EA15893-2224-41C7-81E7-37908514273A}" type="slidenum">
              <a:rPr lang="en-US"/>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91934BC6-DF26-4DD1-9005-14A6185F41C9}" type="datetime1">
              <a:rPr lang="en-US" smtClean="0"/>
              <a:t>8/31/2014</a:t>
            </a:fld>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4E989CC-5271-4E62-92F4-5004ED6DC3C5}" type="slidenum">
              <a:rPr lang="en-GB"/>
              <a:pPr/>
              <a:t>‹#›</a:t>
            </a:fld>
            <a:endParaRPr lang="en-GB"/>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685800" y="1676400"/>
            <a:ext cx="7772400" cy="1828800"/>
          </a:xfrm>
        </p:spPr>
        <p:txBody>
          <a:bodyPr/>
          <a:lstStyle>
            <a:lvl1pPr>
              <a:defRPr/>
            </a:lvl1pPr>
          </a:lstStyle>
          <a:p>
            <a:r>
              <a:rPr lang="en-US" smtClean="0"/>
              <a:t>Click to edit Master title style</a:t>
            </a:r>
            <a:endParaRPr lang="en-US"/>
          </a:p>
        </p:txBody>
      </p:sp>
      <p:sp>
        <p:nvSpPr>
          <p:cNvPr id="205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2CE992A2-A584-42B8-B6DC-509B31885EB6}" type="datetime1">
              <a:rPr lang="en-US" smtClean="0"/>
              <a:t>8/31/2014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49B8B9C5-60EE-4A30-B944-6858BDCE1081}" type="datetime1">
              <a:rPr lang="en-US" smtClean="0"/>
              <a:t>8/31/2014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805E18A9-4815-4ABC-B067-F157A4471E08}" type="datetime1">
              <a:rPr lang="en-US" smtClean="0"/>
              <a:t>8/31/2014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F614019F-B4DC-4DC9-9C3B-B07020A094C2}" type="datetime1">
              <a:rPr lang="en-US" smtClean="0"/>
              <a:t>8/31/2014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F2246FB2-7862-4939-ABE1-ACB3354DF495}" type="datetime1">
              <a:rPr lang="en-US" smtClean="0"/>
              <a:t>8/31/2014</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C68BFE91-B472-47AC-BE1C-C0AF6859511A}" type="datetime1">
              <a:rPr lang="en-US" smtClean="0"/>
              <a:t>8/31/2014</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DE2A4411-E17D-4FFE-957B-1BD9208D5841}" type="datetime1">
              <a:rPr lang="en-US" smtClean="0"/>
              <a:t>8/31/2014</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33841CFB-A5DF-43A0-B2A3-7FF7CE0D720B}" type="datetime1">
              <a:rPr lang="en-US" smtClean="0"/>
              <a:t>8/31/2014</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70D66BD7-A623-4611-948E-7E680ECB4E3A}" type="datetime1">
              <a:rPr lang="en-US" smtClean="0"/>
              <a:t>8/31/2014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B6F1CCC-A552-47C5-B39D-92BDDBD530DF}" type="datetime1">
              <a:rPr lang="en-US" smtClean="0"/>
              <a:t>8/31/2014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832AFAD-BC58-4C0A-BEDD-FD302761B560}" type="datetime1">
              <a:rPr lang="en-US" smtClean="0"/>
              <a:t>8/31/2014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43231AF0-06E8-4CFA-8844-47724456D6A7}" type="datetime1">
              <a:rPr lang="en-US" smtClean="0"/>
              <a:t>8/31/2014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r>
              <a:rPr lang="en-US" smtClean="0"/>
              <a:t>Click icon to add clip art</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fld id="{E15DB580-43BE-474C-B478-A996D6B45772}" type="datetime1">
              <a:rPr lang="en-US" altLang="zh-CN" smtClean="0"/>
              <a:t>8/31/2014</a:t>
            </a:fld>
            <a:endParaRPr lang="en-US" altLang="zh-CN"/>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ltLang="zh-CN"/>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73AD9144-D505-4C82-B8E0-248DFC1D7759}" type="slidenum">
              <a:rPr lang="zh-CN" altLang="en-US"/>
              <a:pPr>
                <a:defRPr/>
              </a:pPr>
              <a:t>‹#›</a:t>
            </a:fld>
            <a:endParaRPr lang="en-US" altLang="zh-CN"/>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685800" y="1676400"/>
            <a:ext cx="7772400" cy="1828800"/>
          </a:xfrm>
        </p:spPr>
        <p:txBody>
          <a:bodyPr/>
          <a:lstStyle>
            <a:lvl1pPr>
              <a:defRPr/>
            </a:lvl1pPr>
          </a:lstStyle>
          <a:p>
            <a:r>
              <a:rPr lang="en-US" smtClean="0"/>
              <a:t>Click to edit Master title style</a:t>
            </a:r>
            <a:endParaRPr lang="en-US"/>
          </a:p>
        </p:txBody>
      </p:sp>
      <p:sp>
        <p:nvSpPr>
          <p:cNvPr id="205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87FC3D47-89ED-4F36-9997-FC97549E484C}" type="datetime1">
              <a:rPr lang="en-US" smtClean="0"/>
              <a:t>8/31/2014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528EAAC3-4FE9-429E-95C6-1A7697484D12}" type="datetime1">
              <a:rPr lang="en-US" smtClean="0"/>
              <a:t>8/31/2014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2E8DD957-9992-4270-A8DA-F2D591D2949C}" type="datetime1">
              <a:rPr lang="en-US" smtClean="0"/>
              <a:t>8/31/2014</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FE51DD7F-3D13-42F4-B56D-8C2C664BB572}" type="datetime1">
              <a:rPr lang="en-US" smtClean="0"/>
              <a:t>8/31/2014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542428FE-A6D7-42C4-9959-0A02A43F9486}" type="datetime1">
              <a:rPr lang="en-US" smtClean="0"/>
              <a:t>8/31/2014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82506ABA-2FF2-4E64-9E3D-41053C814FE3}" type="datetime1">
              <a:rPr lang="en-US" smtClean="0"/>
              <a:t>8/31/2014</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DCF97946-EA9C-467D-82AE-1BFDEFA0D698}" type="datetime1">
              <a:rPr lang="en-US" smtClean="0"/>
              <a:t>8/31/2014</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0689BA15-9619-479F-A619-6C2057D09BCF}" type="datetime1">
              <a:rPr lang="en-US" smtClean="0"/>
              <a:t>8/31/2014</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56E5C55-4CF6-4BB6-BE85-17FA389A56E6}" type="datetime1">
              <a:rPr lang="en-US" smtClean="0"/>
              <a:t>8/31/2014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9D554017-DC0E-43FE-A6F6-FFBF342F96C8}" type="datetime1">
              <a:rPr lang="en-US" smtClean="0"/>
              <a:t>8/31/2014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E4BDFE54-6138-45FB-A677-362636AD2D57}" type="datetime1">
              <a:rPr lang="en-US" smtClean="0"/>
              <a:t>8/31/2014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30F3A34F-FE57-4346-AD5D-49F1EE807369}" type="datetime1">
              <a:rPr lang="en-US" smtClean="0"/>
              <a:t>8/31/2014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fld id="{5DEE1774-E088-44B6-9724-D49A17474862}" type="datetime1">
              <a:rPr lang="en-US" smtClean="0"/>
              <a:t>8/31/2014</a:t>
            </a:fld>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E98FCD17-F9CF-4D59-B568-54E195934C1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7EFDF8F-E09C-442A-B63D-96ECE5B0DF19}" type="datetime1">
              <a:rPr lang="en-US" smtClean="0"/>
              <a:t>8/31/2014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20BF26B7-A4DA-4E39-B9DC-33EC4666ADD3}" type="datetime1">
              <a:rPr lang="en-US" smtClean="0"/>
              <a:t>8/31/2014</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EA15893-2224-41C7-81E7-37908514273A}" type="slidenum">
              <a:rPr lang="en-US"/>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fld id="{FE655FA4-E15A-46D6-A66D-07A993BC34E1}" type="datetime1">
              <a:rPr lang="en-US" altLang="zh-CN" smtClean="0"/>
              <a:t>8/31/2014</a:t>
            </a:fld>
            <a:endParaRPr lang="en-US" altLang="zh-CN"/>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ltLang="zh-CN"/>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73AD9144-D505-4C82-B8E0-248DFC1D7759}" type="slidenum">
              <a:rPr lang="zh-CN" altLang="en-US"/>
              <a:pPr>
                <a:defRPr/>
              </a:pPr>
              <a:t>‹#›</a:t>
            </a:fld>
            <a:endParaRPr lang="en-US" altLang="zh-CN"/>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ABB141E1-F2C8-4B01-BB5C-05CFCFAF0E07}" type="datetime1">
              <a:rPr lang="en-US" smtClean="0"/>
              <a:t>8/31/2014</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600">
                                          <p:stCondLst>
                                            <p:cond delay="0"/>
                                          </p:stCondLst>
                                        </p:cTn>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12"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build="p"/>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A228645-0584-4B5B-ABBC-F26C6DCDA5D5}" type="datetime1">
              <a:rPr lang="en-US" smtClean="0"/>
              <a:t>8/31/2014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B3E020F-CC69-44C9-B1C6-40B1A19EE399}" type="datetime1">
              <a:rPr lang="en-US" smtClean="0"/>
              <a:t>8/31/2014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8301242-07F8-4A4D-A3FE-A7FB2EF8BB4F}" type="datetime1">
              <a:rPr lang="en-US" smtClean="0"/>
              <a:t>8/31/2014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B7F70A4-5CEF-466C-A05D-B96C0F66F4CD}" type="datetime1">
              <a:rPr lang="en-US" smtClean="0"/>
              <a:t>8/31/2014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4FF78E9-1A9F-4869-9E76-5B0B29B20F1A}" type="datetime1">
              <a:rPr lang="en-US" smtClean="0"/>
              <a:t>8/31/2014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B70F0302-DAE5-4D3C-A699-BE06FFAAB10A}" type="datetime1">
              <a:rPr lang="en-US" smtClean="0"/>
              <a:t>8/31/2014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3A5E386-666C-4DC9-9BD7-B1FC5F12A0CF}" type="datetime1">
              <a:rPr lang="en-US" smtClean="0"/>
              <a:t>8/31/2014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6FC2576D-5616-4771-96A8-A92D5FCD9555}" type="datetime1">
              <a:rPr lang="en-US" smtClean="0"/>
              <a:t>8/31/2014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C801EA4E-F6C9-4F18-A9EA-1EA7BFAD57A5}" type="datetime1">
              <a:rPr lang="en-US" smtClean="0"/>
              <a:t>8/31/2014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6F975F-B9FF-4745-BEB8-8B1B6B8A2A81}" type="datetime1">
              <a:rPr lang="en-US" smtClean="0"/>
              <a:t>8/31/2014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EA3C424-9FC8-49D1-8E69-AEADBA8C0FA9}" type="datetime1">
              <a:rPr lang="en-US" smtClean="0"/>
              <a:t>8/31/2014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4.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6.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7.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2">
                <a:gamma/>
                <a:shade val="69804"/>
                <a:invGamma/>
              </a:schemeClr>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itchFamily="34" charset="0"/>
              </a:defRPr>
            </a:lvl1pPr>
          </a:lstStyle>
          <a:p>
            <a:fld id="{A358950A-CFE8-4FEF-BECB-24747AB911DC}" type="datetime1">
              <a:rPr lang="en-US" smtClean="0"/>
              <a:t>8/31/2014</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itchFamily="34" charset="0"/>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itchFamily="34" charset="0"/>
              </a:defRPr>
            </a:lvl1pPr>
          </a:lstStyle>
          <a:p>
            <a:fld id="{B6F15528-21DE-4FAA-801E-634DDDAF4B2B}"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816" r:id="rId13"/>
  </p:sldLayoutIdLst>
  <p:hf hdr="0" ftr="0" dt="0"/>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2">
                <a:gamma/>
                <a:shade val="69804"/>
                <a:invGamma/>
              </a:schemeClr>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itchFamily="34" charset="0"/>
              </a:defRPr>
            </a:lvl1pPr>
          </a:lstStyle>
          <a:p>
            <a:fld id="{05BD928E-60E6-4C0A-A3CD-EDA4DB9F156C}" type="datetime1">
              <a:rPr lang="en-US" smtClean="0"/>
              <a:t>8/31/2014</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itchFamily="34" charset="0"/>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itchFamily="34" charset="0"/>
              </a:defRPr>
            </a:lvl1pPr>
          </a:lstStyle>
          <a:p>
            <a:fld id="{B6F15528-21DE-4FAA-801E-634DDDAF4B2B}"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29" r:id="rId14"/>
  </p:sldLayoutIdLst>
  <p:hf hdr="0" ftr="0" dt="0"/>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2">
                <a:gamma/>
                <a:shade val="69804"/>
                <a:invGamma/>
              </a:schemeClr>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itchFamily="34" charset="0"/>
              </a:defRPr>
            </a:lvl1pPr>
          </a:lstStyle>
          <a:p>
            <a:fld id="{3881E084-F6ED-4704-A0AA-D0B9DD7A5D6E}" type="datetime1">
              <a:rPr lang="en-US" smtClean="0"/>
              <a:t>8/31/2014</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itchFamily="34" charset="0"/>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itchFamily="34" charset="0"/>
              </a:defRPr>
            </a:lvl1pPr>
          </a:lstStyle>
          <a:p>
            <a:fld id="{B6F15528-21DE-4FAA-801E-634DDDAF4B2B}"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hf hdr="0" ftr="0" dt="0"/>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itchFamily="34" charset="0"/>
              </a:defRPr>
            </a:lvl1pPr>
          </a:lstStyle>
          <a:p>
            <a:fld id="{84669F0A-7EA6-4263-B73C-F2E8403C0E49}" type="datetime1">
              <a:rPr lang="en-US" smtClean="0"/>
              <a:t>8/31/2014</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itchFamily="34" charset="0"/>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itchFamily="34"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815" r:id="rId14"/>
  </p:sldLayoutIdLst>
  <p:hf hdr="0" ftr="0" dt="0"/>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2">
                <a:gamma/>
                <a:shade val="69804"/>
                <a:invGamma/>
              </a:schemeClr>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itchFamily="34" charset="0"/>
              </a:defRPr>
            </a:lvl1pPr>
          </a:lstStyle>
          <a:p>
            <a:fld id="{CA6BEE77-C0F4-4A0E-8DD0-18617DAE4420}" type="datetime1">
              <a:rPr lang="en-US" smtClean="0"/>
              <a:t>8/31/2014</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itchFamily="34" charset="0"/>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itchFamily="34" charset="0"/>
              </a:defRPr>
            </a:lvl1pPr>
          </a:lstStyle>
          <a:p>
            <a:fld id="{B6F15528-21DE-4FAA-801E-634DDDAF4B2B}"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hf hdr="0" ftr="0" dt="0"/>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2">
                <a:gamma/>
                <a:shade val="69804"/>
                <a:invGamma/>
              </a:schemeClr>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itchFamily="34" charset="0"/>
              </a:defRPr>
            </a:lvl1pPr>
          </a:lstStyle>
          <a:p>
            <a:fld id="{09858BDF-8D29-4227-8D12-EDCDD9BECEF0}" type="datetime1">
              <a:rPr lang="en-US" smtClean="0"/>
              <a:t>8/31/2014</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itchFamily="34" charset="0"/>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itchFamily="34" charset="0"/>
              </a:defRPr>
            </a:lvl1pPr>
          </a:lstStyle>
          <a:p>
            <a:fld id="{B6F15528-21DE-4FAA-801E-634DDDAF4B2B}"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814" r:id="rId14"/>
  </p:sldLayoutIdLst>
  <p:hf hdr="0" ftr="0" dt="0"/>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50F5812-CAE4-492B-A99C-2FF66C34708A}" type="datetime1">
              <a:rPr lang="en-US" smtClean="0"/>
              <a:t>8/31/2014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600">
                                          <p:stCondLst>
                                            <p:cond delay="0"/>
                                          </p:stCondLst>
                                        </p:cTn>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2" dur="500"/>
                                        <p:tgtEl>
                                          <p:spTgt spid="9">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5" dur="500"/>
                                        <p:tgtEl>
                                          <p:spTgt spid="9">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8" dur="500"/>
                                        <p:tgtEl>
                                          <p:spTgt spid="9">
                                            <p:txEl>
                                              <p:pRg st="2" end="2"/>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randombar(horizontal)">
                                      <p:cBhvr>
                                        <p:cTn id="21" dur="500"/>
                                        <p:tgtEl>
                                          <p:spTgt spid="9">
                                            <p:txEl>
                                              <p:pRg st="3" end="3"/>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randombar(horizontal)">
                                      <p:cBhvr>
                                        <p:cTn id="24"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bldLst>
  </p:timing>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8.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3.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3.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3.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88.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3.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8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8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3.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8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3.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83.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3.xml"/><Relationship Id="rId1" Type="http://schemas.openxmlformats.org/officeDocument/2006/relationships/vmlDrawing" Target="../drawings/vmlDrawing2.vml"/><Relationship Id="rId4" Type="http://schemas.openxmlformats.org/officeDocument/2006/relationships/image" Target="../media/image35.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8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4" name="Picture 2" descr="C:\Users\Dr. I. R. Qazi\Pictures\Islamic_Wallpapers-142_jpg_bismillah_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143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57818" y="4357694"/>
            <a:ext cx="3449791" cy="461665"/>
          </a:xfrm>
          <a:prstGeom prst="rect">
            <a:avLst/>
          </a:prstGeom>
        </p:spPr>
        <p:txBody>
          <a:bodyPr wrap="none">
            <a:spAutoFit/>
          </a:bodyPr>
          <a:lstStyle/>
          <a:p>
            <a:r>
              <a:rPr lang="en-US" altLang="zh-CN" sz="2400" b="1" u="sng" dirty="0">
                <a:solidFill>
                  <a:srgbClr val="00B050"/>
                </a:solidFill>
              </a:rPr>
              <a:t>Respiratory physiology</a:t>
            </a:r>
            <a:endParaRPr lang="en-US" sz="2400" b="1" u="sng" dirty="0">
              <a:solidFill>
                <a:srgbClr val="00B050"/>
              </a:solidFill>
            </a:endParaRPr>
          </a:p>
        </p:txBody>
      </p:sp>
      <p:sp>
        <p:nvSpPr>
          <p:cNvPr id="5" name="Rectangle 4"/>
          <p:cNvSpPr/>
          <p:nvPr/>
        </p:nvSpPr>
        <p:spPr>
          <a:xfrm>
            <a:off x="1907704" y="4893905"/>
            <a:ext cx="6408712" cy="1754326"/>
          </a:xfrm>
          <a:prstGeom prst="rect">
            <a:avLst/>
          </a:prstGeom>
        </p:spPr>
        <p:txBody>
          <a:bodyPr wrap="square">
            <a:spAutoFit/>
          </a:bodyPr>
          <a:lstStyle/>
          <a:p>
            <a:pPr algn="ctr"/>
            <a:r>
              <a:rPr lang="en-US" sz="4000" b="1" dirty="0">
                <a:solidFill>
                  <a:srgbClr val="00B050"/>
                </a:solidFill>
                <a:effectLst>
                  <a:outerShdw blurRad="38100" dist="38100" dir="2700000" algn="tl">
                    <a:srgbClr val="000000">
                      <a:alpha val="43137"/>
                    </a:srgbClr>
                  </a:outerShdw>
                </a:effectLst>
              </a:rPr>
              <a:t>Pulmonary </a:t>
            </a:r>
            <a:r>
              <a:rPr lang="en-US" sz="4000" b="1" dirty="0" smtClean="0">
                <a:solidFill>
                  <a:srgbClr val="00B050"/>
                </a:solidFill>
                <a:effectLst>
                  <a:outerShdw blurRad="38100" dist="38100" dir="2700000" algn="tl">
                    <a:srgbClr val="000000">
                      <a:alpha val="43137"/>
                    </a:srgbClr>
                  </a:outerShdw>
                </a:effectLst>
              </a:rPr>
              <a:t>Ventilation</a:t>
            </a:r>
          </a:p>
          <a:p>
            <a:pPr algn="r"/>
            <a:r>
              <a:rPr lang="en-US" sz="4400" b="1" dirty="0">
                <a:solidFill>
                  <a:srgbClr val="00B050"/>
                </a:solidFill>
                <a:effectLst>
                  <a:outerShdw blurRad="38100" dist="38100" dir="2700000" algn="tl">
                    <a:srgbClr val="000000">
                      <a:alpha val="43137"/>
                    </a:srgbClr>
                  </a:outerShdw>
                </a:effectLst>
              </a:rPr>
              <a:t/>
            </a:r>
            <a:br>
              <a:rPr lang="en-US" sz="4400" b="1" dirty="0">
                <a:solidFill>
                  <a:srgbClr val="00B050"/>
                </a:solidFill>
                <a:effectLst>
                  <a:outerShdw blurRad="38100" dist="38100" dir="2700000" algn="tl">
                    <a:srgbClr val="000000">
                      <a:alpha val="43137"/>
                    </a:srgbClr>
                  </a:outerShdw>
                </a:effectLst>
              </a:rPr>
            </a:br>
            <a:r>
              <a:rPr lang="en-US" sz="2400" b="1" dirty="0">
                <a:solidFill>
                  <a:srgbClr val="00B050"/>
                </a:solidFill>
                <a:effectLst>
                  <a:outerShdw blurRad="38100" dist="38100" dir="2700000" algn="tl">
                    <a:srgbClr val="000000">
                      <a:alpha val="43137"/>
                    </a:srgbClr>
                  </a:outerShdw>
                </a:effectLst>
              </a:rPr>
              <a:t>DR QAZI IMTIAZ RASOOL</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3881090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1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24" y="4714885"/>
            <a:ext cx="4714876" cy="2143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1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48" y="2357430"/>
            <a:ext cx="4680261" cy="249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1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4810" y="5317"/>
            <a:ext cx="4929190" cy="2352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7155" name="Rectangle 3"/>
          <p:cNvSpPr>
            <a:spLocks noGrp="1" noChangeArrowheads="1"/>
          </p:cNvSpPr>
          <p:nvPr>
            <p:ph idx="1"/>
          </p:nvPr>
        </p:nvSpPr>
        <p:spPr>
          <a:xfrm>
            <a:off x="0" y="1412776"/>
            <a:ext cx="4429124" cy="4972050"/>
          </a:xfrm>
        </p:spPr>
        <p:txBody>
          <a:bodyPr>
            <a:normAutofit/>
          </a:bodyPr>
          <a:lstStyle/>
          <a:p>
            <a:r>
              <a:rPr lang="en-US" sz="2000" dirty="0" smtClean="0"/>
              <a:t>At </a:t>
            </a:r>
            <a:r>
              <a:rPr lang="en-US" sz="2000" dirty="0"/>
              <a:t>rest or without air movement.</a:t>
            </a:r>
          </a:p>
          <a:p>
            <a:r>
              <a:rPr lang="en-US" sz="2000" dirty="0" smtClean="0"/>
              <a:t>Lungs </a:t>
            </a:r>
            <a:r>
              <a:rPr lang="en-US" sz="2000" dirty="0"/>
              <a:t>have a natural tendency to recoil inward, or to </a:t>
            </a:r>
            <a:r>
              <a:rPr lang="en-US" sz="2000" dirty="0" smtClean="0"/>
              <a:t>collapse.</a:t>
            </a:r>
          </a:p>
          <a:p>
            <a:r>
              <a:rPr lang="en-US" sz="2000" dirty="0" smtClean="0"/>
              <a:t>2 main static forces :</a:t>
            </a:r>
          </a:p>
          <a:p>
            <a:pPr lvl="1"/>
            <a:r>
              <a:rPr lang="en-US" sz="2000" dirty="0" smtClean="0"/>
              <a:t> elastic properties of  lung tissue</a:t>
            </a:r>
          </a:p>
          <a:p>
            <a:pPr lvl="1"/>
            <a:r>
              <a:rPr lang="en-US" sz="2000" dirty="0" smtClean="0"/>
              <a:t> surface tension by layer of fluid that is  inside of t alveoli</a:t>
            </a:r>
          </a:p>
          <a:p>
            <a:endParaRPr lang="en-US" sz="2000" dirty="0"/>
          </a:p>
          <a:p>
            <a:r>
              <a:rPr lang="en-US" sz="2000" dirty="0" smtClean="0"/>
              <a:t> Chest </a:t>
            </a:r>
            <a:r>
              <a:rPr lang="en-US" sz="2000" dirty="0"/>
              <a:t>wall has a natural tendency to move outward, or to expand.</a:t>
            </a:r>
          </a:p>
          <a:p>
            <a:r>
              <a:rPr lang="en-US" sz="2000" dirty="0"/>
              <a:t>These two opposing forces tend to cancel each other </a:t>
            </a:r>
            <a:r>
              <a:rPr lang="en-US" sz="2000" dirty="0" smtClean="0"/>
              <a:t>out, </a:t>
            </a:r>
            <a:r>
              <a:rPr lang="en-US" sz="2000" dirty="0"/>
              <a:t>leaving a residual volume of gas in the lungs, known as the FRC.</a:t>
            </a:r>
          </a:p>
        </p:txBody>
      </p:sp>
      <p:sp>
        <p:nvSpPr>
          <p:cNvPr id="2" name="Rectangle 1"/>
          <p:cNvSpPr/>
          <p:nvPr/>
        </p:nvSpPr>
        <p:spPr bwMode="auto">
          <a:xfrm>
            <a:off x="19422" y="-3822"/>
            <a:ext cx="4123950" cy="12182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3200" dirty="0">
                <a:solidFill>
                  <a:schemeClr val="bg1"/>
                </a:solidFill>
                <a:latin typeface="Arial" pitchFamily="34" charset="0"/>
                <a:cs typeface="Arial" pitchFamily="34" charset="0"/>
              </a:rPr>
              <a:t>Static Characteristics of Lung</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ahoma"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325073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 calcmode="lin" valueType="num">
                                      <p:cBhvr additive="base">
                                        <p:cTn id="7" dur="2000" fill="hold"/>
                                        <p:tgtEl>
                                          <p:spTgt spid="17715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77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1122"/>
                                        </p:tgtEl>
                                        <p:attrNameLst>
                                          <p:attrName>style.visibility</p:attrName>
                                        </p:attrNameLst>
                                      </p:cBhvr>
                                      <p:to>
                                        <p:strVal val="visible"/>
                                      </p:to>
                                    </p:set>
                                    <p:anim calcmode="lin" valueType="num">
                                      <p:cBhvr additive="base">
                                        <p:cTn id="13" dur="2000" fill="hold"/>
                                        <p:tgtEl>
                                          <p:spTgt spid="261122"/>
                                        </p:tgtEl>
                                        <p:attrNameLst>
                                          <p:attrName>ppt_x</p:attrName>
                                        </p:attrNameLst>
                                      </p:cBhvr>
                                      <p:tavLst>
                                        <p:tav tm="0">
                                          <p:val>
                                            <p:strVal val="#ppt_x"/>
                                          </p:val>
                                        </p:tav>
                                        <p:tav tm="100000">
                                          <p:val>
                                            <p:strVal val="#ppt_x"/>
                                          </p:val>
                                        </p:tav>
                                      </p:tavLst>
                                    </p:anim>
                                    <p:anim calcmode="lin" valueType="num">
                                      <p:cBhvr additive="base">
                                        <p:cTn id="14" dur="2000" fill="hold"/>
                                        <p:tgtEl>
                                          <p:spTgt spid="2611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7155">
                                            <p:txEl>
                                              <p:pRg st="1" end="1"/>
                                            </p:txEl>
                                          </p:spTgt>
                                        </p:tgtEl>
                                        <p:attrNameLst>
                                          <p:attrName>style.visibility</p:attrName>
                                        </p:attrNameLst>
                                      </p:cBhvr>
                                      <p:to>
                                        <p:strVal val="visible"/>
                                      </p:to>
                                    </p:set>
                                    <p:anim calcmode="lin" valueType="num">
                                      <p:cBhvr additive="base">
                                        <p:cTn id="19" dur="2000" fill="hold"/>
                                        <p:tgtEl>
                                          <p:spTgt spid="177155">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771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7155">
                                            <p:txEl>
                                              <p:pRg st="2" end="2"/>
                                            </p:txEl>
                                          </p:spTgt>
                                        </p:tgtEl>
                                        <p:attrNameLst>
                                          <p:attrName>style.visibility</p:attrName>
                                        </p:attrNameLst>
                                      </p:cBhvr>
                                      <p:to>
                                        <p:strVal val="visible"/>
                                      </p:to>
                                    </p:set>
                                    <p:anim calcmode="lin" valueType="num">
                                      <p:cBhvr additive="base">
                                        <p:cTn id="25" dur="2000" fill="hold"/>
                                        <p:tgtEl>
                                          <p:spTgt spid="177155">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771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7155">
                                            <p:txEl>
                                              <p:pRg st="3" end="3"/>
                                            </p:txEl>
                                          </p:spTgt>
                                        </p:tgtEl>
                                        <p:attrNameLst>
                                          <p:attrName>style.visibility</p:attrName>
                                        </p:attrNameLst>
                                      </p:cBhvr>
                                      <p:to>
                                        <p:strVal val="visible"/>
                                      </p:to>
                                    </p:set>
                                    <p:anim calcmode="lin" valueType="num">
                                      <p:cBhvr additive="base">
                                        <p:cTn id="31" dur="2000" fill="hold"/>
                                        <p:tgtEl>
                                          <p:spTgt spid="177155">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771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7155">
                                            <p:txEl>
                                              <p:pRg st="4" end="4"/>
                                            </p:txEl>
                                          </p:spTgt>
                                        </p:tgtEl>
                                        <p:attrNameLst>
                                          <p:attrName>style.visibility</p:attrName>
                                        </p:attrNameLst>
                                      </p:cBhvr>
                                      <p:to>
                                        <p:strVal val="visible"/>
                                      </p:to>
                                    </p:set>
                                    <p:anim calcmode="lin" valueType="num">
                                      <p:cBhvr additive="base">
                                        <p:cTn id="37" dur="2000" fill="hold"/>
                                        <p:tgtEl>
                                          <p:spTgt spid="177155">
                                            <p:txEl>
                                              <p:pRg st="4" end="4"/>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1771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61123"/>
                                        </p:tgtEl>
                                        <p:attrNameLst>
                                          <p:attrName>style.visibility</p:attrName>
                                        </p:attrNameLst>
                                      </p:cBhvr>
                                      <p:to>
                                        <p:strVal val="visible"/>
                                      </p:to>
                                    </p:set>
                                    <p:anim calcmode="lin" valueType="num">
                                      <p:cBhvr additive="base">
                                        <p:cTn id="43" dur="2000" fill="hold"/>
                                        <p:tgtEl>
                                          <p:spTgt spid="261123"/>
                                        </p:tgtEl>
                                        <p:attrNameLst>
                                          <p:attrName>ppt_x</p:attrName>
                                        </p:attrNameLst>
                                      </p:cBhvr>
                                      <p:tavLst>
                                        <p:tav tm="0">
                                          <p:val>
                                            <p:strVal val="#ppt_x"/>
                                          </p:val>
                                        </p:tav>
                                        <p:tav tm="100000">
                                          <p:val>
                                            <p:strVal val="#ppt_x"/>
                                          </p:val>
                                        </p:tav>
                                      </p:tavLst>
                                    </p:anim>
                                    <p:anim calcmode="lin" valueType="num">
                                      <p:cBhvr additive="base">
                                        <p:cTn id="44" dur="2000" fill="hold"/>
                                        <p:tgtEl>
                                          <p:spTgt spid="2611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7155">
                                            <p:txEl>
                                              <p:pRg st="6" end="6"/>
                                            </p:txEl>
                                          </p:spTgt>
                                        </p:tgtEl>
                                        <p:attrNameLst>
                                          <p:attrName>style.visibility</p:attrName>
                                        </p:attrNameLst>
                                      </p:cBhvr>
                                      <p:to>
                                        <p:strVal val="visible"/>
                                      </p:to>
                                    </p:set>
                                    <p:anim calcmode="lin" valueType="num">
                                      <p:cBhvr additive="base">
                                        <p:cTn id="49" dur="2000" fill="hold"/>
                                        <p:tgtEl>
                                          <p:spTgt spid="177155">
                                            <p:txEl>
                                              <p:pRg st="6" end="6"/>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17715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7155">
                                            <p:txEl>
                                              <p:pRg st="7" end="7"/>
                                            </p:txEl>
                                          </p:spTgt>
                                        </p:tgtEl>
                                        <p:attrNameLst>
                                          <p:attrName>style.visibility</p:attrName>
                                        </p:attrNameLst>
                                      </p:cBhvr>
                                      <p:to>
                                        <p:strVal val="visible"/>
                                      </p:to>
                                    </p:set>
                                    <p:anim calcmode="lin" valueType="num">
                                      <p:cBhvr additive="base">
                                        <p:cTn id="55" dur="2000" fill="hold"/>
                                        <p:tgtEl>
                                          <p:spTgt spid="177155">
                                            <p:txEl>
                                              <p:pRg st="7" end="7"/>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17715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8" presetClass="entr" presetSubtype="16" fill="hold" nodeType="clickEffect">
                                  <p:stCondLst>
                                    <p:cond delay="0"/>
                                  </p:stCondLst>
                                  <p:childTnLst>
                                    <p:set>
                                      <p:cBhvr>
                                        <p:cTn id="60" dur="1" fill="hold">
                                          <p:stCondLst>
                                            <p:cond delay="0"/>
                                          </p:stCondLst>
                                        </p:cTn>
                                        <p:tgtEl>
                                          <p:spTgt spid="261124"/>
                                        </p:tgtEl>
                                        <p:attrNameLst>
                                          <p:attrName>style.visibility</p:attrName>
                                        </p:attrNameLst>
                                      </p:cBhvr>
                                      <p:to>
                                        <p:strVal val="visible"/>
                                      </p:to>
                                    </p:set>
                                    <p:animEffect transition="in" filter="diamond(in)">
                                      <p:cBhvr>
                                        <p:cTn id="61" dur="2000"/>
                                        <p:tgtEl>
                                          <p:spTgt spid="261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Rectangle 22"/>
          <p:cNvSpPr/>
          <p:nvPr/>
        </p:nvSpPr>
        <p:spPr bwMode="auto">
          <a:xfrm>
            <a:off x="2786050" y="571480"/>
            <a:ext cx="4786346" cy="64294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Tahoma" pitchFamily="34" charset="0"/>
            </a:endParaRPr>
          </a:p>
        </p:txBody>
      </p:sp>
      <p:sp>
        <p:nvSpPr>
          <p:cNvPr id="40962" name="Rectangle 2"/>
          <p:cNvSpPr>
            <a:spLocks noGrp="1" noChangeArrowheads="1"/>
          </p:cNvSpPr>
          <p:nvPr>
            <p:ph type="title"/>
          </p:nvPr>
        </p:nvSpPr>
        <p:spPr/>
        <p:txBody>
          <a:bodyPr>
            <a:normAutofit/>
          </a:bodyPr>
          <a:lstStyle/>
          <a:p>
            <a:pPr algn="ctr"/>
            <a:r>
              <a:rPr lang="en-US" sz="4800" b="1" u="sng" dirty="0">
                <a:solidFill>
                  <a:schemeClr val="bg1"/>
                </a:solidFill>
              </a:rPr>
              <a:t>I</a:t>
            </a:r>
            <a:r>
              <a:rPr lang="en-US" sz="4400" b="1" u="sng" dirty="0">
                <a:solidFill>
                  <a:schemeClr val="bg1"/>
                </a:solidFill>
              </a:rPr>
              <a:t>NSPIRATION</a:t>
            </a:r>
            <a:endParaRPr lang="en-US" sz="6000" b="1" u="sng" dirty="0">
              <a:solidFill>
                <a:schemeClr val="bg1"/>
              </a:solidFill>
            </a:endParaRPr>
          </a:p>
        </p:txBody>
      </p:sp>
      <p:sp>
        <p:nvSpPr>
          <p:cNvPr id="40963" name="Oval 3"/>
          <p:cNvSpPr>
            <a:spLocks noChangeArrowheads="1"/>
          </p:cNvSpPr>
          <p:nvPr/>
        </p:nvSpPr>
        <p:spPr bwMode="auto">
          <a:xfrm>
            <a:off x="3048000" y="3962400"/>
            <a:ext cx="2286000" cy="2057400"/>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n-US"/>
          </a:p>
        </p:txBody>
      </p:sp>
      <p:sp>
        <p:nvSpPr>
          <p:cNvPr id="40964" name="Oval 4"/>
          <p:cNvSpPr>
            <a:spLocks noChangeArrowheads="1"/>
          </p:cNvSpPr>
          <p:nvPr/>
        </p:nvSpPr>
        <p:spPr bwMode="auto">
          <a:xfrm>
            <a:off x="3657600" y="4343400"/>
            <a:ext cx="1143000" cy="1219200"/>
          </a:xfrm>
          <a:prstGeom prst="ellipse">
            <a:avLst/>
          </a:prstGeom>
          <a:solidFill>
            <a:srgbClr val="0033CC"/>
          </a:solidFill>
          <a:ln w="12700" cap="sq">
            <a:solidFill>
              <a:schemeClr val="tx1"/>
            </a:solidFill>
            <a:round/>
            <a:headEnd type="none" w="sm" len="sm"/>
            <a:tailEnd type="none" w="sm" len="sm"/>
          </a:ln>
          <a:effectLst/>
        </p:spPr>
        <p:txBody>
          <a:bodyPr wrap="none" anchor="ctr"/>
          <a:lstStyle/>
          <a:p>
            <a:endParaRPr lang="en-US"/>
          </a:p>
        </p:txBody>
      </p:sp>
      <p:sp>
        <p:nvSpPr>
          <p:cNvPr id="40965" name="Rectangle 5"/>
          <p:cNvSpPr>
            <a:spLocks noChangeArrowheads="1"/>
          </p:cNvSpPr>
          <p:nvPr/>
        </p:nvSpPr>
        <p:spPr bwMode="auto">
          <a:xfrm>
            <a:off x="4114800" y="2286000"/>
            <a:ext cx="228600" cy="2057400"/>
          </a:xfrm>
          <a:prstGeom prst="rect">
            <a:avLst/>
          </a:prstGeom>
          <a:solidFill>
            <a:srgbClr val="0033CC"/>
          </a:solidFill>
          <a:ln w="12700" cap="sq">
            <a:solidFill>
              <a:schemeClr val="tx1"/>
            </a:solidFill>
            <a:miter lim="800000"/>
            <a:headEnd type="none" w="sm" len="sm"/>
            <a:tailEnd type="none" w="sm" len="sm"/>
          </a:ln>
          <a:effectLst/>
        </p:spPr>
        <p:txBody>
          <a:bodyPr wrap="none" anchor="ctr"/>
          <a:lstStyle/>
          <a:p>
            <a:pPr algn="ctr"/>
            <a:endParaRPr lang="en-US"/>
          </a:p>
        </p:txBody>
      </p:sp>
      <p:sp>
        <p:nvSpPr>
          <p:cNvPr id="40966" name="Text Box 6"/>
          <p:cNvSpPr txBox="1">
            <a:spLocks noChangeArrowheads="1"/>
          </p:cNvSpPr>
          <p:nvPr/>
        </p:nvSpPr>
        <p:spPr bwMode="auto">
          <a:xfrm>
            <a:off x="5470525" y="2708275"/>
            <a:ext cx="1639888" cy="457200"/>
          </a:xfrm>
          <a:prstGeom prst="rect">
            <a:avLst/>
          </a:prstGeom>
          <a:noFill/>
          <a:ln w="12700" cap="sq">
            <a:noFill/>
            <a:miter lim="800000"/>
            <a:headEnd type="none" w="sm" len="sm"/>
            <a:tailEnd type="none" w="sm" len="sm"/>
          </a:ln>
          <a:effectLst/>
        </p:spPr>
        <p:txBody>
          <a:bodyPr wrap="none">
            <a:spAutoFit/>
          </a:bodyPr>
          <a:lstStyle/>
          <a:p>
            <a:r>
              <a:rPr lang="en-US"/>
              <a:t>760 mm Hg</a:t>
            </a:r>
          </a:p>
        </p:txBody>
      </p:sp>
      <p:sp>
        <p:nvSpPr>
          <p:cNvPr id="40967" name="Text Box 7"/>
          <p:cNvSpPr txBox="1">
            <a:spLocks noChangeArrowheads="1"/>
          </p:cNvSpPr>
          <p:nvPr/>
        </p:nvSpPr>
        <p:spPr bwMode="auto">
          <a:xfrm>
            <a:off x="5943600" y="4572000"/>
            <a:ext cx="2362200"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a:t>754 mmHg</a:t>
            </a:r>
          </a:p>
        </p:txBody>
      </p:sp>
      <p:sp>
        <p:nvSpPr>
          <p:cNvPr id="40968" name="Line 8"/>
          <p:cNvSpPr>
            <a:spLocks noChangeShapeType="1"/>
          </p:cNvSpPr>
          <p:nvPr/>
        </p:nvSpPr>
        <p:spPr bwMode="auto">
          <a:xfrm flipH="1">
            <a:off x="4953000" y="4800600"/>
            <a:ext cx="762000" cy="76200"/>
          </a:xfrm>
          <a:prstGeom prst="line">
            <a:avLst/>
          </a:prstGeom>
          <a:noFill/>
          <a:ln w="57150" cap="sq">
            <a:solidFill>
              <a:schemeClr val="tx1"/>
            </a:solidFill>
            <a:round/>
            <a:headEnd type="none" w="sm" len="sm"/>
            <a:tailEnd type="triangle" w="sm" len="sm"/>
          </a:ln>
          <a:effectLst/>
        </p:spPr>
        <p:txBody>
          <a:bodyPr wrap="none" anchor="ctr"/>
          <a:lstStyle/>
          <a:p>
            <a:endParaRPr lang="en-US"/>
          </a:p>
        </p:txBody>
      </p:sp>
      <p:sp>
        <p:nvSpPr>
          <p:cNvPr id="40969" name="Line 9"/>
          <p:cNvSpPr>
            <a:spLocks noChangeShapeType="1"/>
          </p:cNvSpPr>
          <p:nvPr/>
        </p:nvSpPr>
        <p:spPr bwMode="auto">
          <a:xfrm flipH="1" flipV="1">
            <a:off x="4267200" y="1905000"/>
            <a:ext cx="1143000" cy="914400"/>
          </a:xfrm>
          <a:prstGeom prst="line">
            <a:avLst/>
          </a:prstGeom>
          <a:noFill/>
          <a:ln w="57150" cap="sq">
            <a:solidFill>
              <a:schemeClr val="tx1"/>
            </a:solidFill>
            <a:round/>
            <a:headEnd type="none" w="sm" len="sm"/>
            <a:tailEnd type="triangle" w="sm" len="sm"/>
          </a:ln>
          <a:effectLst/>
        </p:spPr>
        <p:txBody>
          <a:bodyPr wrap="none" anchor="ctr"/>
          <a:lstStyle/>
          <a:p>
            <a:endParaRPr lang="en-US"/>
          </a:p>
        </p:txBody>
      </p:sp>
      <p:sp>
        <p:nvSpPr>
          <p:cNvPr id="40970" name="Line 10"/>
          <p:cNvSpPr>
            <a:spLocks noChangeShapeType="1"/>
          </p:cNvSpPr>
          <p:nvPr/>
        </p:nvSpPr>
        <p:spPr bwMode="auto">
          <a:xfrm flipH="1">
            <a:off x="4419600" y="3581400"/>
            <a:ext cx="1219200" cy="1066800"/>
          </a:xfrm>
          <a:prstGeom prst="line">
            <a:avLst/>
          </a:prstGeom>
          <a:noFill/>
          <a:ln w="57150" cap="sq">
            <a:solidFill>
              <a:schemeClr val="tx1"/>
            </a:solidFill>
            <a:round/>
            <a:headEnd type="none" w="sm" len="sm"/>
            <a:tailEnd type="triangle" w="sm" len="sm"/>
          </a:ln>
          <a:effectLst/>
        </p:spPr>
        <p:txBody>
          <a:bodyPr wrap="none" anchor="ctr"/>
          <a:lstStyle/>
          <a:p>
            <a:endParaRPr lang="en-US"/>
          </a:p>
        </p:txBody>
      </p:sp>
      <p:sp>
        <p:nvSpPr>
          <p:cNvPr id="40971" name="Text Box 11"/>
          <p:cNvSpPr txBox="1">
            <a:spLocks noChangeArrowheads="1"/>
          </p:cNvSpPr>
          <p:nvPr/>
        </p:nvSpPr>
        <p:spPr bwMode="auto">
          <a:xfrm>
            <a:off x="5165725" y="5222875"/>
            <a:ext cx="946150" cy="457200"/>
          </a:xfrm>
          <a:prstGeom prst="rect">
            <a:avLst/>
          </a:prstGeom>
          <a:noFill/>
          <a:ln w="12700" cap="sq">
            <a:noFill/>
            <a:miter lim="800000"/>
            <a:headEnd type="none" w="sm" len="sm"/>
            <a:tailEnd type="none" w="sm" len="sm"/>
          </a:ln>
          <a:effectLst/>
        </p:spPr>
        <p:txBody>
          <a:bodyPr wrap="none">
            <a:spAutoFit/>
          </a:bodyPr>
          <a:lstStyle/>
          <a:p>
            <a:r>
              <a:rPr lang="en-US"/>
              <a:t>Lungs</a:t>
            </a:r>
          </a:p>
        </p:txBody>
      </p:sp>
      <p:sp>
        <p:nvSpPr>
          <p:cNvPr id="40972" name="Text Box 12"/>
          <p:cNvSpPr txBox="1">
            <a:spLocks noChangeArrowheads="1"/>
          </p:cNvSpPr>
          <p:nvPr/>
        </p:nvSpPr>
        <p:spPr bwMode="auto">
          <a:xfrm>
            <a:off x="5165725" y="3927475"/>
            <a:ext cx="2695575" cy="457200"/>
          </a:xfrm>
          <a:prstGeom prst="rect">
            <a:avLst/>
          </a:prstGeom>
          <a:noFill/>
          <a:ln w="12700" cap="sq">
            <a:noFill/>
            <a:miter lim="800000"/>
            <a:headEnd type="none" w="sm" len="sm"/>
            <a:tailEnd type="none" w="sm" len="sm"/>
          </a:ln>
          <a:effectLst/>
        </p:spPr>
        <p:txBody>
          <a:bodyPr wrap="none">
            <a:spAutoFit/>
          </a:bodyPr>
          <a:lstStyle/>
          <a:p>
            <a:r>
              <a:rPr lang="en-US"/>
              <a:t>Intrapleural pressure</a:t>
            </a:r>
          </a:p>
        </p:txBody>
      </p:sp>
      <p:sp>
        <p:nvSpPr>
          <p:cNvPr id="40973" name="Text Box 13"/>
          <p:cNvSpPr txBox="1">
            <a:spLocks noChangeArrowheads="1"/>
          </p:cNvSpPr>
          <p:nvPr/>
        </p:nvSpPr>
        <p:spPr bwMode="auto">
          <a:xfrm>
            <a:off x="1508125" y="2708275"/>
            <a:ext cx="1217613" cy="457200"/>
          </a:xfrm>
          <a:prstGeom prst="rect">
            <a:avLst/>
          </a:prstGeom>
          <a:noFill/>
          <a:ln w="12700" cap="sq">
            <a:noFill/>
            <a:miter lim="800000"/>
            <a:headEnd type="none" w="sm" len="sm"/>
            <a:tailEnd type="none" w="sm" len="sm"/>
          </a:ln>
          <a:effectLst/>
        </p:spPr>
        <p:txBody>
          <a:bodyPr wrap="none">
            <a:spAutoFit/>
          </a:bodyPr>
          <a:lstStyle/>
          <a:p>
            <a:r>
              <a:rPr lang="en-US"/>
              <a:t>Airways</a:t>
            </a:r>
          </a:p>
        </p:txBody>
      </p:sp>
      <p:sp>
        <p:nvSpPr>
          <p:cNvPr id="40974" name="Text Box 14"/>
          <p:cNvSpPr txBox="1">
            <a:spLocks noChangeArrowheads="1"/>
          </p:cNvSpPr>
          <p:nvPr/>
        </p:nvSpPr>
        <p:spPr bwMode="auto">
          <a:xfrm>
            <a:off x="2574925" y="1565275"/>
            <a:ext cx="1673225" cy="457200"/>
          </a:xfrm>
          <a:prstGeom prst="rect">
            <a:avLst/>
          </a:prstGeom>
          <a:noFill/>
          <a:ln w="12700" cap="sq">
            <a:noFill/>
            <a:miter lim="800000"/>
            <a:headEnd type="none" w="sm" len="sm"/>
            <a:tailEnd type="none" w="sm" len="sm"/>
          </a:ln>
          <a:effectLst/>
        </p:spPr>
        <p:txBody>
          <a:bodyPr wrap="none">
            <a:spAutoFit/>
          </a:bodyPr>
          <a:lstStyle/>
          <a:p>
            <a:r>
              <a:rPr lang="en-US"/>
              <a:t>Atmosphere</a:t>
            </a:r>
          </a:p>
        </p:txBody>
      </p:sp>
      <p:sp>
        <p:nvSpPr>
          <p:cNvPr id="40975" name="Text Box 15"/>
          <p:cNvSpPr txBox="1">
            <a:spLocks noChangeArrowheads="1"/>
          </p:cNvSpPr>
          <p:nvPr/>
        </p:nvSpPr>
        <p:spPr bwMode="auto">
          <a:xfrm>
            <a:off x="1279525" y="4003675"/>
            <a:ext cx="1562100" cy="457200"/>
          </a:xfrm>
          <a:prstGeom prst="rect">
            <a:avLst/>
          </a:prstGeom>
          <a:noFill/>
          <a:ln w="12700" cap="sq">
            <a:noFill/>
            <a:miter lim="800000"/>
            <a:headEnd type="none" w="sm" len="sm"/>
            <a:tailEnd type="none" w="sm" len="sm"/>
          </a:ln>
          <a:effectLst/>
        </p:spPr>
        <p:txBody>
          <a:bodyPr wrap="none">
            <a:spAutoFit/>
          </a:bodyPr>
          <a:lstStyle/>
          <a:p>
            <a:r>
              <a:rPr lang="en-US"/>
              <a:t>Pleural Sac</a:t>
            </a:r>
          </a:p>
        </p:txBody>
      </p:sp>
      <p:sp>
        <p:nvSpPr>
          <p:cNvPr id="40976" name="Text Box 16"/>
          <p:cNvSpPr txBox="1">
            <a:spLocks noChangeArrowheads="1"/>
          </p:cNvSpPr>
          <p:nvPr/>
        </p:nvSpPr>
        <p:spPr bwMode="auto">
          <a:xfrm>
            <a:off x="822325" y="4994275"/>
            <a:ext cx="1265238" cy="822325"/>
          </a:xfrm>
          <a:prstGeom prst="rect">
            <a:avLst/>
          </a:prstGeom>
          <a:noFill/>
          <a:ln w="12700" cap="sq">
            <a:noFill/>
            <a:miter lim="800000"/>
            <a:headEnd type="none" w="sm" len="sm"/>
            <a:tailEnd type="none" w="sm" len="sm"/>
          </a:ln>
          <a:effectLst/>
        </p:spPr>
        <p:txBody>
          <a:bodyPr wrap="none">
            <a:spAutoFit/>
          </a:bodyPr>
          <a:lstStyle/>
          <a:p>
            <a:r>
              <a:rPr lang="en-US"/>
              <a:t>Thoracic</a:t>
            </a:r>
          </a:p>
          <a:p>
            <a:r>
              <a:rPr lang="en-US"/>
              <a:t>Wall</a:t>
            </a:r>
          </a:p>
        </p:txBody>
      </p:sp>
      <p:sp>
        <p:nvSpPr>
          <p:cNvPr id="40977" name="Line 17"/>
          <p:cNvSpPr>
            <a:spLocks noChangeShapeType="1"/>
          </p:cNvSpPr>
          <p:nvPr/>
        </p:nvSpPr>
        <p:spPr bwMode="auto">
          <a:xfrm flipV="1">
            <a:off x="2362200" y="5029200"/>
            <a:ext cx="609600" cy="152400"/>
          </a:xfrm>
          <a:prstGeom prst="line">
            <a:avLst/>
          </a:prstGeom>
          <a:noFill/>
          <a:ln w="57150" cap="sq">
            <a:solidFill>
              <a:schemeClr val="tx1"/>
            </a:solidFill>
            <a:round/>
            <a:headEnd type="none" w="sm" len="sm"/>
            <a:tailEnd type="triangle" w="sm" len="sm"/>
          </a:ln>
          <a:effectLst/>
        </p:spPr>
        <p:txBody>
          <a:bodyPr wrap="none" anchor="ctr"/>
          <a:lstStyle/>
          <a:p>
            <a:endParaRPr lang="en-US"/>
          </a:p>
        </p:txBody>
      </p:sp>
      <p:sp>
        <p:nvSpPr>
          <p:cNvPr id="40978" name="Line 18"/>
          <p:cNvSpPr>
            <a:spLocks noChangeShapeType="1"/>
          </p:cNvSpPr>
          <p:nvPr/>
        </p:nvSpPr>
        <p:spPr bwMode="auto">
          <a:xfrm>
            <a:off x="2895600" y="4267200"/>
            <a:ext cx="685800" cy="304800"/>
          </a:xfrm>
          <a:prstGeom prst="line">
            <a:avLst/>
          </a:prstGeom>
          <a:noFill/>
          <a:ln w="57150" cap="sq">
            <a:solidFill>
              <a:schemeClr val="tx1"/>
            </a:solidFill>
            <a:round/>
            <a:headEnd type="none" w="sm" len="sm"/>
            <a:tailEnd type="triangle" w="sm" len="sm"/>
          </a:ln>
          <a:effectLst/>
        </p:spPr>
        <p:txBody>
          <a:bodyPr wrap="none" anchor="ctr"/>
          <a:lstStyle/>
          <a:p>
            <a:endParaRPr lang="en-US"/>
          </a:p>
        </p:txBody>
      </p:sp>
      <p:sp>
        <p:nvSpPr>
          <p:cNvPr id="40979" name="Line 19"/>
          <p:cNvSpPr>
            <a:spLocks noChangeShapeType="1"/>
          </p:cNvSpPr>
          <p:nvPr/>
        </p:nvSpPr>
        <p:spPr bwMode="auto">
          <a:xfrm>
            <a:off x="2819400" y="2971800"/>
            <a:ext cx="1447800" cy="0"/>
          </a:xfrm>
          <a:prstGeom prst="line">
            <a:avLst/>
          </a:prstGeom>
          <a:noFill/>
          <a:ln w="57150" cap="sq">
            <a:solidFill>
              <a:schemeClr val="tx1"/>
            </a:solidFill>
            <a:round/>
            <a:headEnd type="none" w="sm" len="sm"/>
            <a:tailEnd type="triangle" w="sm" len="sm"/>
          </a:ln>
          <a:effectLst/>
        </p:spPr>
        <p:txBody>
          <a:bodyPr wrap="none" anchor="ctr"/>
          <a:lstStyle/>
          <a:p>
            <a:endParaRPr lang="en-US"/>
          </a:p>
        </p:txBody>
      </p:sp>
      <p:sp>
        <p:nvSpPr>
          <p:cNvPr id="40980" name="Line 20"/>
          <p:cNvSpPr>
            <a:spLocks noChangeShapeType="1"/>
          </p:cNvSpPr>
          <p:nvPr/>
        </p:nvSpPr>
        <p:spPr bwMode="auto">
          <a:xfrm flipH="1" flipV="1">
            <a:off x="4267200" y="5105400"/>
            <a:ext cx="914400" cy="304800"/>
          </a:xfrm>
          <a:prstGeom prst="line">
            <a:avLst/>
          </a:prstGeom>
          <a:noFill/>
          <a:ln w="57150" cap="sq">
            <a:solidFill>
              <a:schemeClr val="tx1"/>
            </a:solidFill>
            <a:round/>
            <a:headEnd type="none" w="sm" len="sm"/>
            <a:tailEnd type="triangle" w="sm" len="sm"/>
          </a:ln>
          <a:effectLst/>
        </p:spPr>
        <p:txBody>
          <a:bodyPr wrap="none" anchor="ctr"/>
          <a:lstStyle/>
          <a:p>
            <a:endParaRPr lang="en-US"/>
          </a:p>
        </p:txBody>
      </p:sp>
      <p:sp>
        <p:nvSpPr>
          <p:cNvPr id="40981" name="Text Box 21"/>
          <p:cNvSpPr txBox="1">
            <a:spLocks noChangeArrowheads="1"/>
          </p:cNvSpPr>
          <p:nvPr/>
        </p:nvSpPr>
        <p:spPr bwMode="auto">
          <a:xfrm>
            <a:off x="5622925" y="3317875"/>
            <a:ext cx="1563688" cy="457200"/>
          </a:xfrm>
          <a:prstGeom prst="rect">
            <a:avLst/>
          </a:prstGeom>
          <a:noFill/>
          <a:ln w="12700" cap="sq">
            <a:noFill/>
            <a:miter lim="800000"/>
            <a:headEnd type="none" w="sm" len="sm"/>
            <a:tailEnd type="none" w="sm" len="sm"/>
          </a:ln>
          <a:effectLst/>
        </p:spPr>
        <p:txBody>
          <a:bodyPr wrap="none">
            <a:spAutoFit/>
          </a:bodyPr>
          <a:lstStyle/>
          <a:p>
            <a:r>
              <a:rPr lang="en-US"/>
              <a:t>759mm Hg</a:t>
            </a:r>
          </a:p>
        </p:txBody>
      </p:sp>
      <p:sp>
        <p:nvSpPr>
          <p:cNvPr id="40982" name="Line 22"/>
          <p:cNvSpPr>
            <a:spLocks noChangeShapeType="1"/>
          </p:cNvSpPr>
          <p:nvPr/>
        </p:nvSpPr>
        <p:spPr bwMode="auto">
          <a:xfrm>
            <a:off x="4191000" y="3505200"/>
            <a:ext cx="0" cy="1371600"/>
          </a:xfrm>
          <a:prstGeom prst="line">
            <a:avLst/>
          </a:prstGeom>
          <a:noFill/>
          <a:ln w="76200" cap="sq">
            <a:solidFill>
              <a:schemeClr val="bg1"/>
            </a:solidFill>
            <a:round/>
            <a:headEnd type="none" w="sm" len="sm"/>
            <a:tailEnd type="triangle" w="sm" len="sm"/>
          </a:ln>
          <a:effectLst/>
        </p:spPr>
        <p:txBody>
          <a:bodyPr wrap="none" anchor="ctr"/>
          <a:lstStyle/>
          <a:p>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Oval 7"/>
          <p:cNvSpPr/>
          <p:nvPr/>
        </p:nvSpPr>
        <p:spPr bwMode="auto">
          <a:xfrm>
            <a:off x="357158" y="1214422"/>
            <a:ext cx="4071966" cy="78581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3200" b="1" u="sng" dirty="0" smtClean="0">
                <a:solidFill>
                  <a:schemeClr val="bg1"/>
                </a:solidFill>
                <a:latin typeface="Arial" pitchFamily="34" charset="0"/>
                <a:cs typeface="Arial" pitchFamily="34" charset="0"/>
              </a:rPr>
              <a:t>Diaphragm </a:t>
            </a:r>
            <a:endParaRPr lang="en-US" sz="2800" b="1" u="sng" dirty="0" smtClean="0">
              <a:solidFill>
                <a:schemeClr val="bg1"/>
              </a:solidFill>
              <a:latin typeface="Arial" pitchFamily="34" charset="0"/>
              <a:cs typeface="Arial"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Tahoma" pitchFamily="34" charset="0"/>
            </a:endParaRPr>
          </a:p>
        </p:txBody>
      </p:sp>
      <p:sp>
        <p:nvSpPr>
          <p:cNvPr id="126978" name="Rectangle 2"/>
          <p:cNvSpPr>
            <a:spLocks noGrp="1" noChangeArrowheads="1"/>
          </p:cNvSpPr>
          <p:nvPr>
            <p:ph type="title"/>
          </p:nvPr>
        </p:nvSpPr>
        <p:spPr/>
        <p:txBody>
          <a:bodyPr>
            <a:normAutofit/>
          </a:bodyPr>
          <a:lstStyle/>
          <a:p>
            <a:r>
              <a:rPr lang="en-US" sz="4000" b="1" dirty="0" smtClean="0">
                <a:solidFill>
                  <a:schemeClr val="bg1"/>
                </a:solidFill>
              </a:rPr>
              <a:t> </a:t>
            </a:r>
            <a:endParaRPr lang="en-US" sz="4000" b="1" dirty="0">
              <a:solidFill>
                <a:schemeClr val="bg1"/>
              </a:solidFill>
            </a:endParaRPr>
          </a:p>
        </p:txBody>
      </p:sp>
      <p:sp>
        <p:nvSpPr>
          <p:cNvPr id="126979" name="Rectangle 3"/>
          <p:cNvSpPr>
            <a:spLocks noGrp="1" noChangeArrowheads="1"/>
          </p:cNvSpPr>
          <p:nvPr>
            <p:ph idx="1"/>
          </p:nvPr>
        </p:nvSpPr>
        <p:spPr>
          <a:xfrm>
            <a:off x="0" y="1785926"/>
            <a:ext cx="9144000" cy="5072074"/>
          </a:xfrm>
        </p:spPr>
        <p:txBody>
          <a:bodyPr>
            <a:normAutofit fontScale="92500" lnSpcReduction="20000"/>
          </a:bodyPr>
          <a:lstStyle/>
          <a:p>
            <a:pPr>
              <a:lnSpc>
                <a:spcPct val="90000"/>
              </a:lnSpc>
            </a:pPr>
            <a:endParaRPr lang="en-US" sz="2400" dirty="0" smtClean="0"/>
          </a:p>
          <a:p>
            <a:pPr>
              <a:lnSpc>
                <a:spcPct val="90000"/>
              </a:lnSpc>
            </a:pPr>
            <a:r>
              <a:rPr lang="en-US" sz="2400" dirty="0" smtClean="0"/>
              <a:t>75</a:t>
            </a:r>
            <a:r>
              <a:rPr lang="en-US" sz="2400" dirty="0"/>
              <a:t>% of inspiratory effort</a:t>
            </a:r>
          </a:p>
          <a:p>
            <a:pPr>
              <a:lnSpc>
                <a:spcPct val="90000"/>
              </a:lnSpc>
            </a:pPr>
            <a:r>
              <a:rPr lang="en-US" sz="2000" dirty="0"/>
              <a:t>Thin dome-shaped muscle attached to </a:t>
            </a:r>
          </a:p>
          <a:p>
            <a:pPr marL="0" indent="0">
              <a:lnSpc>
                <a:spcPct val="90000"/>
              </a:lnSpc>
              <a:buNone/>
            </a:pPr>
            <a:r>
              <a:rPr lang="en-US" sz="2000" dirty="0"/>
              <a:t> </a:t>
            </a:r>
            <a:r>
              <a:rPr lang="en-US" sz="2000" dirty="0" smtClean="0"/>
              <a:t>     </a:t>
            </a:r>
            <a:r>
              <a:rPr lang="en-US" sz="2000" dirty="0"/>
              <a:t>lower ribs, xiphoid process, lumbar vertebra</a:t>
            </a:r>
          </a:p>
          <a:p>
            <a:pPr marL="0" indent="0">
              <a:lnSpc>
                <a:spcPct val="90000"/>
              </a:lnSpc>
              <a:buNone/>
            </a:pPr>
            <a:r>
              <a:rPr lang="en-US" sz="2000" dirty="0"/>
              <a:t> </a:t>
            </a:r>
            <a:r>
              <a:rPr lang="en-US" sz="2000" dirty="0" smtClean="0"/>
              <a:t>     Innervated by( </a:t>
            </a:r>
            <a:r>
              <a:rPr lang="en-US" sz="2000" u="sng" dirty="0"/>
              <a:t>Phrenic </a:t>
            </a:r>
            <a:r>
              <a:rPr lang="en-US" sz="2000" u="sng" dirty="0" smtClean="0"/>
              <a:t>nerveC</a:t>
            </a:r>
            <a:r>
              <a:rPr lang="en-US" sz="2000" u="sng" baseline="-25000" dirty="0" smtClean="0"/>
              <a:t>3,4,5</a:t>
            </a:r>
            <a:r>
              <a:rPr lang="en-US" sz="2000" u="sng" dirty="0"/>
              <a:t>)</a:t>
            </a:r>
          </a:p>
          <a:p>
            <a:pPr>
              <a:lnSpc>
                <a:spcPct val="90000"/>
              </a:lnSpc>
            </a:pPr>
            <a:r>
              <a:rPr lang="en-US" sz="2400" dirty="0" smtClean="0"/>
              <a:t> </a:t>
            </a:r>
            <a:r>
              <a:rPr lang="en-US" sz="2400" dirty="0"/>
              <a:t>contraction of diaphragm</a:t>
            </a:r>
          </a:p>
          <a:p>
            <a:pPr lvl="1">
              <a:lnSpc>
                <a:spcPct val="90000"/>
              </a:lnSpc>
            </a:pPr>
            <a:r>
              <a:rPr lang="en-US" sz="2000" dirty="0"/>
              <a:t>Diaphragm moves </a:t>
            </a:r>
            <a:r>
              <a:rPr lang="en-US" sz="2000" b="1" dirty="0"/>
              <a:t>down</a:t>
            </a:r>
            <a:r>
              <a:rPr lang="en-US" sz="2000" dirty="0"/>
              <a:t> 1.5 cm during normal inspiration</a:t>
            </a:r>
          </a:p>
          <a:p>
            <a:pPr lvl="1">
              <a:lnSpc>
                <a:spcPct val="90000"/>
              </a:lnSpc>
            </a:pPr>
            <a:r>
              <a:rPr lang="en-US" sz="2000" dirty="0"/>
              <a:t>During forced inspiration diaphragm can move down 7.5cm</a:t>
            </a:r>
          </a:p>
          <a:p>
            <a:pPr lvl="1">
              <a:lnSpc>
                <a:spcPct val="90000"/>
              </a:lnSpc>
            </a:pPr>
            <a:r>
              <a:rPr lang="en-US" sz="2000" dirty="0" smtClean="0"/>
              <a:t>Abdominal </a:t>
            </a:r>
            <a:r>
              <a:rPr lang="en-US" sz="2000" dirty="0"/>
              <a:t>contents forced </a:t>
            </a:r>
            <a:r>
              <a:rPr lang="en-US" sz="2000" b="1" dirty="0"/>
              <a:t>downward</a:t>
            </a:r>
            <a:r>
              <a:rPr lang="en-US" sz="2000" dirty="0"/>
              <a:t> &amp; </a:t>
            </a:r>
            <a:r>
              <a:rPr lang="en-US" sz="2000" b="1" dirty="0"/>
              <a:t>forward</a:t>
            </a:r>
            <a:r>
              <a:rPr lang="en-US" sz="2000" dirty="0"/>
              <a:t> causing </a:t>
            </a:r>
            <a:r>
              <a:rPr lang="en-US" sz="2000" u="sng" dirty="0" smtClean="0"/>
              <a:t>↑</a:t>
            </a:r>
            <a:r>
              <a:rPr lang="en-US" sz="2000" dirty="0" smtClean="0"/>
              <a:t> </a:t>
            </a:r>
            <a:r>
              <a:rPr lang="en-US" sz="2000" dirty="0"/>
              <a:t>in </a:t>
            </a:r>
            <a:r>
              <a:rPr lang="en-US" sz="2000" dirty="0" smtClean="0"/>
              <a:t>vertically</a:t>
            </a:r>
            <a:endParaRPr lang="en-US" sz="2000" u="sng" dirty="0"/>
          </a:p>
          <a:p>
            <a:pPr lvl="1">
              <a:lnSpc>
                <a:spcPct val="90000"/>
              </a:lnSpc>
            </a:pPr>
            <a:r>
              <a:rPr lang="en-US" sz="2000" dirty="0"/>
              <a:t>Rib margins are </a:t>
            </a:r>
            <a:r>
              <a:rPr lang="en-US" sz="2000" b="1" dirty="0"/>
              <a:t>lifted</a:t>
            </a:r>
            <a:r>
              <a:rPr lang="en-US" sz="2000" dirty="0"/>
              <a:t> &amp; </a:t>
            </a:r>
            <a:r>
              <a:rPr lang="en-US" sz="2000" b="1" dirty="0"/>
              <a:t>moved</a:t>
            </a:r>
            <a:r>
              <a:rPr lang="en-US" sz="2000" dirty="0"/>
              <a:t> outward causing </a:t>
            </a:r>
            <a:r>
              <a:rPr lang="en-US" sz="2000" u="sng" dirty="0"/>
              <a:t>↑</a:t>
            </a:r>
            <a:r>
              <a:rPr lang="en-US" sz="2000" dirty="0" smtClean="0"/>
              <a:t>  </a:t>
            </a:r>
            <a:r>
              <a:rPr lang="en-US" sz="2000" dirty="0"/>
              <a:t>transverse </a:t>
            </a:r>
            <a:r>
              <a:rPr lang="en-US" sz="2000" dirty="0" smtClean="0"/>
              <a:t>diameter</a:t>
            </a:r>
          </a:p>
          <a:p>
            <a:pPr marL="457200" lvl="1" indent="0">
              <a:lnSpc>
                <a:spcPct val="90000"/>
              </a:lnSpc>
              <a:buNone/>
            </a:pPr>
            <a:r>
              <a:rPr lang="en-US" sz="2000" dirty="0" smtClean="0"/>
              <a:t> </a:t>
            </a:r>
            <a:endParaRPr lang="en-US" sz="2000" dirty="0"/>
          </a:p>
          <a:p>
            <a:pPr>
              <a:buNone/>
            </a:pPr>
            <a:r>
              <a:rPr lang="en-US" sz="2000" b="1" u="sng" dirty="0" smtClean="0">
                <a:solidFill>
                  <a:srgbClr val="FF0000"/>
                </a:solidFill>
              </a:rPr>
              <a:t>APPLIED 1.</a:t>
            </a:r>
            <a:r>
              <a:rPr lang="en-US" dirty="0">
                <a:solidFill>
                  <a:schemeClr val="accent1">
                    <a:lumMod val="75000"/>
                  </a:schemeClr>
                </a:solidFill>
              </a:rPr>
              <a:t> </a:t>
            </a:r>
            <a:r>
              <a:rPr lang="en-US" sz="1900" u="sng" dirty="0">
                <a:solidFill>
                  <a:schemeClr val="accent1">
                    <a:lumMod val="50000"/>
                  </a:schemeClr>
                </a:solidFill>
              </a:rPr>
              <a:t>Obesity</a:t>
            </a:r>
            <a:r>
              <a:rPr lang="en-US" sz="1900" dirty="0" smtClean="0">
                <a:solidFill>
                  <a:schemeClr val="accent1">
                    <a:lumMod val="50000"/>
                  </a:schemeClr>
                </a:solidFill>
              </a:rPr>
              <a:t>(</a:t>
            </a:r>
            <a:r>
              <a:rPr lang="en-US" sz="2200" u="sng" dirty="0" smtClean="0">
                <a:solidFill>
                  <a:schemeClr val="accent1">
                    <a:lumMod val="50000"/>
                  </a:schemeClr>
                </a:solidFill>
              </a:rPr>
              <a:t>moderate </a:t>
            </a:r>
            <a:r>
              <a:rPr lang="en-US" sz="2200" u="sng" dirty="0">
                <a:solidFill>
                  <a:schemeClr val="accent1">
                    <a:lumMod val="50000"/>
                  </a:schemeClr>
                </a:solidFill>
              </a:rPr>
              <a:t>to </a:t>
            </a:r>
            <a:r>
              <a:rPr lang="en-US" sz="2200" u="sng" dirty="0" smtClean="0">
                <a:solidFill>
                  <a:schemeClr val="accent1">
                    <a:lumMod val="50000"/>
                  </a:schemeClr>
                </a:solidFill>
              </a:rPr>
              <a:t>severe</a:t>
            </a:r>
            <a:r>
              <a:rPr lang="en-US" sz="1900" dirty="0" smtClean="0">
                <a:solidFill>
                  <a:schemeClr val="accent1">
                    <a:lumMod val="50000"/>
                  </a:schemeClr>
                </a:solidFill>
              </a:rPr>
              <a:t>),</a:t>
            </a:r>
          </a:p>
          <a:p>
            <a:pPr>
              <a:buNone/>
            </a:pPr>
            <a:r>
              <a:rPr lang="en-US" sz="1900" dirty="0">
                <a:solidFill>
                  <a:schemeClr val="accent1">
                    <a:lumMod val="50000"/>
                  </a:schemeClr>
                </a:solidFill>
              </a:rPr>
              <a:t>	</a:t>
            </a:r>
            <a:r>
              <a:rPr lang="en-US" sz="1900" dirty="0" smtClean="0">
                <a:solidFill>
                  <a:schemeClr val="accent1">
                    <a:lumMod val="50000"/>
                  </a:schemeClr>
                </a:solidFill>
              </a:rPr>
              <a:t>	         2. </a:t>
            </a:r>
            <a:r>
              <a:rPr lang="en-US" sz="1900" dirty="0">
                <a:solidFill>
                  <a:schemeClr val="accent1">
                    <a:lumMod val="50000"/>
                  </a:schemeClr>
                </a:solidFill>
              </a:rPr>
              <a:t>Pregnancy </a:t>
            </a:r>
          </a:p>
          <a:p>
            <a:pPr>
              <a:buNone/>
            </a:pPr>
            <a:r>
              <a:rPr lang="en-US" sz="1900" dirty="0">
                <a:solidFill>
                  <a:schemeClr val="accent1">
                    <a:lumMod val="50000"/>
                  </a:schemeClr>
                </a:solidFill>
              </a:rPr>
              <a:t>         </a:t>
            </a:r>
            <a:r>
              <a:rPr lang="en-US" sz="1900" dirty="0" smtClean="0">
                <a:solidFill>
                  <a:schemeClr val="accent1">
                    <a:lumMod val="50000"/>
                  </a:schemeClr>
                </a:solidFill>
              </a:rPr>
              <a:t>             3.Tight Clothing</a:t>
            </a:r>
            <a:endParaRPr lang="en-US" sz="1700" b="1" u="sng" dirty="0">
              <a:solidFill>
                <a:schemeClr val="accent1">
                  <a:lumMod val="50000"/>
                </a:schemeClr>
              </a:solidFill>
            </a:endParaRPr>
          </a:p>
          <a:p>
            <a:pPr marL="0" indent="0">
              <a:lnSpc>
                <a:spcPct val="90000"/>
              </a:lnSpc>
              <a:buNone/>
            </a:pPr>
            <a:r>
              <a:rPr lang="en-US" sz="2400" dirty="0" smtClean="0"/>
              <a:t>	</a:t>
            </a:r>
            <a:r>
              <a:rPr lang="en-US" sz="2400" dirty="0" smtClean="0">
                <a:solidFill>
                  <a:srgbClr val="FF0000"/>
                </a:solidFill>
              </a:rPr>
              <a:t>Paradoxical </a:t>
            </a:r>
            <a:r>
              <a:rPr lang="en-US" sz="2400" dirty="0">
                <a:solidFill>
                  <a:srgbClr val="FF0000"/>
                </a:solidFill>
              </a:rPr>
              <a:t>movement </a:t>
            </a:r>
            <a:r>
              <a:rPr lang="en-US" sz="2200" dirty="0"/>
              <a:t>of diaphragm when paralyzed</a:t>
            </a:r>
            <a:endParaRPr lang="en-US" sz="2400" dirty="0"/>
          </a:p>
          <a:p>
            <a:pPr marL="457200" lvl="1" indent="0">
              <a:lnSpc>
                <a:spcPct val="90000"/>
              </a:lnSpc>
              <a:buNone/>
            </a:pPr>
            <a:r>
              <a:rPr lang="en-US" sz="1900" dirty="0"/>
              <a:t>Upward movement with inspiratory drop of </a:t>
            </a:r>
            <a:r>
              <a:rPr lang="en-US" sz="1900" dirty="0" err="1"/>
              <a:t>intrathoracic</a:t>
            </a:r>
            <a:r>
              <a:rPr lang="en-US" sz="1900" dirty="0"/>
              <a:t> </a:t>
            </a:r>
            <a:r>
              <a:rPr lang="en-US" sz="1900" dirty="0" smtClean="0"/>
              <a:t>pressure</a:t>
            </a:r>
            <a:endParaRPr lang="en-US" sz="1900" dirty="0"/>
          </a:p>
        </p:txBody>
      </p:sp>
      <p:sp>
        <p:nvSpPr>
          <p:cNvPr id="2" name="Rectangle 1"/>
          <p:cNvSpPr/>
          <p:nvPr/>
        </p:nvSpPr>
        <p:spPr bwMode="auto">
          <a:xfrm>
            <a:off x="1115616" y="0"/>
            <a:ext cx="6840760" cy="71435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3600" b="1" u="sng" dirty="0">
                <a:solidFill>
                  <a:schemeClr val="bg1"/>
                </a:solidFill>
                <a:latin typeface="Arial" pitchFamily="34" charset="0"/>
                <a:cs typeface="Arial" pitchFamily="34" charset="0"/>
              </a:rPr>
              <a:t>Primary Muscles of Inspiration</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0612849"/>
              </p:ext>
            </p:extLst>
          </p:nvPr>
        </p:nvGraphicFramePr>
        <p:xfrm>
          <a:off x="5724128" y="620688"/>
          <a:ext cx="3419872" cy="2520280"/>
        </p:xfrm>
        <a:graphic>
          <a:graphicData uri="http://schemas.openxmlformats.org/presentationml/2006/ole">
            <mc:AlternateContent xmlns:mc="http://schemas.openxmlformats.org/markup-compatibility/2006">
              <mc:Choice xmlns:v="urn:schemas-microsoft-com:vml" Requires="v">
                <p:oleObj spid="_x0000_s256058" name="Photo Editor Photo" r:id="rId4" imgW="8019048" imgH="4486901" progId="">
                  <p:embed/>
                </p:oleObj>
              </mc:Choice>
              <mc:Fallback>
                <p:oleObj name="Photo Editor Photo" r:id="rId4" imgW="8019048" imgH="4486901" progId="">
                  <p:embed/>
                  <p:pic>
                    <p:nvPicPr>
                      <p:cNvPr id="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620688"/>
                        <a:ext cx="3419872" cy="2520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5600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5250" y="4848225"/>
            <a:ext cx="142875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26978"/>
                                        </p:tgtEl>
                                        <p:attrNameLst>
                                          <p:attrName>style.visibility</p:attrName>
                                        </p:attrNameLst>
                                      </p:cBhvr>
                                      <p:to>
                                        <p:strVal val="visible"/>
                                      </p:to>
                                    </p:set>
                                    <p:animEffect transition="in" filter="randombar(horizontal)">
                                      <p:cBhvr>
                                        <p:cTn id="7" dur="600">
                                          <p:stCondLst>
                                            <p:cond delay="0"/>
                                          </p:stCondLst>
                                        </p:cTn>
                                        <p:tgtEl>
                                          <p:spTgt spid="12697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6979">
                                            <p:txEl>
                                              <p:pRg st="1" end="1"/>
                                            </p:txEl>
                                          </p:spTgt>
                                        </p:tgtEl>
                                        <p:attrNameLst>
                                          <p:attrName>style.visibility</p:attrName>
                                        </p:attrNameLst>
                                      </p:cBhvr>
                                      <p:to>
                                        <p:strVal val="visible"/>
                                      </p:to>
                                    </p:set>
                                    <p:animEffect transition="in" filter="randombar(horizontal)">
                                      <p:cBhvr>
                                        <p:cTn id="12" dur="500"/>
                                        <p:tgtEl>
                                          <p:spTgt spid="1269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6979">
                                            <p:txEl>
                                              <p:pRg st="2" end="2"/>
                                            </p:txEl>
                                          </p:spTgt>
                                        </p:tgtEl>
                                        <p:attrNameLst>
                                          <p:attrName>style.visibility</p:attrName>
                                        </p:attrNameLst>
                                      </p:cBhvr>
                                      <p:to>
                                        <p:strVal val="visible"/>
                                      </p:to>
                                    </p:set>
                                    <p:animEffect transition="in" filter="randombar(horizontal)">
                                      <p:cBhvr>
                                        <p:cTn id="17" dur="500"/>
                                        <p:tgtEl>
                                          <p:spTgt spid="126979">
                                            <p:txEl>
                                              <p:pRg st="2" end="2"/>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26979">
                                            <p:txEl>
                                              <p:pRg st="3" end="3"/>
                                            </p:txEl>
                                          </p:spTgt>
                                        </p:tgtEl>
                                        <p:attrNameLst>
                                          <p:attrName>style.visibility</p:attrName>
                                        </p:attrNameLst>
                                      </p:cBhvr>
                                      <p:to>
                                        <p:strVal val="visible"/>
                                      </p:to>
                                    </p:set>
                                    <p:animEffect transition="in" filter="randombar(horizontal)">
                                      <p:cBhvr>
                                        <p:cTn id="20" dur="500"/>
                                        <p:tgtEl>
                                          <p:spTgt spid="126979">
                                            <p:txEl>
                                              <p:pRg st="3" end="3"/>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26979">
                                            <p:txEl>
                                              <p:pRg st="4" end="4"/>
                                            </p:txEl>
                                          </p:spTgt>
                                        </p:tgtEl>
                                        <p:attrNameLst>
                                          <p:attrName>style.visibility</p:attrName>
                                        </p:attrNameLst>
                                      </p:cBhvr>
                                      <p:to>
                                        <p:strVal val="visible"/>
                                      </p:to>
                                    </p:set>
                                    <p:animEffect transition="in" filter="randombar(horizontal)">
                                      <p:cBhvr>
                                        <p:cTn id="23" dur="500"/>
                                        <p:tgtEl>
                                          <p:spTgt spid="12697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56004"/>
                                        </p:tgtEl>
                                        <p:attrNameLst>
                                          <p:attrName>style.visibility</p:attrName>
                                        </p:attrNameLst>
                                      </p:cBhvr>
                                      <p:to>
                                        <p:strVal val="visible"/>
                                      </p:to>
                                    </p:set>
                                    <p:anim calcmode="lin" valueType="num">
                                      <p:cBhvr additive="base">
                                        <p:cTn id="28" dur="2000" fill="hold"/>
                                        <p:tgtEl>
                                          <p:spTgt spid="256004"/>
                                        </p:tgtEl>
                                        <p:attrNameLst>
                                          <p:attrName>ppt_x</p:attrName>
                                        </p:attrNameLst>
                                      </p:cBhvr>
                                      <p:tavLst>
                                        <p:tav tm="0">
                                          <p:val>
                                            <p:strVal val="#ppt_x"/>
                                          </p:val>
                                        </p:tav>
                                        <p:tav tm="100000">
                                          <p:val>
                                            <p:strVal val="#ppt_x"/>
                                          </p:val>
                                        </p:tav>
                                      </p:tavLst>
                                    </p:anim>
                                    <p:anim calcmode="lin" valueType="num">
                                      <p:cBhvr additive="base">
                                        <p:cTn id="29" dur="2000" fill="hold"/>
                                        <p:tgtEl>
                                          <p:spTgt spid="25600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26979">
                                            <p:txEl>
                                              <p:pRg st="5" end="5"/>
                                            </p:txEl>
                                          </p:spTgt>
                                        </p:tgtEl>
                                        <p:attrNameLst>
                                          <p:attrName>style.visibility</p:attrName>
                                        </p:attrNameLst>
                                      </p:cBhvr>
                                      <p:to>
                                        <p:strVal val="visible"/>
                                      </p:to>
                                    </p:set>
                                    <p:animEffect transition="in" filter="randombar(horizontal)">
                                      <p:cBhvr>
                                        <p:cTn id="34" dur="500"/>
                                        <p:tgtEl>
                                          <p:spTgt spid="126979">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26979">
                                            <p:txEl>
                                              <p:pRg st="6" end="6"/>
                                            </p:txEl>
                                          </p:spTgt>
                                        </p:tgtEl>
                                        <p:attrNameLst>
                                          <p:attrName>style.visibility</p:attrName>
                                        </p:attrNameLst>
                                      </p:cBhvr>
                                      <p:to>
                                        <p:strVal val="visible"/>
                                      </p:to>
                                    </p:set>
                                    <p:animEffect transition="in" filter="randombar(horizontal)">
                                      <p:cBhvr>
                                        <p:cTn id="39" dur="500"/>
                                        <p:tgtEl>
                                          <p:spTgt spid="126979">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26979">
                                            <p:txEl>
                                              <p:pRg st="7" end="7"/>
                                            </p:txEl>
                                          </p:spTgt>
                                        </p:tgtEl>
                                        <p:attrNameLst>
                                          <p:attrName>style.visibility</p:attrName>
                                        </p:attrNameLst>
                                      </p:cBhvr>
                                      <p:to>
                                        <p:strVal val="visible"/>
                                      </p:to>
                                    </p:set>
                                    <p:animEffect transition="in" filter="randombar(horizontal)">
                                      <p:cBhvr>
                                        <p:cTn id="44" dur="500"/>
                                        <p:tgtEl>
                                          <p:spTgt spid="126979">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26979">
                                            <p:txEl>
                                              <p:pRg st="8" end="8"/>
                                            </p:txEl>
                                          </p:spTgt>
                                        </p:tgtEl>
                                        <p:attrNameLst>
                                          <p:attrName>style.visibility</p:attrName>
                                        </p:attrNameLst>
                                      </p:cBhvr>
                                      <p:to>
                                        <p:strVal val="visible"/>
                                      </p:to>
                                    </p:set>
                                    <p:animEffect transition="in" filter="randombar(horizontal)">
                                      <p:cBhvr>
                                        <p:cTn id="49" dur="500"/>
                                        <p:tgtEl>
                                          <p:spTgt spid="126979">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126979">
                                            <p:txEl>
                                              <p:pRg st="9" end="9"/>
                                            </p:txEl>
                                          </p:spTgt>
                                        </p:tgtEl>
                                        <p:attrNameLst>
                                          <p:attrName>style.visibility</p:attrName>
                                        </p:attrNameLst>
                                      </p:cBhvr>
                                      <p:to>
                                        <p:strVal val="visible"/>
                                      </p:to>
                                    </p:set>
                                    <p:animEffect transition="in" filter="randombar(horizontal)">
                                      <p:cBhvr>
                                        <p:cTn id="54" dur="500"/>
                                        <p:tgtEl>
                                          <p:spTgt spid="126979">
                                            <p:txEl>
                                              <p:pRg st="9" end="9"/>
                                            </p:txEl>
                                          </p:spTgt>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126979">
                                            <p:txEl>
                                              <p:pRg st="10" end="10"/>
                                            </p:txEl>
                                          </p:spTgt>
                                        </p:tgtEl>
                                        <p:attrNameLst>
                                          <p:attrName>style.visibility</p:attrName>
                                        </p:attrNameLst>
                                      </p:cBhvr>
                                      <p:to>
                                        <p:strVal val="visible"/>
                                      </p:to>
                                    </p:set>
                                    <p:animEffect transition="in" filter="randombar(horizontal)">
                                      <p:cBhvr>
                                        <p:cTn id="57" dur="500"/>
                                        <p:tgtEl>
                                          <p:spTgt spid="12697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126979">
                                            <p:txEl>
                                              <p:pRg st="11" end="11"/>
                                            </p:txEl>
                                          </p:spTgt>
                                        </p:tgtEl>
                                        <p:attrNameLst>
                                          <p:attrName>style.visibility</p:attrName>
                                        </p:attrNameLst>
                                      </p:cBhvr>
                                      <p:to>
                                        <p:strVal val="visible"/>
                                      </p:to>
                                    </p:set>
                                    <p:animEffect transition="in" filter="randombar(horizontal)">
                                      <p:cBhvr>
                                        <p:cTn id="62" dur="500"/>
                                        <p:tgtEl>
                                          <p:spTgt spid="12697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126979">
                                            <p:txEl>
                                              <p:pRg st="12" end="12"/>
                                            </p:txEl>
                                          </p:spTgt>
                                        </p:tgtEl>
                                        <p:attrNameLst>
                                          <p:attrName>style.visibility</p:attrName>
                                        </p:attrNameLst>
                                      </p:cBhvr>
                                      <p:to>
                                        <p:strVal val="visible"/>
                                      </p:to>
                                    </p:set>
                                    <p:animEffect transition="in" filter="randombar(horizontal)">
                                      <p:cBhvr>
                                        <p:cTn id="67" dur="500"/>
                                        <p:tgtEl>
                                          <p:spTgt spid="126979">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126979">
                                            <p:txEl>
                                              <p:pRg st="13" end="13"/>
                                            </p:txEl>
                                          </p:spTgt>
                                        </p:tgtEl>
                                        <p:attrNameLst>
                                          <p:attrName>style.visibility</p:attrName>
                                        </p:attrNameLst>
                                      </p:cBhvr>
                                      <p:to>
                                        <p:strVal val="visible"/>
                                      </p:to>
                                    </p:set>
                                    <p:animEffect transition="in" filter="randombar(horizontal)">
                                      <p:cBhvr>
                                        <p:cTn id="72" dur="500"/>
                                        <p:tgtEl>
                                          <p:spTgt spid="126979">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126979">
                                            <p:txEl>
                                              <p:pRg st="14" end="14"/>
                                            </p:txEl>
                                          </p:spTgt>
                                        </p:tgtEl>
                                        <p:attrNameLst>
                                          <p:attrName>style.visibility</p:attrName>
                                        </p:attrNameLst>
                                      </p:cBhvr>
                                      <p:to>
                                        <p:strVal val="visible"/>
                                      </p:to>
                                    </p:set>
                                    <p:animEffect transition="in" filter="randombar(horizontal)">
                                      <p:cBhvr>
                                        <p:cTn id="77" dur="500"/>
                                        <p:tgtEl>
                                          <p:spTgt spid="126979">
                                            <p:txEl>
                                              <p:pRg st="14" end="14"/>
                                            </p:txEl>
                                          </p:spTgt>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126979">
                                            <p:txEl>
                                              <p:pRg st="15" end="15"/>
                                            </p:txEl>
                                          </p:spTgt>
                                        </p:tgtEl>
                                        <p:attrNameLst>
                                          <p:attrName>style.visibility</p:attrName>
                                        </p:attrNameLst>
                                      </p:cBhvr>
                                      <p:to>
                                        <p:strVal val="visible"/>
                                      </p:to>
                                    </p:set>
                                    <p:animEffect transition="in" filter="randombar(horizontal)">
                                      <p:cBhvr>
                                        <p:cTn id="80" dur="500"/>
                                        <p:tgtEl>
                                          <p:spTgt spid="12697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p:bldP spid="12697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936104"/>
            <a:ext cx="4663182" cy="592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0" y="0"/>
            <a:ext cx="5050904" cy="5516563"/>
          </a:xfrm>
        </p:spPr>
        <p:txBody>
          <a:bodyPr>
            <a:noAutofit/>
          </a:bodyPr>
          <a:lstStyle/>
          <a:p>
            <a:endParaRPr lang="en-US" sz="2000" dirty="0" smtClean="0">
              <a:solidFill>
                <a:schemeClr val="accent1">
                  <a:lumMod val="75000"/>
                </a:schemeClr>
              </a:solidFill>
            </a:endParaRPr>
          </a:p>
          <a:p>
            <a:pPr marL="457200" lvl="1">
              <a:buNone/>
            </a:pPr>
            <a:endParaRPr lang="en-US" sz="2000" b="1" dirty="0" smtClean="0">
              <a:solidFill>
                <a:srgbClr val="FF0000"/>
              </a:solidFill>
            </a:endParaRPr>
          </a:p>
          <a:p>
            <a:pPr>
              <a:buNone/>
            </a:pPr>
            <a:r>
              <a:rPr lang="en-US" sz="2000" dirty="0" smtClean="0"/>
              <a:t/>
            </a:r>
            <a:br>
              <a:rPr lang="en-US" sz="2000" dirty="0" smtClean="0"/>
            </a:br>
            <a:r>
              <a:rPr lang="en-US" sz="2000" dirty="0" smtClean="0"/>
              <a:t>Present </a:t>
            </a:r>
            <a:r>
              <a:rPr lang="en-US" sz="2000" b="1" dirty="0" smtClean="0"/>
              <a:t>obliquely</a:t>
            </a:r>
            <a:r>
              <a:rPr lang="en-US" sz="2000" dirty="0" smtClean="0"/>
              <a:t> b/w ribs in </a:t>
            </a:r>
            <a:r>
              <a:rPr lang="en-US" sz="2000" b="1" dirty="0" smtClean="0"/>
              <a:t>forward &amp; downward </a:t>
            </a:r>
            <a:r>
              <a:rPr lang="en-US" sz="2000" dirty="0" err="1" smtClean="0"/>
              <a:t>direction.Responsible</a:t>
            </a:r>
            <a:r>
              <a:rPr lang="en-US" sz="2000" dirty="0" smtClean="0"/>
              <a:t> </a:t>
            </a:r>
            <a:r>
              <a:rPr lang="en-US" sz="2000" dirty="0"/>
              <a:t>for 25% of inspiratory effort </a:t>
            </a:r>
            <a:r>
              <a:rPr lang="en-US" sz="2000" u="sng" dirty="0"/>
              <a:t>Intercostal nerves (T 1-11</a:t>
            </a:r>
            <a:r>
              <a:rPr lang="en-US" sz="2000" b="1" dirty="0" smtClean="0"/>
              <a:t/>
            </a:r>
            <a:br>
              <a:rPr lang="en-US" sz="2000" b="1" dirty="0" smtClean="0"/>
            </a:br>
            <a:r>
              <a:rPr lang="en-US" sz="2000" dirty="0" smtClean="0">
                <a:solidFill>
                  <a:schemeClr val="accent1">
                    <a:lumMod val="75000"/>
                  </a:schemeClr>
                </a:solidFill>
              </a:rPr>
              <a:t> </a:t>
            </a:r>
            <a:r>
              <a:rPr lang="en-US" sz="2000" b="1" dirty="0" smtClean="0">
                <a:solidFill>
                  <a:schemeClr val="tx2">
                    <a:lumMod val="75000"/>
                  </a:schemeClr>
                </a:solidFill>
              </a:rPr>
              <a:t>2</a:t>
            </a:r>
            <a:r>
              <a:rPr lang="en-US" sz="2000" dirty="0" smtClean="0">
                <a:solidFill>
                  <a:schemeClr val="tx2">
                    <a:lumMod val="75000"/>
                  </a:schemeClr>
                </a:solidFill>
              </a:rPr>
              <a:t> effects—</a:t>
            </a:r>
          </a:p>
          <a:p>
            <a:pPr>
              <a:buNone/>
            </a:pPr>
            <a:r>
              <a:rPr lang="en-US" sz="2000" dirty="0" smtClean="0">
                <a:solidFill>
                  <a:schemeClr val="tx2">
                    <a:lumMod val="75000"/>
                  </a:schemeClr>
                </a:solidFill>
              </a:rPr>
              <a:t> I) </a:t>
            </a:r>
            <a:r>
              <a:rPr lang="en-US" sz="2000" b="1" dirty="0" smtClean="0">
                <a:solidFill>
                  <a:schemeClr val="tx2">
                    <a:lumMod val="75000"/>
                  </a:schemeClr>
                </a:solidFill>
              </a:rPr>
              <a:t>T.S+ A.P </a:t>
            </a:r>
            <a:r>
              <a:rPr lang="en-US" dirty="0" smtClean="0">
                <a:solidFill>
                  <a:schemeClr val="tx2">
                    <a:lumMod val="75000"/>
                  </a:schemeClr>
                </a:solidFill>
              </a:rPr>
              <a:t>↑</a:t>
            </a:r>
            <a:r>
              <a:rPr lang="en-US" sz="2000" dirty="0" smtClean="0">
                <a:solidFill>
                  <a:schemeClr val="tx2">
                    <a:lumMod val="75000"/>
                  </a:schemeClr>
                </a:solidFill>
              </a:rPr>
              <a:t>by </a:t>
            </a:r>
            <a:r>
              <a:rPr lang="en-US" sz="2000" b="1" dirty="0" smtClean="0">
                <a:solidFill>
                  <a:schemeClr val="tx2">
                    <a:lumMod val="75000"/>
                  </a:schemeClr>
                </a:solidFill>
              </a:rPr>
              <a:t>2 </a:t>
            </a:r>
            <a:r>
              <a:rPr lang="en-US" sz="2000" dirty="0" smtClean="0">
                <a:solidFill>
                  <a:schemeClr val="tx2">
                    <a:lumMod val="75000"/>
                  </a:schemeClr>
                </a:solidFill>
              </a:rPr>
              <a:t>mechanisms—   </a:t>
            </a:r>
          </a:p>
          <a:p>
            <a:pPr>
              <a:buNone/>
            </a:pPr>
            <a:r>
              <a:rPr lang="en-US" sz="2000" dirty="0" smtClean="0">
                <a:solidFill>
                  <a:schemeClr val="tx2">
                    <a:lumMod val="75000"/>
                  </a:schemeClr>
                </a:solidFill>
              </a:rPr>
              <a:t>   </a:t>
            </a:r>
            <a:r>
              <a:rPr lang="en-US" sz="2000" dirty="0" err="1" smtClean="0">
                <a:solidFill>
                  <a:schemeClr val="tx2">
                    <a:lumMod val="75000"/>
                  </a:schemeClr>
                </a:solidFill>
              </a:rPr>
              <a:t>i</a:t>
            </a:r>
            <a:r>
              <a:rPr lang="en-US" sz="2000" dirty="0" smtClean="0">
                <a:solidFill>
                  <a:schemeClr val="tx2">
                    <a:lumMod val="75000"/>
                  </a:schemeClr>
                </a:solidFill>
              </a:rPr>
              <a:t>) </a:t>
            </a:r>
            <a:r>
              <a:rPr lang="en-US" sz="2000" b="1" dirty="0" smtClean="0">
                <a:solidFill>
                  <a:schemeClr val="tx2">
                    <a:lumMod val="75000"/>
                  </a:schemeClr>
                </a:solidFill>
              </a:rPr>
              <a:t>2</a:t>
            </a:r>
            <a:r>
              <a:rPr lang="en-US" sz="2000" dirty="0" smtClean="0">
                <a:solidFill>
                  <a:schemeClr val="tx2">
                    <a:lumMod val="75000"/>
                  </a:schemeClr>
                </a:solidFill>
              </a:rPr>
              <a:t>–</a:t>
            </a:r>
            <a:r>
              <a:rPr lang="en-US" sz="2000" b="1" dirty="0" smtClean="0">
                <a:solidFill>
                  <a:schemeClr val="tx2">
                    <a:lumMod val="75000"/>
                  </a:schemeClr>
                </a:solidFill>
              </a:rPr>
              <a:t>10</a:t>
            </a:r>
            <a:r>
              <a:rPr lang="en-US" sz="2000" dirty="0" smtClean="0">
                <a:solidFill>
                  <a:schemeClr val="tx2">
                    <a:lumMod val="75000"/>
                  </a:schemeClr>
                </a:solidFill>
              </a:rPr>
              <a:t> rib rotates </a:t>
            </a:r>
            <a:r>
              <a:rPr lang="en-US" sz="2000" b="1" dirty="0" smtClean="0">
                <a:solidFill>
                  <a:schemeClr val="tx2">
                    <a:lumMod val="75000"/>
                  </a:schemeClr>
                </a:solidFill>
              </a:rPr>
              <a:t>upwards and outwards</a:t>
            </a:r>
            <a:r>
              <a:rPr lang="en-US" sz="2000" dirty="0" smtClean="0">
                <a:solidFill>
                  <a:schemeClr val="tx2">
                    <a:lumMod val="75000"/>
                  </a:schemeClr>
                </a:solidFill>
              </a:rPr>
              <a:t> by a </a:t>
            </a:r>
            <a:r>
              <a:rPr lang="en-US" sz="2000" b="1" dirty="0" smtClean="0">
                <a:solidFill>
                  <a:schemeClr val="tx2">
                    <a:lumMod val="75000"/>
                  </a:schemeClr>
                </a:solidFill>
              </a:rPr>
              <a:t>“</a:t>
            </a:r>
            <a:r>
              <a:rPr lang="en-US" sz="2000" b="1" u="sng" dirty="0" smtClean="0">
                <a:solidFill>
                  <a:schemeClr val="tx2">
                    <a:lumMod val="75000"/>
                  </a:schemeClr>
                </a:solidFill>
              </a:rPr>
              <a:t>bucket-handle movement</a:t>
            </a:r>
            <a:r>
              <a:rPr lang="en-US" sz="2000" b="1" dirty="0" smtClean="0">
                <a:solidFill>
                  <a:schemeClr val="tx2">
                    <a:lumMod val="75000"/>
                  </a:schemeClr>
                </a:solidFill>
              </a:rPr>
              <a:t>”  → </a:t>
            </a:r>
            <a:r>
              <a:rPr lang="en-US" sz="2000" dirty="0" smtClean="0">
                <a:solidFill>
                  <a:schemeClr val="tx2">
                    <a:lumMod val="75000"/>
                  </a:schemeClr>
                </a:solidFill>
              </a:rPr>
              <a:t>↑ T.S</a:t>
            </a:r>
          </a:p>
          <a:p>
            <a:pPr>
              <a:buNone/>
            </a:pPr>
            <a:r>
              <a:rPr lang="en-US" sz="2000" dirty="0" smtClean="0">
                <a:solidFill>
                  <a:schemeClr val="tx2">
                    <a:lumMod val="75000"/>
                  </a:schemeClr>
                </a:solidFill>
              </a:rPr>
              <a:t>  ii)  </a:t>
            </a:r>
            <a:r>
              <a:rPr lang="en-US" sz="2000" b="1" dirty="0" smtClean="0">
                <a:solidFill>
                  <a:schemeClr val="tx2">
                    <a:lumMod val="75000"/>
                  </a:schemeClr>
                </a:solidFill>
              </a:rPr>
              <a:t>upper 4 ribs </a:t>
            </a:r>
            <a:r>
              <a:rPr lang="en-US" sz="2000" dirty="0" smtClean="0">
                <a:solidFill>
                  <a:schemeClr val="tx2">
                    <a:lumMod val="75000"/>
                  </a:schemeClr>
                </a:solidFill>
              </a:rPr>
              <a:t>rotate the sternum in </a:t>
            </a:r>
            <a:r>
              <a:rPr lang="en-US" sz="2000" b="1" dirty="0" smtClean="0">
                <a:solidFill>
                  <a:schemeClr val="tx2">
                    <a:lumMod val="75000"/>
                  </a:schemeClr>
                </a:solidFill>
              </a:rPr>
              <a:t>upward n outward</a:t>
            </a:r>
            <a:r>
              <a:rPr lang="en-US" sz="2000" dirty="0" smtClean="0">
                <a:solidFill>
                  <a:schemeClr val="tx2">
                    <a:lumMod val="75000"/>
                  </a:schemeClr>
                </a:solidFill>
              </a:rPr>
              <a:t> (</a:t>
            </a:r>
            <a:r>
              <a:rPr lang="en-US" sz="2000" b="1" u="sng" dirty="0" smtClean="0">
                <a:solidFill>
                  <a:schemeClr val="tx2">
                    <a:lumMod val="75000"/>
                  </a:schemeClr>
                </a:solidFill>
              </a:rPr>
              <a:t>pump-handle movement</a:t>
            </a:r>
            <a:r>
              <a:rPr lang="en-US" sz="2000" dirty="0" smtClean="0">
                <a:solidFill>
                  <a:schemeClr val="tx2">
                    <a:lumMod val="75000"/>
                  </a:schemeClr>
                </a:solidFill>
              </a:rPr>
              <a:t>) </a:t>
            </a:r>
            <a:r>
              <a:rPr lang="en-US" sz="2000" b="1" dirty="0" smtClean="0">
                <a:solidFill>
                  <a:schemeClr val="tx2">
                    <a:lumMod val="75000"/>
                  </a:schemeClr>
                </a:solidFill>
              </a:rPr>
              <a:t>→ </a:t>
            </a:r>
            <a:r>
              <a:rPr lang="en-US" sz="2000" dirty="0">
                <a:solidFill>
                  <a:schemeClr val="tx2">
                    <a:lumMod val="75000"/>
                  </a:schemeClr>
                </a:solidFill>
              </a:rPr>
              <a:t>↑ </a:t>
            </a:r>
            <a:r>
              <a:rPr lang="en-US" sz="2000" dirty="0" smtClean="0">
                <a:solidFill>
                  <a:schemeClr val="tx2">
                    <a:lumMod val="75000"/>
                  </a:schemeClr>
                </a:solidFill>
              </a:rPr>
              <a:t>in vertically  </a:t>
            </a:r>
          </a:p>
          <a:p>
            <a:pPr marL="457200" lvl="1" indent="0">
              <a:lnSpc>
                <a:spcPct val="90000"/>
              </a:lnSpc>
              <a:buNone/>
            </a:pPr>
            <a:endParaRPr lang="en-US" sz="2000" dirty="0"/>
          </a:p>
          <a:p>
            <a:pPr marL="457200" lvl="1" indent="0">
              <a:lnSpc>
                <a:spcPct val="90000"/>
              </a:lnSpc>
              <a:buNone/>
            </a:pPr>
            <a:r>
              <a:rPr lang="en-US" sz="2000" b="1" u="sng" dirty="0" smtClean="0">
                <a:solidFill>
                  <a:srgbClr val="FF0000"/>
                </a:solidFill>
              </a:rPr>
              <a:t>APPLIED;-</a:t>
            </a:r>
          </a:p>
          <a:p>
            <a:pPr marL="457200" lvl="1" indent="0">
              <a:lnSpc>
                <a:spcPct val="90000"/>
              </a:lnSpc>
              <a:buNone/>
            </a:pPr>
            <a:r>
              <a:rPr lang="en-US" sz="2000" dirty="0" smtClean="0"/>
              <a:t>Paralysis does not seriously alter inspiration because diaphragm is so effective but sensation of inhalation is  de.</a:t>
            </a:r>
          </a:p>
          <a:p>
            <a:pPr>
              <a:buNone/>
            </a:pPr>
            <a:endParaRPr lang="en-US" sz="2000" dirty="0">
              <a:solidFill>
                <a:schemeClr val="accent1">
                  <a:lumMod val="75000"/>
                </a:schemeClr>
              </a:solidFill>
            </a:endParaRPr>
          </a:p>
        </p:txBody>
      </p:sp>
      <p:sp>
        <p:nvSpPr>
          <p:cNvPr id="5" name="Rectangle 4"/>
          <p:cNvSpPr/>
          <p:nvPr/>
        </p:nvSpPr>
        <p:spPr bwMode="auto">
          <a:xfrm>
            <a:off x="23664" y="0"/>
            <a:ext cx="8280920" cy="93610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3600" b="1" u="sng" dirty="0" smtClean="0">
                <a:solidFill>
                  <a:schemeClr val="bg1"/>
                </a:solidFill>
                <a:latin typeface="Arial" pitchFamily="34" charset="0"/>
                <a:cs typeface="Arial" pitchFamily="34" charset="0"/>
              </a:rPr>
              <a:t>Primary Muscles of Inspiration</a:t>
            </a:r>
          </a:p>
          <a:p>
            <a:pPr algn="ctr" eaLnBrk="0" fontAlgn="base" hangingPunct="0">
              <a:spcBef>
                <a:spcPct val="0"/>
              </a:spcBef>
              <a:spcAft>
                <a:spcPct val="0"/>
              </a:spcAft>
            </a:pPr>
            <a:r>
              <a:rPr lang="en-US" b="1" u="sng" dirty="0" smtClean="0">
                <a:solidFill>
                  <a:schemeClr val="bg1"/>
                </a:solidFill>
              </a:rPr>
              <a:t>External </a:t>
            </a:r>
            <a:r>
              <a:rPr lang="en-US" b="1" u="sng" dirty="0" err="1">
                <a:solidFill>
                  <a:schemeClr val="bg1"/>
                </a:solidFill>
              </a:rPr>
              <a:t>intercostals</a:t>
            </a:r>
            <a:r>
              <a:rPr lang="en-US" b="1" u="sng" dirty="0">
                <a:solidFill>
                  <a:schemeClr val="bg1"/>
                </a:solidFill>
              </a:rPr>
              <a:t> (</a:t>
            </a:r>
            <a:r>
              <a:rPr lang="en-US" b="1" dirty="0" smtClean="0">
                <a:solidFill>
                  <a:schemeClr val="bg1"/>
                </a:solidFill>
              </a:rPr>
              <a:t>EIMs)</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a:p>
        </p:txBody>
      </p:sp>
      <p:sp>
        <p:nvSpPr>
          <p:cNvPr id="4" name="Down Arrow 3"/>
          <p:cNvSpPr/>
          <p:nvPr/>
        </p:nvSpPr>
        <p:spPr>
          <a:xfrm>
            <a:off x="4500562" y="6402238"/>
            <a:ext cx="287462" cy="3326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85" y="1071546"/>
            <a:ext cx="3286116" cy="5786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9026" name="Rectangle 2"/>
          <p:cNvSpPr>
            <a:spLocks noGrp="1" noChangeArrowheads="1"/>
          </p:cNvSpPr>
          <p:nvPr>
            <p:ph type="title"/>
          </p:nvPr>
        </p:nvSpPr>
        <p:spPr/>
        <p:txBody>
          <a:bodyPr>
            <a:normAutofit/>
          </a:bodyPr>
          <a:lstStyle/>
          <a:p>
            <a:pPr algn="l"/>
            <a:r>
              <a:rPr lang="en-US" sz="4000" b="1" dirty="0" smtClean="0"/>
              <a:t> </a:t>
            </a:r>
            <a:endParaRPr lang="en-US" sz="4000" b="1" dirty="0"/>
          </a:p>
        </p:txBody>
      </p:sp>
      <p:sp>
        <p:nvSpPr>
          <p:cNvPr id="129027" name="Rectangle 3"/>
          <p:cNvSpPr>
            <a:spLocks noGrp="1" noChangeArrowheads="1"/>
          </p:cNvSpPr>
          <p:nvPr>
            <p:ph idx="1"/>
          </p:nvPr>
        </p:nvSpPr>
        <p:spPr>
          <a:xfrm>
            <a:off x="500034" y="1000108"/>
            <a:ext cx="6072230" cy="5181600"/>
          </a:xfrm>
        </p:spPr>
        <p:txBody>
          <a:bodyPr>
            <a:normAutofit lnSpcReduction="10000"/>
          </a:bodyPr>
          <a:lstStyle/>
          <a:p>
            <a:pPr>
              <a:lnSpc>
                <a:spcPct val="90000"/>
              </a:lnSpc>
              <a:buFontTx/>
              <a:buNone/>
            </a:pPr>
            <a:r>
              <a:rPr lang="en-US" b="1" u="sng" dirty="0" smtClean="0"/>
              <a:t>1.Scalene </a:t>
            </a:r>
            <a:r>
              <a:rPr lang="en-US" b="1" u="sng" dirty="0"/>
              <a:t>Muscle</a:t>
            </a:r>
          </a:p>
          <a:p>
            <a:pPr>
              <a:lnSpc>
                <a:spcPct val="90000"/>
              </a:lnSpc>
            </a:pPr>
            <a:r>
              <a:rPr lang="en-US" sz="2000" dirty="0"/>
              <a:t>Attach cervical spine to apical rib</a:t>
            </a:r>
          </a:p>
          <a:p>
            <a:pPr>
              <a:lnSpc>
                <a:spcPct val="90000"/>
              </a:lnSpc>
            </a:pPr>
            <a:r>
              <a:rPr lang="en-US" sz="2000" u="sng" dirty="0"/>
              <a:t>Elevate</a:t>
            </a:r>
            <a:r>
              <a:rPr lang="en-US" sz="2000" dirty="0"/>
              <a:t> the first two ribs during forced </a:t>
            </a:r>
            <a:r>
              <a:rPr lang="en-US" sz="2000" dirty="0" smtClean="0"/>
              <a:t>inspiration</a:t>
            </a:r>
          </a:p>
          <a:p>
            <a:pPr>
              <a:lnSpc>
                <a:spcPct val="90000"/>
              </a:lnSpc>
            </a:pPr>
            <a:endParaRPr lang="en-US" sz="2000" dirty="0" smtClean="0"/>
          </a:p>
          <a:p>
            <a:pPr marL="0" indent="0">
              <a:lnSpc>
                <a:spcPct val="90000"/>
              </a:lnSpc>
              <a:buNone/>
            </a:pPr>
            <a:r>
              <a:rPr lang="en-US" b="1" u="sng" dirty="0" smtClean="0"/>
              <a:t>2.Sternocleidomastoid </a:t>
            </a:r>
            <a:r>
              <a:rPr lang="en-US" b="1" u="sng" dirty="0"/>
              <a:t>Muscle</a:t>
            </a:r>
          </a:p>
          <a:p>
            <a:pPr>
              <a:lnSpc>
                <a:spcPct val="90000"/>
              </a:lnSpc>
            </a:pPr>
            <a:r>
              <a:rPr lang="en-US" sz="2000" dirty="0"/>
              <a:t>Attach base of skull (mastoid process) to top of sternum and clavicle medially</a:t>
            </a:r>
          </a:p>
          <a:p>
            <a:pPr>
              <a:lnSpc>
                <a:spcPct val="90000"/>
              </a:lnSpc>
            </a:pPr>
            <a:r>
              <a:rPr lang="en-US" sz="2000" u="sng" dirty="0"/>
              <a:t>Raise</a:t>
            </a:r>
            <a:r>
              <a:rPr lang="en-US" sz="2000" dirty="0"/>
              <a:t> the sternum during forced </a:t>
            </a:r>
            <a:r>
              <a:rPr lang="en-US" sz="2000" dirty="0" smtClean="0"/>
              <a:t>inspiration</a:t>
            </a:r>
          </a:p>
          <a:p>
            <a:pPr marL="0" indent="0">
              <a:lnSpc>
                <a:spcPct val="90000"/>
              </a:lnSpc>
              <a:buNone/>
            </a:pPr>
            <a:r>
              <a:rPr lang="en-US" sz="2000" b="1" u="sng" dirty="0" smtClean="0"/>
              <a:t>3.Neck and Back </a:t>
            </a:r>
            <a:r>
              <a:rPr lang="en-US" sz="1600" b="1" dirty="0" smtClean="0"/>
              <a:t>muscles(PECTORALIS MINOR)</a:t>
            </a:r>
            <a:endParaRPr lang="en-US" sz="2000" b="1" dirty="0" smtClean="0"/>
          </a:p>
          <a:p>
            <a:pPr>
              <a:buNone/>
            </a:pPr>
            <a:r>
              <a:rPr lang="en-US" sz="2000" dirty="0" smtClean="0"/>
              <a:t>	↑ volume in 2 ways—</a:t>
            </a:r>
          </a:p>
          <a:p>
            <a:pPr>
              <a:buNone/>
            </a:pPr>
            <a:r>
              <a:rPr lang="en-US" sz="2000" dirty="0" smtClean="0"/>
              <a:t>         1.  elevate pectoral girdle— </a:t>
            </a:r>
            <a:r>
              <a:rPr lang="en-US" sz="2000" dirty="0"/>
              <a:t>↑in </a:t>
            </a:r>
            <a:r>
              <a:rPr lang="en-US" sz="2000" dirty="0" smtClean="0"/>
              <a:t>cross-sectional area of thorax </a:t>
            </a:r>
          </a:p>
          <a:p>
            <a:pPr>
              <a:buNone/>
            </a:pPr>
            <a:r>
              <a:rPr lang="en-US" sz="2000" dirty="0" smtClean="0"/>
              <a:t>         2. they extend back </a:t>
            </a:r>
            <a:r>
              <a:rPr lang="en-US" sz="2000" u="sng" dirty="0" smtClean="0"/>
              <a:t>c </a:t>
            </a:r>
            <a:r>
              <a:rPr lang="en-US" sz="2000" dirty="0"/>
              <a:t>↑ </a:t>
            </a:r>
            <a:r>
              <a:rPr lang="en-US" sz="2000" dirty="0" smtClean="0"/>
              <a:t>vertical length of the thorax</a:t>
            </a:r>
          </a:p>
          <a:p>
            <a:pPr>
              <a:buNone/>
            </a:pPr>
            <a:r>
              <a:rPr lang="en-US" sz="2000" dirty="0" smtClean="0"/>
              <a:t>4. </a:t>
            </a:r>
            <a:r>
              <a:rPr lang="en-US" sz="2000" b="1" u="sng" dirty="0" smtClean="0"/>
              <a:t>Intrinsic muscles of larynx</a:t>
            </a:r>
            <a:endParaRPr lang="en-US" b="1" u="sng" dirty="0"/>
          </a:p>
        </p:txBody>
      </p:sp>
      <p:sp>
        <p:nvSpPr>
          <p:cNvPr id="2" name="Rectangle 1"/>
          <p:cNvSpPr/>
          <p:nvPr/>
        </p:nvSpPr>
        <p:spPr bwMode="auto">
          <a:xfrm>
            <a:off x="683568" y="0"/>
            <a:ext cx="7128792" cy="78579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800" b="1" dirty="0" err="1">
                <a:solidFill>
                  <a:schemeClr val="bg1"/>
                </a:solidFill>
                <a:latin typeface="Arial" pitchFamily="34" charset="0"/>
                <a:cs typeface="Arial" pitchFamily="34" charset="0"/>
              </a:rPr>
              <a:t>Inspiration,Accessory</a:t>
            </a:r>
            <a:r>
              <a:rPr lang="en-US" sz="2800" b="1" dirty="0">
                <a:solidFill>
                  <a:schemeClr val="bg1"/>
                </a:solidFill>
                <a:latin typeface="Arial" pitchFamily="34" charset="0"/>
                <a:cs typeface="Arial" pitchFamily="34" charset="0"/>
              </a:rPr>
              <a:t> </a:t>
            </a:r>
            <a:r>
              <a:rPr lang="en-US" sz="2800" b="1" dirty="0" smtClean="0">
                <a:solidFill>
                  <a:schemeClr val="bg1"/>
                </a:solidFill>
                <a:latin typeface="Arial" pitchFamily="34" charset="0"/>
                <a:cs typeface="Arial" pitchFamily="34" charset="0"/>
              </a:rPr>
              <a:t>Muscles</a:t>
            </a:r>
          </a:p>
          <a:p>
            <a:pPr algn="ctr" eaLnBrk="0" fontAlgn="base" hangingPunct="0">
              <a:spcBef>
                <a:spcPct val="0"/>
              </a:spcBef>
              <a:spcAft>
                <a:spcPct val="0"/>
              </a:spcAft>
            </a:pPr>
            <a:r>
              <a:rPr lang="en-US" sz="1600" b="1" dirty="0" smtClean="0">
                <a:solidFill>
                  <a:schemeClr val="bg1"/>
                </a:solidFill>
              </a:rPr>
              <a:t>assist </a:t>
            </a:r>
            <a:r>
              <a:rPr lang="en-US" sz="1600" b="1" dirty="0">
                <a:solidFill>
                  <a:schemeClr val="bg1"/>
                </a:solidFill>
              </a:rPr>
              <a:t>with </a:t>
            </a:r>
            <a:r>
              <a:rPr lang="en-US" sz="1600" b="1" i="1" dirty="0">
                <a:solidFill>
                  <a:schemeClr val="bg1"/>
                </a:solidFill>
              </a:rPr>
              <a:t>forced</a:t>
            </a:r>
            <a:r>
              <a:rPr lang="en-US" sz="1600" b="1" dirty="0">
                <a:solidFill>
                  <a:schemeClr val="bg1"/>
                </a:solidFill>
              </a:rPr>
              <a:t> inspiration during periods of stress or exercise</a:t>
            </a:r>
          </a:p>
          <a:p>
            <a:pPr algn="ctr" eaLnBrk="0" fontAlgn="base" hangingPunct="0">
              <a:spcBef>
                <a:spcPct val="0"/>
              </a:spcBef>
              <a:spcAft>
                <a:spcPct val="0"/>
              </a:spcAft>
            </a:pPr>
            <a:endParaRPr kumimoji="0" lang="en-US" sz="1600" b="0" i="0" u="none" strike="noStrike" cap="none" normalizeH="0" baseline="0" dirty="0" smtClean="0">
              <a:ln>
                <a:noFill/>
              </a:ln>
              <a:solidFill>
                <a:schemeClr val="bg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ABE61E4B-1888-453A-92B9-60FEFC073A01}" type="slidenum">
              <a:rPr lang="en-US"/>
              <a:pPr eaLnBrk="1" hangingPunct="1"/>
              <a:t>15</a:t>
            </a:fld>
            <a:endParaRPr lang="en-US"/>
          </a:p>
        </p:txBody>
      </p:sp>
      <p:sp>
        <p:nvSpPr>
          <p:cNvPr id="9" name="Rectangle 8"/>
          <p:cNvSpPr/>
          <p:nvPr/>
        </p:nvSpPr>
        <p:spPr bwMode="auto">
          <a:xfrm>
            <a:off x="0" y="0"/>
            <a:ext cx="9144000" cy="50004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ct val="90000"/>
              </a:lnSpc>
              <a:buFontTx/>
              <a:buNone/>
            </a:pPr>
            <a:r>
              <a:rPr lang="en-US" sz="2800" dirty="0" smtClean="0">
                <a:solidFill>
                  <a:schemeClr val="bg1"/>
                </a:solidFill>
                <a:latin typeface="Arial" pitchFamily="34" charset="0"/>
                <a:cs typeface="Arial" pitchFamily="34" charset="0"/>
              </a:rPr>
              <a:t>Mechanism </a:t>
            </a:r>
            <a:r>
              <a:rPr lang="en-US" sz="2800" dirty="0">
                <a:solidFill>
                  <a:schemeClr val="bg1"/>
                </a:solidFill>
                <a:latin typeface="Arial" pitchFamily="34" charset="0"/>
                <a:cs typeface="Arial" pitchFamily="34" charset="0"/>
              </a:rPr>
              <a:t>of </a:t>
            </a:r>
            <a:r>
              <a:rPr lang="en-US" sz="2800" dirty="0">
                <a:solidFill>
                  <a:schemeClr val="bg1"/>
                </a:solidFill>
              </a:rPr>
              <a:t>Breathing </a:t>
            </a:r>
            <a:r>
              <a:rPr lang="en-US" sz="2800" dirty="0" smtClean="0">
                <a:solidFill>
                  <a:schemeClr val="bg1"/>
                </a:solidFill>
              </a:rPr>
              <a:t>Cycle</a:t>
            </a:r>
            <a:r>
              <a:rPr lang="en-US" sz="2800" dirty="0" smtClean="0"/>
              <a:t> </a:t>
            </a:r>
            <a:r>
              <a:rPr lang="en-US" sz="2400" dirty="0" smtClean="0">
                <a:solidFill>
                  <a:schemeClr val="bg1"/>
                </a:solidFill>
              </a:rPr>
              <a:t>Normally (Quiet Breathing) </a:t>
            </a:r>
            <a:endParaRPr lang="en-US" sz="2800" dirty="0">
              <a:solidFill>
                <a:schemeClr val="bg1"/>
              </a:solidFill>
            </a:endParaRPr>
          </a:p>
          <a:p>
            <a:pPr marL="0" marR="0" indent="0"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6" name="Down Arrow 5"/>
          <p:cNvSpPr/>
          <p:nvPr/>
        </p:nvSpPr>
        <p:spPr bwMode="auto">
          <a:xfrm>
            <a:off x="8643966" y="1785926"/>
            <a:ext cx="45719" cy="45719"/>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Tahoma" pitchFamily="34" charset="0"/>
            </a:endParaRPr>
          </a:p>
        </p:txBody>
      </p:sp>
      <p:sp>
        <p:nvSpPr>
          <p:cNvPr id="10" name="Right Arrow 9"/>
          <p:cNvSpPr/>
          <p:nvPr/>
        </p:nvSpPr>
        <p:spPr bwMode="auto">
          <a:xfrm>
            <a:off x="9001124" y="1785926"/>
            <a:ext cx="142876" cy="14287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Tahoma" pitchFamily="34" charset="0"/>
            </a:endParaRPr>
          </a:p>
        </p:txBody>
      </p:sp>
      <p:sp>
        <p:nvSpPr>
          <p:cNvPr id="11" name="Right Arrow 10"/>
          <p:cNvSpPr/>
          <p:nvPr/>
        </p:nvSpPr>
        <p:spPr bwMode="auto">
          <a:xfrm>
            <a:off x="8858280" y="2071678"/>
            <a:ext cx="285720" cy="7143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Tahoma" pitchFamily="34" charset="0"/>
            </a:endParaRPr>
          </a:p>
        </p:txBody>
      </p:sp>
      <p:sp>
        <p:nvSpPr>
          <p:cNvPr id="12" name="Rectangle 11"/>
          <p:cNvSpPr/>
          <p:nvPr/>
        </p:nvSpPr>
        <p:spPr bwMode="auto">
          <a:xfrm>
            <a:off x="6005489" y="2600316"/>
            <a:ext cx="2995635" cy="31147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b="1" dirty="0">
              <a:solidFill>
                <a:schemeClr val="bg1"/>
              </a:solidFill>
            </a:endParaRPr>
          </a:p>
          <a:p>
            <a:pPr eaLnBrk="0" fontAlgn="base" hangingPunct="0">
              <a:spcBef>
                <a:spcPct val="0"/>
              </a:spcBef>
              <a:spcAft>
                <a:spcPct val="0"/>
              </a:spcAft>
            </a:pPr>
            <a:r>
              <a:rPr lang="en-US" b="1" dirty="0" smtClean="0">
                <a:solidFill>
                  <a:schemeClr val="bg1"/>
                </a:solidFill>
              </a:rPr>
              <a:t>Inspiration</a:t>
            </a:r>
            <a:r>
              <a:rPr lang="en-US" dirty="0" smtClean="0">
                <a:solidFill>
                  <a:schemeClr val="bg1"/>
                </a:solidFill>
              </a:rPr>
              <a:t> </a:t>
            </a:r>
            <a:r>
              <a:rPr lang="en-US" b="1" dirty="0" smtClean="0">
                <a:solidFill>
                  <a:schemeClr val="bg1"/>
                </a:solidFill>
              </a:rPr>
              <a:t>active </a:t>
            </a:r>
            <a:r>
              <a:rPr lang="en-US" dirty="0" smtClean="0">
                <a:solidFill>
                  <a:schemeClr val="bg1"/>
                </a:solidFill>
              </a:rPr>
              <a:t>process ,Contraction of Inspiratory muscles</a:t>
            </a:r>
            <a:r>
              <a:rPr lang="en-US" dirty="0" smtClean="0">
                <a:solidFill>
                  <a:schemeClr val="bg1"/>
                </a:solidFill>
                <a:sym typeface="Wingdings" pitchFamily="2" charset="2"/>
              </a:rPr>
              <a:t> thoracic cavity expands ↓d </a:t>
            </a:r>
            <a:r>
              <a:rPr lang="en-US" b="1" dirty="0" err="1" smtClean="0">
                <a:solidFill>
                  <a:schemeClr val="bg1"/>
                </a:solidFill>
                <a:sym typeface="Wingdings" pitchFamily="2" charset="2"/>
              </a:rPr>
              <a:t>intrapleural</a:t>
            </a:r>
            <a:r>
              <a:rPr lang="en-US" dirty="0" smtClean="0">
                <a:solidFill>
                  <a:schemeClr val="bg1"/>
                </a:solidFill>
                <a:sym typeface="Wingdings" pitchFamily="2" charset="2"/>
              </a:rPr>
              <a:t> pressure    lungs expand  ↓d </a:t>
            </a:r>
            <a:r>
              <a:rPr lang="en-US" b="1" dirty="0" smtClean="0">
                <a:solidFill>
                  <a:schemeClr val="bg1"/>
                </a:solidFill>
                <a:sym typeface="Wingdings" pitchFamily="2" charset="2"/>
              </a:rPr>
              <a:t>intrapulmonary</a:t>
            </a:r>
            <a:r>
              <a:rPr lang="en-US" dirty="0" smtClean="0">
                <a:solidFill>
                  <a:schemeClr val="bg1"/>
                </a:solidFill>
                <a:sym typeface="Wingdings" pitchFamily="2" charset="2"/>
              </a:rPr>
              <a:t> pressure to  sub-atmospheric </a:t>
            </a:r>
            <a:r>
              <a:rPr lang="en-US" dirty="0" err="1" smtClean="0">
                <a:solidFill>
                  <a:schemeClr val="bg1"/>
                </a:solidFill>
                <a:sym typeface="Wingdings" pitchFamily="2" charset="2"/>
              </a:rPr>
              <a:t>levelair</a:t>
            </a:r>
            <a:r>
              <a:rPr lang="en-US" dirty="0" smtClean="0">
                <a:solidFill>
                  <a:schemeClr val="bg1"/>
                </a:solidFill>
                <a:sym typeface="Wingdings" pitchFamily="2" charset="2"/>
              </a:rPr>
              <a:t> from atmos. sucked into lungs</a:t>
            </a:r>
            <a:endParaRPr lang="en-GB" dirty="0" smtClean="0">
              <a:solidFill>
                <a:schemeClr val="bg1"/>
              </a:solidFill>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Tahoma" pitchFamily="34" charset="0"/>
            </a:endParaRPr>
          </a:p>
        </p:txBody>
      </p:sp>
      <p:pic>
        <p:nvPicPr>
          <p:cNvPr id="393217" name="Picture 1"/>
          <p:cNvPicPr>
            <a:picLocks noChangeAspect="1" noChangeArrowheads="1"/>
          </p:cNvPicPr>
          <p:nvPr/>
        </p:nvPicPr>
        <p:blipFill>
          <a:blip r:embed="rId3"/>
          <a:srcRect/>
          <a:stretch>
            <a:fillRect/>
          </a:stretch>
        </p:blipFill>
        <p:spPr bwMode="auto">
          <a:xfrm>
            <a:off x="2714612" y="571480"/>
            <a:ext cx="2066925" cy="438150"/>
          </a:xfrm>
          <a:prstGeom prst="rect">
            <a:avLst/>
          </a:prstGeom>
          <a:noFill/>
          <a:ln w="9525">
            <a:noFill/>
            <a:miter lim="800000"/>
            <a:headEnd/>
            <a:tailEnd/>
          </a:ln>
          <a:effectLst/>
        </p:spPr>
      </p:pic>
      <p:pic>
        <p:nvPicPr>
          <p:cNvPr id="393218" name="Picture 2"/>
          <p:cNvPicPr>
            <a:picLocks noChangeAspect="1" noChangeArrowheads="1"/>
          </p:cNvPicPr>
          <p:nvPr/>
        </p:nvPicPr>
        <p:blipFill>
          <a:blip r:embed="rId4"/>
          <a:srcRect/>
          <a:stretch>
            <a:fillRect/>
          </a:stretch>
        </p:blipFill>
        <p:spPr bwMode="auto">
          <a:xfrm>
            <a:off x="1214414" y="1428736"/>
            <a:ext cx="4791075" cy="533400"/>
          </a:xfrm>
          <a:prstGeom prst="rect">
            <a:avLst/>
          </a:prstGeom>
          <a:noFill/>
          <a:ln w="9525">
            <a:noFill/>
            <a:miter lim="800000"/>
            <a:headEnd/>
            <a:tailEnd/>
          </a:ln>
          <a:effectLst/>
        </p:spPr>
      </p:pic>
      <p:pic>
        <p:nvPicPr>
          <p:cNvPr id="393219" name="Picture 3"/>
          <p:cNvPicPr>
            <a:picLocks noChangeAspect="1" noChangeArrowheads="1"/>
          </p:cNvPicPr>
          <p:nvPr/>
        </p:nvPicPr>
        <p:blipFill>
          <a:blip r:embed="rId5"/>
          <a:srcRect/>
          <a:stretch>
            <a:fillRect/>
          </a:stretch>
        </p:blipFill>
        <p:spPr bwMode="auto">
          <a:xfrm>
            <a:off x="2786050" y="2143116"/>
            <a:ext cx="1800225" cy="457200"/>
          </a:xfrm>
          <a:prstGeom prst="rect">
            <a:avLst/>
          </a:prstGeom>
          <a:noFill/>
          <a:ln w="9525">
            <a:noFill/>
            <a:miter lim="800000"/>
            <a:headEnd/>
            <a:tailEnd/>
          </a:ln>
          <a:effectLst/>
        </p:spPr>
      </p:pic>
      <p:pic>
        <p:nvPicPr>
          <p:cNvPr id="393220" name="Picture 4"/>
          <p:cNvPicPr>
            <a:picLocks noChangeAspect="1" noChangeArrowheads="1"/>
          </p:cNvPicPr>
          <p:nvPr/>
        </p:nvPicPr>
        <p:blipFill>
          <a:blip r:embed="rId6"/>
          <a:srcRect/>
          <a:stretch>
            <a:fillRect/>
          </a:stretch>
        </p:blipFill>
        <p:spPr bwMode="auto">
          <a:xfrm>
            <a:off x="1714480" y="2786058"/>
            <a:ext cx="3810000" cy="466725"/>
          </a:xfrm>
          <a:prstGeom prst="rect">
            <a:avLst/>
          </a:prstGeom>
          <a:noFill/>
          <a:ln w="9525">
            <a:noFill/>
            <a:miter lim="800000"/>
            <a:headEnd/>
            <a:tailEnd/>
          </a:ln>
          <a:effectLst/>
        </p:spPr>
      </p:pic>
      <p:pic>
        <p:nvPicPr>
          <p:cNvPr id="393221" name="Picture 5"/>
          <p:cNvPicPr>
            <a:picLocks noChangeAspect="1" noChangeArrowheads="1"/>
          </p:cNvPicPr>
          <p:nvPr/>
        </p:nvPicPr>
        <p:blipFill>
          <a:blip r:embed="rId7"/>
          <a:srcRect/>
          <a:stretch>
            <a:fillRect/>
          </a:stretch>
        </p:blipFill>
        <p:spPr bwMode="auto">
          <a:xfrm>
            <a:off x="2928926" y="4572008"/>
            <a:ext cx="1476375" cy="428625"/>
          </a:xfrm>
          <a:prstGeom prst="rect">
            <a:avLst/>
          </a:prstGeom>
          <a:noFill/>
          <a:ln w="9525">
            <a:noFill/>
            <a:miter lim="800000"/>
            <a:headEnd/>
            <a:tailEnd/>
          </a:ln>
          <a:effectLst/>
        </p:spPr>
      </p:pic>
      <p:pic>
        <p:nvPicPr>
          <p:cNvPr id="393222" name="Picture 6"/>
          <p:cNvPicPr>
            <a:picLocks noChangeAspect="1" noChangeArrowheads="1"/>
          </p:cNvPicPr>
          <p:nvPr/>
        </p:nvPicPr>
        <p:blipFill>
          <a:blip r:embed="rId8"/>
          <a:srcRect/>
          <a:stretch>
            <a:fillRect/>
          </a:stretch>
        </p:blipFill>
        <p:spPr bwMode="auto">
          <a:xfrm>
            <a:off x="3286116" y="5214950"/>
            <a:ext cx="857250" cy="295275"/>
          </a:xfrm>
          <a:prstGeom prst="rect">
            <a:avLst/>
          </a:prstGeom>
          <a:noFill/>
          <a:ln w="9525">
            <a:noFill/>
            <a:miter lim="800000"/>
            <a:headEnd/>
            <a:tailEnd/>
          </a:ln>
          <a:effectLst/>
        </p:spPr>
      </p:pic>
      <p:pic>
        <p:nvPicPr>
          <p:cNvPr id="393223" name="Picture 7"/>
          <p:cNvPicPr>
            <a:picLocks noChangeAspect="1" noChangeArrowheads="1"/>
          </p:cNvPicPr>
          <p:nvPr/>
        </p:nvPicPr>
        <p:blipFill>
          <a:blip r:embed="rId9"/>
          <a:srcRect/>
          <a:stretch>
            <a:fillRect/>
          </a:stretch>
        </p:blipFill>
        <p:spPr bwMode="auto">
          <a:xfrm>
            <a:off x="3071802" y="5715016"/>
            <a:ext cx="1819275" cy="228600"/>
          </a:xfrm>
          <a:prstGeom prst="rect">
            <a:avLst/>
          </a:prstGeom>
          <a:noFill/>
          <a:ln w="9525">
            <a:noFill/>
            <a:miter lim="800000"/>
            <a:headEnd/>
            <a:tailEnd/>
          </a:ln>
          <a:effectLst/>
        </p:spPr>
      </p:pic>
      <p:pic>
        <p:nvPicPr>
          <p:cNvPr id="393224" name="Picture 8"/>
          <p:cNvPicPr>
            <a:picLocks noChangeAspect="1" noChangeArrowheads="1"/>
          </p:cNvPicPr>
          <p:nvPr/>
        </p:nvPicPr>
        <p:blipFill>
          <a:blip r:embed="rId10"/>
          <a:srcRect/>
          <a:stretch>
            <a:fillRect/>
          </a:stretch>
        </p:blipFill>
        <p:spPr bwMode="auto">
          <a:xfrm>
            <a:off x="2643174" y="6215082"/>
            <a:ext cx="3124200" cy="209550"/>
          </a:xfrm>
          <a:prstGeom prst="rect">
            <a:avLst/>
          </a:prstGeom>
          <a:noFill/>
          <a:ln w="9525">
            <a:noFill/>
            <a:miter lim="800000"/>
            <a:headEnd/>
            <a:tailEnd/>
          </a:ln>
          <a:effectLst/>
        </p:spPr>
      </p:pic>
      <p:pic>
        <p:nvPicPr>
          <p:cNvPr id="393225" name="Picture 9"/>
          <p:cNvPicPr>
            <a:picLocks noChangeAspect="1" noChangeArrowheads="1"/>
          </p:cNvPicPr>
          <p:nvPr/>
        </p:nvPicPr>
        <p:blipFill>
          <a:blip r:embed="rId11"/>
          <a:srcRect/>
          <a:stretch>
            <a:fillRect/>
          </a:stretch>
        </p:blipFill>
        <p:spPr bwMode="auto">
          <a:xfrm>
            <a:off x="3643306" y="6667500"/>
            <a:ext cx="657225" cy="190500"/>
          </a:xfrm>
          <a:prstGeom prst="rect">
            <a:avLst/>
          </a:prstGeom>
          <a:noFill/>
          <a:ln w="9525">
            <a:noFill/>
            <a:miter lim="800000"/>
            <a:headEnd/>
            <a:tailEnd/>
          </a:ln>
          <a:effectLst/>
        </p:spPr>
      </p:pic>
      <p:pic>
        <p:nvPicPr>
          <p:cNvPr id="393226" name="Picture 10"/>
          <p:cNvPicPr>
            <a:picLocks noChangeAspect="1" noChangeArrowheads="1"/>
          </p:cNvPicPr>
          <p:nvPr/>
        </p:nvPicPr>
        <p:blipFill>
          <a:blip r:embed="rId12"/>
          <a:srcRect/>
          <a:stretch>
            <a:fillRect/>
          </a:stretch>
        </p:blipFill>
        <p:spPr bwMode="auto">
          <a:xfrm>
            <a:off x="2000232" y="3929066"/>
            <a:ext cx="3571875" cy="247650"/>
          </a:xfrm>
          <a:prstGeom prst="rect">
            <a:avLst/>
          </a:prstGeom>
          <a:noFill/>
          <a:ln w="9525">
            <a:noFill/>
            <a:miter lim="800000"/>
            <a:headEnd/>
            <a:tailEnd/>
          </a:ln>
          <a:effectLst/>
        </p:spPr>
      </p:pic>
      <p:pic>
        <p:nvPicPr>
          <p:cNvPr id="393227" name="Picture 11"/>
          <p:cNvPicPr>
            <a:picLocks noChangeAspect="1" noChangeArrowheads="1"/>
          </p:cNvPicPr>
          <p:nvPr/>
        </p:nvPicPr>
        <p:blipFill>
          <a:blip r:embed="rId13"/>
          <a:srcRect/>
          <a:stretch>
            <a:fillRect/>
          </a:stretch>
        </p:blipFill>
        <p:spPr bwMode="auto">
          <a:xfrm>
            <a:off x="3500430" y="3500438"/>
            <a:ext cx="590550" cy="257175"/>
          </a:xfrm>
          <a:prstGeom prst="rect">
            <a:avLst/>
          </a:prstGeom>
          <a:noFill/>
          <a:ln w="9525">
            <a:noFill/>
            <a:miter lim="800000"/>
            <a:headEnd/>
            <a:tailEnd/>
          </a:ln>
          <a:effectLst/>
        </p:spPr>
      </p:pic>
      <p:pic>
        <p:nvPicPr>
          <p:cNvPr id="393228" name="Picture 12"/>
          <p:cNvPicPr>
            <a:picLocks noChangeAspect="1" noChangeArrowheads="1"/>
          </p:cNvPicPr>
          <p:nvPr/>
        </p:nvPicPr>
        <p:blipFill>
          <a:blip r:embed="rId14"/>
          <a:srcRect/>
          <a:stretch>
            <a:fillRect/>
          </a:stretch>
        </p:blipFill>
        <p:spPr bwMode="auto">
          <a:xfrm>
            <a:off x="1071538" y="5929330"/>
            <a:ext cx="1228725" cy="352425"/>
          </a:xfrm>
          <a:prstGeom prst="rect">
            <a:avLst/>
          </a:prstGeom>
          <a:noFill/>
          <a:ln w="9525">
            <a:noFill/>
            <a:miter lim="800000"/>
            <a:headEnd/>
            <a:tailEnd/>
          </a:ln>
          <a:effectLst/>
        </p:spPr>
      </p:pic>
      <p:sp>
        <p:nvSpPr>
          <p:cNvPr id="28" name="Bent Arrow 27"/>
          <p:cNvSpPr/>
          <p:nvPr/>
        </p:nvSpPr>
        <p:spPr>
          <a:xfrm>
            <a:off x="1643042" y="5357826"/>
            <a:ext cx="1500198" cy="285752"/>
          </a:xfrm>
          <a:prstGeom prst="bentArrow">
            <a:avLst>
              <a:gd name="adj1" fmla="val 25000"/>
              <a:gd name="adj2" fmla="val 26873"/>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Bent-Up Arrow 28"/>
          <p:cNvSpPr/>
          <p:nvPr/>
        </p:nvSpPr>
        <p:spPr>
          <a:xfrm rot="5400000">
            <a:off x="2107401" y="5822161"/>
            <a:ext cx="500042" cy="1571636"/>
          </a:xfrm>
          <a:prstGeom prst="bentUpArrow">
            <a:avLst>
              <a:gd name="adj1" fmla="val 19749"/>
              <a:gd name="adj2" fmla="val 13000"/>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Down Arrow 29"/>
          <p:cNvSpPr/>
          <p:nvPr/>
        </p:nvSpPr>
        <p:spPr>
          <a:xfrm>
            <a:off x="3571868" y="1142984"/>
            <a:ext cx="214314"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Down Arrow 30"/>
          <p:cNvSpPr/>
          <p:nvPr/>
        </p:nvSpPr>
        <p:spPr>
          <a:xfrm>
            <a:off x="3571868" y="2000240"/>
            <a:ext cx="214314" cy="142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Down Arrow 31"/>
          <p:cNvSpPr/>
          <p:nvPr/>
        </p:nvSpPr>
        <p:spPr>
          <a:xfrm>
            <a:off x="3643306" y="2643182"/>
            <a:ext cx="285752"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Down Arrow 32"/>
          <p:cNvSpPr/>
          <p:nvPr/>
        </p:nvSpPr>
        <p:spPr>
          <a:xfrm>
            <a:off x="3643306" y="3214686"/>
            <a:ext cx="285752"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Down Arrow 33"/>
          <p:cNvSpPr/>
          <p:nvPr/>
        </p:nvSpPr>
        <p:spPr>
          <a:xfrm>
            <a:off x="3786182" y="3786190"/>
            <a:ext cx="142876" cy="142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Down Arrow 34"/>
          <p:cNvSpPr/>
          <p:nvPr/>
        </p:nvSpPr>
        <p:spPr>
          <a:xfrm>
            <a:off x="3643306" y="4214818"/>
            <a:ext cx="285752"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Down Arrow 35"/>
          <p:cNvSpPr/>
          <p:nvPr/>
        </p:nvSpPr>
        <p:spPr>
          <a:xfrm>
            <a:off x="3714744" y="5000636"/>
            <a:ext cx="142876" cy="142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Down Arrow 36"/>
          <p:cNvSpPr/>
          <p:nvPr/>
        </p:nvSpPr>
        <p:spPr>
          <a:xfrm>
            <a:off x="3714744" y="5500702"/>
            <a:ext cx="285752"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Down Arrow 37"/>
          <p:cNvSpPr/>
          <p:nvPr/>
        </p:nvSpPr>
        <p:spPr>
          <a:xfrm>
            <a:off x="3786182" y="5929330"/>
            <a:ext cx="285752"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Down Arrow 38"/>
          <p:cNvSpPr/>
          <p:nvPr/>
        </p:nvSpPr>
        <p:spPr>
          <a:xfrm>
            <a:off x="3857620" y="6572272"/>
            <a:ext cx="142876" cy="714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2374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3217"/>
                                        </p:tgtEl>
                                        <p:attrNameLst>
                                          <p:attrName>style.visibility</p:attrName>
                                        </p:attrNameLst>
                                      </p:cBhvr>
                                      <p:to>
                                        <p:strVal val="visible"/>
                                      </p:to>
                                    </p:set>
                                    <p:anim calcmode="lin" valueType="num">
                                      <p:cBhvr additive="base">
                                        <p:cTn id="13" dur="500" fill="hold"/>
                                        <p:tgtEl>
                                          <p:spTgt spid="393217"/>
                                        </p:tgtEl>
                                        <p:attrNameLst>
                                          <p:attrName>ppt_x</p:attrName>
                                        </p:attrNameLst>
                                      </p:cBhvr>
                                      <p:tavLst>
                                        <p:tav tm="0">
                                          <p:val>
                                            <p:strVal val="#ppt_x"/>
                                          </p:val>
                                        </p:tav>
                                        <p:tav tm="100000">
                                          <p:val>
                                            <p:strVal val="#ppt_x"/>
                                          </p:val>
                                        </p:tav>
                                      </p:tavLst>
                                    </p:anim>
                                    <p:anim calcmode="lin" valueType="num">
                                      <p:cBhvr additive="base">
                                        <p:cTn id="14" dur="500" fill="hold"/>
                                        <p:tgtEl>
                                          <p:spTgt spid="3932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93218"/>
                                        </p:tgtEl>
                                        <p:attrNameLst>
                                          <p:attrName>style.visibility</p:attrName>
                                        </p:attrNameLst>
                                      </p:cBhvr>
                                      <p:to>
                                        <p:strVal val="visible"/>
                                      </p:to>
                                    </p:set>
                                    <p:anim calcmode="lin" valueType="num">
                                      <p:cBhvr additive="base">
                                        <p:cTn id="25" dur="2000" fill="hold"/>
                                        <p:tgtEl>
                                          <p:spTgt spid="393218"/>
                                        </p:tgtEl>
                                        <p:attrNameLst>
                                          <p:attrName>ppt_x</p:attrName>
                                        </p:attrNameLst>
                                      </p:cBhvr>
                                      <p:tavLst>
                                        <p:tav tm="0">
                                          <p:val>
                                            <p:strVal val="#ppt_x"/>
                                          </p:val>
                                        </p:tav>
                                        <p:tav tm="100000">
                                          <p:val>
                                            <p:strVal val="#ppt_x"/>
                                          </p:val>
                                        </p:tav>
                                      </p:tavLst>
                                    </p:anim>
                                    <p:anim calcmode="lin" valueType="num">
                                      <p:cBhvr additive="base">
                                        <p:cTn id="26" dur="2000" fill="hold"/>
                                        <p:tgtEl>
                                          <p:spTgt spid="3932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93219"/>
                                        </p:tgtEl>
                                        <p:attrNameLst>
                                          <p:attrName>style.visibility</p:attrName>
                                        </p:attrNameLst>
                                      </p:cBhvr>
                                      <p:to>
                                        <p:strVal val="visible"/>
                                      </p:to>
                                    </p:set>
                                    <p:anim calcmode="lin" valueType="num">
                                      <p:cBhvr additive="base">
                                        <p:cTn id="37" dur="2000" fill="hold"/>
                                        <p:tgtEl>
                                          <p:spTgt spid="393219"/>
                                        </p:tgtEl>
                                        <p:attrNameLst>
                                          <p:attrName>ppt_x</p:attrName>
                                        </p:attrNameLst>
                                      </p:cBhvr>
                                      <p:tavLst>
                                        <p:tav tm="0">
                                          <p:val>
                                            <p:strVal val="#ppt_x"/>
                                          </p:val>
                                        </p:tav>
                                        <p:tav tm="100000">
                                          <p:val>
                                            <p:strVal val="#ppt_x"/>
                                          </p:val>
                                        </p:tav>
                                      </p:tavLst>
                                    </p:anim>
                                    <p:anim calcmode="lin" valueType="num">
                                      <p:cBhvr additive="base">
                                        <p:cTn id="38" dur="2000" fill="hold"/>
                                        <p:tgtEl>
                                          <p:spTgt spid="3932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93220"/>
                                        </p:tgtEl>
                                        <p:attrNameLst>
                                          <p:attrName>style.visibility</p:attrName>
                                        </p:attrNameLst>
                                      </p:cBhvr>
                                      <p:to>
                                        <p:strVal val="visible"/>
                                      </p:to>
                                    </p:set>
                                    <p:anim calcmode="lin" valueType="num">
                                      <p:cBhvr additive="base">
                                        <p:cTn id="49" dur="2000" fill="hold"/>
                                        <p:tgtEl>
                                          <p:spTgt spid="393220"/>
                                        </p:tgtEl>
                                        <p:attrNameLst>
                                          <p:attrName>ppt_x</p:attrName>
                                        </p:attrNameLst>
                                      </p:cBhvr>
                                      <p:tavLst>
                                        <p:tav tm="0">
                                          <p:val>
                                            <p:strVal val="#ppt_x"/>
                                          </p:val>
                                        </p:tav>
                                        <p:tav tm="100000">
                                          <p:val>
                                            <p:strVal val="#ppt_x"/>
                                          </p:val>
                                        </p:tav>
                                      </p:tavLst>
                                    </p:anim>
                                    <p:anim calcmode="lin" valueType="num">
                                      <p:cBhvr additive="base">
                                        <p:cTn id="50" dur="2000" fill="hold"/>
                                        <p:tgtEl>
                                          <p:spTgt spid="39322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93227"/>
                                        </p:tgtEl>
                                        <p:attrNameLst>
                                          <p:attrName>style.visibility</p:attrName>
                                        </p:attrNameLst>
                                      </p:cBhvr>
                                      <p:to>
                                        <p:strVal val="visible"/>
                                      </p:to>
                                    </p:set>
                                    <p:anim calcmode="lin" valueType="num">
                                      <p:cBhvr additive="base">
                                        <p:cTn id="61" dur="2000" fill="hold"/>
                                        <p:tgtEl>
                                          <p:spTgt spid="393227"/>
                                        </p:tgtEl>
                                        <p:attrNameLst>
                                          <p:attrName>ppt_x</p:attrName>
                                        </p:attrNameLst>
                                      </p:cBhvr>
                                      <p:tavLst>
                                        <p:tav tm="0">
                                          <p:val>
                                            <p:strVal val="#ppt_x"/>
                                          </p:val>
                                        </p:tav>
                                        <p:tav tm="100000">
                                          <p:val>
                                            <p:strVal val="#ppt_x"/>
                                          </p:val>
                                        </p:tav>
                                      </p:tavLst>
                                    </p:anim>
                                    <p:anim calcmode="lin" valueType="num">
                                      <p:cBhvr additive="base">
                                        <p:cTn id="62" dur="2000" fill="hold"/>
                                        <p:tgtEl>
                                          <p:spTgt spid="39322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ppt_x"/>
                                          </p:val>
                                        </p:tav>
                                        <p:tav tm="100000">
                                          <p:val>
                                            <p:strVal val="#ppt_x"/>
                                          </p:val>
                                        </p:tav>
                                      </p:tavLst>
                                    </p:anim>
                                    <p:anim calcmode="lin" valueType="num">
                                      <p:cBhvr additive="base">
                                        <p:cTn id="6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93226"/>
                                        </p:tgtEl>
                                        <p:attrNameLst>
                                          <p:attrName>style.visibility</p:attrName>
                                        </p:attrNameLst>
                                      </p:cBhvr>
                                      <p:to>
                                        <p:strVal val="visible"/>
                                      </p:to>
                                    </p:set>
                                    <p:anim calcmode="lin" valueType="num">
                                      <p:cBhvr additive="base">
                                        <p:cTn id="73" dur="2000" fill="hold"/>
                                        <p:tgtEl>
                                          <p:spTgt spid="393226"/>
                                        </p:tgtEl>
                                        <p:attrNameLst>
                                          <p:attrName>ppt_x</p:attrName>
                                        </p:attrNameLst>
                                      </p:cBhvr>
                                      <p:tavLst>
                                        <p:tav tm="0">
                                          <p:val>
                                            <p:strVal val="#ppt_x"/>
                                          </p:val>
                                        </p:tav>
                                        <p:tav tm="100000">
                                          <p:val>
                                            <p:strVal val="#ppt_x"/>
                                          </p:val>
                                        </p:tav>
                                      </p:tavLst>
                                    </p:anim>
                                    <p:anim calcmode="lin" valueType="num">
                                      <p:cBhvr additive="base">
                                        <p:cTn id="74" dur="2000" fill="hold"/>
                                        <p:tgtEl>
                                          <p:spTgt spid="39322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500" fill="hold"/>
                                        <p:tgtEl>
                                          <p:spTgt spid="35"/>
                                        </p:tgtEl>
                                        <p:attrNameLst>
                                          <p:attrName>ppt_x</p:attrName>
                                        </p:attrNameLst>
                                      </p:cBhvr>
                                      <p:tavLst>
                                        <p:tav tm="0">
                                          <p:val>
                                            <p:strVal val="#ppt_x"/>
                                          </p:val>
                                        </p:tav>
                                        <p:tav tm="100000">
                                          <p:val>
                                            <p:strVal val="#ppt_x"/>
                                          </p:val>
                                        </p:tav>
                                      </p:tavLst>
                                    </p:anim>
                                    <p:anim calcmode="lin" valueType="num">
                                      <p:cBhvr additive="base">
                                        <p:cTn id="8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93221"/>
                                        </p:tgtEl>
                                        <p:attrNameLst>
                                          <p:attrName>style.visibility</p:attrName>
                                        </p:attrNameLst>
                                      </p:cBhvr>
                                      <p:to>
                                        <p:strVal val="visible"/>
                                      </p:to>
                                    </p:set>
                                    <p:anim calcmode="lin" valueType="num">
                                      <p:cBhvr additive="base">
                                        <p:cTn id="85" dur="2000" fill="hold"/>
                                        <p:tgtEl>
                                          <p:spTgt spid="393221"/>
                                        </p:tgtEl>
                                        <p:attrNameLst>
                                          <p:attrName>ppt_x</p:attrName>
                                        </p:attrNameLst>
                                      </p:cBhvr>
                                      <p:tavLst>
                                        <p:tav tm="0">
                                          <p:val>
                                            <p:strVal val="#ppt_x"/>
                                          </p:val>
                                        </p:tav>
                                        <p:tav tm="100000">
                                          <p:val>
                                            <p:strVal val="#ppt_x"/>
                                          </p:val>
                                        </p:tav>
                                      </p:tavLst>
                                    </p:anim>
                                    <p:anim calcmode="lin" valueType="num">
                                      <p:cBhvr additive="base">
                                        <p:cTn id="86" dur="2000" fill="hold"/>
                                        <p:tgtEl>
                                          <p:spTgt spid="39322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additive="base">
                                        <p:cTn id="91" dur="500" fill="hold"/>
                                        <p:tgtEl>
                                          <p:spTgt spid="36"/>
                                        </p:tgtEl>
                                        <p:attrNameLst>
                                          <p:attrName>ppt_x</p:attrName>
                                        </p:attrNameLst>
                                      </p:cBhvr>
                                      <p:tavLst>
                                        <p:tav tm="0">
                                          <p:val>
                                            <p:strVal val="#ppt_x"/>
                                          </p:val>
                                        </p:tav>
                                        <p:tav tm="100000">
                                          <p:val>
                                            <p:strVal val="#ppt_x"/>
                                          </p:val>
                                        </p:tav>
                                      </p:tavLst>
                                    </p:anim>
                                    <p:anim calcmode="lin" valueType="num">
                                      <p:cBhvr additive="base">
                                        <p:cTn id="9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93222"/>
                                        </p:tgtEl>
                                        <p:attrNameLst>
                                          <p:attrName>style.visibility</p:attrName>
                                        </p:attrNameLst>
                                      </p:cBhvr>
                                      <p:to>
                                        <p:strVal val="visible"/>
                                      </p:to>
                                    </p:set>
                                    <p:anim calcmode="lin" valueType="num">
                                      <p:cBhvr additive="base">
                                        <p:cTn id="97" dur="2000" fill="hold"/>
                                        <p:tgtEl>
                                          <p:spTgt spid="393222"/>
                                        </p:tgtEl>
                                        <p:attrNameLst>
                                          <p:attrName>ppt_x</p:attrName>
                                        </p:attrNameLst>
                                      </p:cBhvr>
                                      <p:tavLst>
                                        <p:tav tm="0">
                                          <p:val>
                                            <p:strVal val="#ppt_x"/>
                                          </p:val>
                                        </p:tav>
                                        <p:tav tm="100000">
                                          <p:val>
                                            <p:strVal val="#ppt_x"/>
                                          </p:val>
                                        </p:tav>
                                      </p:tavLst>
                                    </p:anim>
                                    <p:anim calcmode="lin" valueType="num">
                                      <p:cBhvr additive="base">
                                        <p:cTn id="98" dur="2000" fill="hold"/>
                                        <p:tgtEl>
                                          <p:spTgt spid="393222"/>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additive="base">
                                        <p:cTn id="103" dur="500" fill="hold"/>
                                        <p:tgtEl>
                                          <p:spTgt spid="37"/>
                                        </p:tgtEl>
                                        <p:attrNameLst>
                                          <p:attrName>ppt_x</p:attrName>
                                        </p:attrNameLst>
                                      </p:cBhvr>
                                      <p:tavLst>
                                        <p:tav tm="0">
                                          <p:val>
                                            <p:strVal val="#ppt_x"/>
                                          </p:val>
                                        </p:tav>
                                        <p:tav tm="100000">
                                          <p:val>
                                            <p:strVal val="#ppt_x"/>
                                          </p:val>
                                        </p:tav>
                                      </p:tavLst>
                                    </p:anim>
                                    <p:anim calcmode="lin" valueType="num">
                                      <p:cBhvr additive="base">
                                        <p:cTn id="10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393223"/>
                                        </p:tgtEl>
                                        <p:attrNameLst>
                                          <p:attrName>style.visibility</p:attrName>
                                        </p:attrNameLst>
                                      </p:cBhvr>
                                      <p:to>
                                        <p:strVal val="visible"/>
                                      </p:to>
                                    </p:set>
                                    <p:anim calcmode="lin" valueType="num">
                                      <p:cBhvr additive="base">
                                        <p:cTn id="109" dur="2000" fill="hold"/>
                                        <p:tgtEl>
                                          <p:spTgt spid="393223"/>
                                        </p:tgtEl>
                                        <p:attrNameLst>
                                          <p:attrName>ppt_x</p:attrName>
                                        </p:attrNameLst>
                                      </p:cBhvr>
                                      <p:tavLst>
                                        <p:tav tm="0">
                                          <p:val>
                                            <p:strVal val="#ppt_x"/>
                                          </p:val>
                                        </p:tav>
                                        <p:tav tm="100000">
                                          <p:val>
                                            <p:strVal val="#ppt_x"/>
                                          </p:val>
                                        </p:tav>
                                      </p:tavLst>
                                    </p:anim>
                                    <p:anim calcmode="lin" valueType="num">
                                      <p:cBhvr additive="base">
                                        <p:cTn id="110" dur="2000" fill="hold"/>
                                        <p:tgtEl>
                                          <p:spTgt spid="393223"/>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500" fill="hold"/>
                                        <p:tgtEl>
                                          <p:spTgt spid="38"/>
                                        </p:tgtEl>
                                        <p:attrNameLst>
                                          <p:attrName>ppt_x</p:attrName>
                                        </p:attrNameLst>
                                      </p:cBhvr>
                                      <p:tavLst>
                                        <p:tav tm="0">
                                          <p:val>
                                            <p:strVal val="#ppt_x"/>
                                          </p:val>
                                        </p:tav>
                                        <p:tav tm="100000">
                                          <p:val>
                                            <p:strVal val="#ppt_x"/>
                                          </p:val>
                                        </p:tav>
                                      </p:tavLst>
                                    </p:anim>
                                    <p:anim calcmode="lin" valueType="num">
                                      <p:cBhvr additive="base">
                                        <p:cTn id="11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393224"/>
                                        </p:tgtEl>
                                        <p:attrNameLst>
                                          <p:attrName>style.visibility</p:attrName>
                                        </p:attrNameLst>
                                      </p:cBhvr>
                                      <p:to>
                                        <p:strVal val="visible"/>
                                      </p:to>
                                    </p:set>
                                    <p:anim calcmode="lin" valueType="num">
                                      <p:cBhvr additive="base">
                                        <p:cTn id="121" dur="2000" fill="hold"/>
                                        <p:tgtEl>
                                          <p:spTgt spid="393224"/>
                                        </p:tgtEl>
                                        <p:attrNameLst>
                                          <p:attrName>ppt_x</p:attrName>
                                        </p:attrNameLst>
                                      </p:cBhvr>
                                      <p:tavLst>
                                        <p:tav tm="0">
                                          <p:val>
                                            <p:strVal val="#ppt_x"/>
                                          </p:val>
                                        </p:tav>
                                        <p:tav tm="100000">
                                          <p:val>
                                            <p:strVal val="#ppt_x"/>
                                          </p:val>
                                        </p:tav>
                                      </p:tavLst>
                                    </p:anim>
                                    <p:anim calcmode="lin" valueType="num">
                                      <p:cBhvr additive="base">
                                        <p:cTn id="122" dur="2000" fill="hold"/>
                                        <p:tgtEl>
                                          <p:spTgt spid="393224"/>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39"/>
                                        </p:tgtEl>
                                        <p:attrNameLst>
                                          <p:attrName>style.visibility</p:attrName>
                                        </p:attrNameLst>
                                      </p:cBhvr>
                                      <p:to>
                                        <p:strVal val="visible"/>
                                      </p:to>
                                    </p:set>
                                    <p:anim calcmode="lin" valueType="num">
                                      <p:cBhvr additive="base">
                                        <p:cTn id="127" dur="500" fill="hold"/>
                                        <p:tgtEl>
                                          <p:spTgt spid="39"/>
                                        </p:tgtEl>
                                        <p:attrNameLst>
                                          <p:attrName>ppt_x</p:attrName>
                                        </p:attrNameLst>
                                      </p:cBhvr>
                                      <p:tavLst>
                                        <p:tav tm="0">
                                          <p:val>
                                            <p:strVal val="#ppt_x"/>
                                          </p:val>
                                        </p:tav>
                                        <p:tav tm="100000">
                                          <p:val>
                                            <p:strVal val="#ppt_x"/>
                                          </p:val>
                                        </p:tav>
                                      </p:tavLst>
                                    </p:anim>
                                    <p:anim calcmode="lin" valueType="num">
                                      <p:cBhvr additive="base">
                                        <p:cTn id="12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393225"/>
                                        </p:tgtEl>
                                        <p:attrNameLst>
                                          <p:attrName>style.visibility</p:attrName>
                                        </p:attrNameLst>
                                      </p:cBhvr>
                                      <p:to>
                                        <p:strVal val="visible"/>
                                      </p:to>
                                    </p:set>
                                    <p:anim calcmode="lin" valueType="num">
                                      <p:cBhvr additive="base">
                                        <p:cTn id="133" dur="2000" fill="hold"/>
                                        <p:tgtEl>
                                          <p:spTgt spid="393225"/>
                                        </p:tgtEl>
                                        <p:attrNameLst>
                                          <p:attrName>ppt_x</p:attrName>
                                        </p:attrNameLst>
                                      </p:cBhvr>
                                      <p:tavLst>
                                        <p:tav tm="0">
                                          <p:val>
                                            <p:strVal val="#ppt_x"/>
                                          </p:val>
                                        </p:tav>
                                        <p:tav tm="100000">
                                          <p:val>
                                            <p:strVal val="#ppt_x"/>
                                          </p:val>
                                        </p:tav>
                                      </p:tavLst>
                                    </p:anim>
                                    <p:anim calcmode="lin" valueType="num">
                                      <p:cBhvr additive="base">
                                        <p:cTn id="134" dur="2000" fill="hold"/>
                                        <p:tgtEl>
                                          <p:spTgt spid="393225"/>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29"/>
                                        </p:tgtEl>
                                        <p:attrNameLst>
                                          <p:attrName>style.visibility</p:attrName>
                                        </p:attrNameLst>
                                      </p:cBhvr>
                                      <p:to>
                                        <p:strVal val="visible"/>
                                      </p:to>
                                    </p:set>
                                    <p:anim calcmode="lin" valueType="num">
                                      <p:cBhvr additive="base">
                                        <p:cTn id="139" dur="500" fill="hold"/>
                                        <p:tgtEl>
                                          <p:spTgt spid="29"/>
                                        </p:tgtEl>
                                        <p:attrNameLst>
                                          <p:attrName>ppt_x</p:attrName>
                                        </p:attrNameLst>
                                      </p:cBhvr>
                                      <p:tavLst>
                                        <p:tav tm="0">
                                          <p:val>
                                            <p:strVal val="#ppt_x"/>
                                          </p:val>
                                        </p:tav>
                                        <p:tav tm="100000">
                                          <p:val>
                                            <p:strVal val="#ppt_x"/>
                                          </p:val>
                                        </p:tav>
                                      </p:tavLst>
                                    </p:anim>
                                    <p:anim calcmode="lin" valueType="num">
                                      <p:cBhvr additive="base">
                                        <p:cTn id="14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393228"/>
                                        </p:tgtEl>
                                        <p:attrNameLst>
                                          <p:attrName>style.visibility</p:attrName>
                                        </p:attrNameLst>
                                      </p:cBhvr>
                                      <p:to>
                                        <p:strVal val="visible"/>
                                      </p:to>
                                    </p:set>
                                    <p:anim calcmode="lin" valueType="num">
                                      <p:cBhvr additive="base">
                                        <p:cTn id="145" dur="2000" fill="hold"/>
                                        <p:tgtEl>
                                          <p:spTgt spid="393228"/>
                                        </p:tgtEl>
                                        <p:attrNameLst>
                                          <p:attrName>ppt_x</p:attrName>
                                        </p:attrNameLst>
                                      </p:cBhvr>
                                      <p:tavLst>
                                        <p:tav tm="0">
                                          <p:val>
                                            <p:strVal val="#ppt_x"/>
                                          </p:val>
                                        </p:tav>
                                        <p:tav tm="100000">
                                          <p:val>
                                            <p:strVal val="#ppt_x"/>
                                          </p:val>
                                        </p:tav>
                                      </p:tavLst>
                                    </p:anim>
                                    <p:anim calcmode="lin" valueType="num">
                                      <p:cBhvr additive="base">
                                        <p:cTn id="146" dur="2000" fill="hold"/>
                                        <p:tgtEl>
                                          <p:spTgt spid="393228"/>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28"/>
                                        </p:tgtEl>
                                        <p:attrNameLst>
                                          <p:attrName>style.visibility</p:attrName>
                                        </p:attrNameLst>
                                      </p:cBhvr>
                                      <p:to>
                                        <p:strVal val="visible"/>
                                      </p:to>
                                    </p:set>
                                    <p:anim calcmode="lin" valueType="num">
                                      <p:cBhvr additive="base">
                                        <p:cTn id="151" dur="500" fill="hold"/>
                                        <p:tgtEl>
                                          <p:spTgt spid="28"/>
                                        </p:tgtEl>
                                        <p:attrNameLst>
                                          <p:attrName>ppt_x</p:attrName>
                                        </p:attrNameLst>
                                      </p:cBhvr>
                                      <p:tavLst>
                                        <p:tav tm="0">
                                          <p:val>
                                            <p:strVal val="#ppt_x"/>
                                          </p:val>
                                        </p:tav>
                                        <p:tav tm="100000">
                                          <p:val>
                                            <p:strVal val="#ppt_x"/>
                                          </p:val>
                                        </p:tav>
                                      </p:tavLst>
                                    </p:anim>
                                    <p:anim calcmode="lin" valueType="num">
                                      <p:cBhvr additive="base">
                                        <p:cTn id="15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14338"/>
                                        </p:tgtEl>
                                        <p:attrNameLst>
                                          <p:attrName>style.visibility</p:attrName>
                                        </p:attrNameLst>
                                      </p:cBhvr>
                                      <p:to>
                                        <p:strVal val="visible"/>
                                      </p:to>
                                    </p:set>
                                    <p:anim calcmode="lin" valueType="num">
                                      <p:cBhvr additive="base">
                                        <p:cTn id="157" dur="500" fill="hold"/>
                                        <p:tgtEl>
                                          <p:spTgt spid="14338"/>
                                        </p:tgtEl>
                                        <p:attrNameLst>
                                          <p:attrName>ppt_x</p:attrName>
                                        </p:attrNameLst>
                                      </p:cBhvr>
                                      <p:tavLst>
                                        <p:tav tm="0">
                                          <p:val>
                                            <p:strVal val="#ppt_x"/>
                                          </p:val>
                                        </p:tav>
                                        <p:tav tm="100000">
                                          <p:val>
                                            <p:strVal val="#ppt_x"/>
                                          </p:val>
                                        </p:tav>
                                      </p:tavLst>
                                    </p:anim>
                                    <p:anim calcmode="lin" valueType="num">
                                      <p:cBhvr additive="base">
                                        <p:cTn id="158" dur="500" fill="hold"/>
                                        <p:tgtEl>
                                          <p:spTgt spid="14338"/>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12"/>
                                        </p:tgtEl>
                                        <p:attrNameLst>
                                          <p:attrName>style.visibility</p:attrName>
                                        </p:attrNameLst>
                                      </p:cBhvr>
                                      <p:to>
                                        <p:strVal val="visible"/>
                                      </p:to>
                                    </p:set>
                                    <p:anim calcmode="lin" valueType="num">
                                      <p:cBhvr additive="base">
                                        <p:cTn id="161" dur="500" fill="hold"/>
                                        <p:tgtEl>
                                          <p:spTgt spid="12"/>
                                        </p:tgtEl>
                                        <p:attrNameLst>
                                          <p:attrName>ppt_x</p:attrName>
                                        </p:attrNameLst>
                                      </p:cBhvr>
                                      <p:tavLst>
                                        <p:tav tm="0">
                                          <p:val>
                                            <p:strVal val="#ppt_x"/>
                                          </p:val>
                                        </p:tav>
                                        <p:tav tm="100000">
                                          <p:val>
                                            <p:strVal val="#ppt_x"/>
                                          </p:val>
                                        </p:tav>
                                      </p:tavLst>
                                    </p:anim>
                                    <p:anim calcmode="lin" valueType="num">
                                      <p:cBhvr additive="base">
                                        <p:cTn id="1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P spid="9" grpId="0" animBg="1"/>
      <p:bldP spid="12"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Oval 22"/>
          <p:cNvSpPr/>
          <p:nvPr/>
        </p:nvSpPr>
        <p:spPr bwMode="auto">
          <a:xfrm>
            <a:off x="3286116" y="357166"/>
            <a:ext cx="3929090" cy="100013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Tahoma" pitchFamily="34" charset="0"/>
            </a:endParaRPr>
          </a:p>
        </p:txBody>
      </p:sp>
      <p:sp>
        <p:nvSpPr>
          <p:cNvPr id="41986" name="Rectangle 2"/>
          <p:cNvSpPr>
            <a:spLocks noGrp="1" noChangeArrowheads="1"/>
          </p:cNvSpPr>
          <p:nvPr>
            <p:ph type="title"/>
          </p:nvPr>
        </p:nvSpPr>
        <p:spPr/>
        <p:txBody>
          <a:bodyPr/>
          <a:lstStyle/>
          <a:p>
            <a:pPr algn="ctr"/>
            <a:r>
              <a:rPr lang="en-US" dirty="0">
                <a:solidFill>
                  <a:schemeClr val="bg1"/>
                </a:solidFill>
              </a:rPr>
              <a:t>EXPIRATION</a:t>
            </a:r>
          </a:p>
        </p:txBody>
      </p:sp>
      <p:sp>
        <p:nvSpPr>
          <p:cNvPr id="41987" name="Oval 3"/>
          <p:cNvSpPr>
            <a:spLocks noChangeArrowheads="1"/>
          </p:cNvSpPr>
          <p:nvPr/>
        </p:nvSpPr>
        <p:spPr bwMode="auto">
          <a:xfrm>
            <a:off x="3352800" y="4114800"/>
            <a:ext cx="1752600" cy="1676400"/>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n-US"/>
          </a:p>
        </p:txBody>
      </p:sp>
      <p:sp>
        <p:nvSpPr>
          <p:cNvPr id="41988" name="Oval 4"/>
          <p:cNvSpPr>
            <a:spLocks noChangeArrowheads="1"/>
          </p:cNvSpPr>
          <p:nvPr/>
        </p:nvSpPr>
        <p:spPr bwMode="auto">
          <a:xfrm>
            <a:off x="3657600" y="4343400"/>
            <a:ext cx="1143000" cy="1219200"/>
          </a:xfrm>
          <a:prstGeom prst="ellipse">
            <a:avLst/>
          </a:prstGeom>
          <a:solidFill>
            <a:srgbClr val="0033CC"/>
          </a:solidFill>
          <a:ln w="12700" cap="sq">
            <a:solidFill>
              <a:schemeClr val="tx1"/>
            </a:solidFill>
            <a:round/>
            <a:headEnd type="none" w="sm" len="sm"/>
            <a:tailEnd type="none" w="sm" len="sm"/>
          </a:ln>
          <a:effectLst/>
        </p:spPr>
        <p:txBody>
          <a:bodyPr wrap="none" anchor="ctr"/>
          <a:lstStyle/>
          <a:p>
            <a:endParaRPr lang="en-US"/>
          </a:p>
        </p:txBody>
      </p:sp>
      <p:sp>
        <p:nvSpPr>
          <p:cNvPr id="41989" name="Rectangle 5"/>
          <p:cNvSpPr>
            <a:spLocks noChangeArrowheads="1"/>
          </p:cNvSpPr>
          <p:nvPr/>
        </p:nvSpPr>
        <p:spPr bwMode="auto">
          <a:xfrm>
            <a:off x="4114800" y="2286000"/>
            <a:ext cx="228600" cy="2057400"/>
          </a:xfrm>
          <a:prstGeom prst="rect">
            <a:avLst/>
          </a:prstGeom>
          <a:solidFill>
            <a:srgbClr val="0033CC"/>
          </a:solidFill>
          <a:ln w="12700" cap="sq">
            <a:solidFill>
              <a:schemeClr val="tx1"/>
            </a:solidFill>
            <a:miter lim="800000"/>
            <a:headEnd type="none" w="sm" len="sm"/>
            <a:tailEnd type="none" w="sm" len="sm"/>
          </a:ln>
          <a:effectLst/>
        </p:spPr>
        <p:txBody>
          <a:bodyPr wrap="none" anchor="ctr"/>
          <a:lstStyle/>
          <a:p>
            <a:pPr algn="ctr"/>
            <a:endParaRPr lang="en-US"/>
          </a:p>
        </p:txBody>
      </p:sp>
      <p:sp>
        <p:nvSpPr>
          <p:cNvPr id="41990" name="Text Box 6"/>
          <p:cNvSpPr txBox="1">
            <a:spLocks noChangeArrowheads="1"/>
          </p:cNvSpPr>
          <p:nvPr/>
        </p:nvSpPr>
        <p:spPr bwMode="auto">
          <a:xfrm>
            <a:off x="5867400" y="1905000"/>
            <a:ext cx="1639888" cy="457200"/>
          </a:xfrm>
          <a:prstGeom prst="rect">
            <a:avLst/>
          </a:prstGeom>
          <a:noFill/>
          <a:ln w="12700" cap="sq">
            <a:noFill/>
            <a:miter lim="800000"/>
            <a:headEnd type="none" w="sm" len="sm"/>
            <a:tailEnd type="none" w="sm" len="sm"/>
          </a:ln>
          <a:effectLst/>
        </p:spPr>
        <p:txBody>
          <a:bodyPr wrap="none">
            <a:spAutoFit/>
          </a:bodyPr>
          <a:lstStyle/>
          <a:p>
            <a:r>
              <a:rPr lang="en-US"/>
              <a:t>760 mm Hg</a:t>
            </a:r>
          </a:p>
        </p:txBody>
      </p:sp>
      <p:sp>
        <p:nvSpPr>
          <p:cNvPr id="41991" name="Text Box 7"/>
          <p:cNvSpPr txBox="1">
            <a:spLocks noChangeArrowheads="1"/>
          </p:cNvSpPr>
          <p:nvPr/>
        </p:nvSpPr>
        <p:spPr bwMode="auto">
          <a:xfrm>
            <a:off x="5943600" y="4572000"/>
            <a:ext cx="2362200"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a:t>756 mmHg</a:t>
            </a:r>
          </a:p>
        </p:txBody>
      </p:sp>
      <p:sp>
        <p:nvSpPr>
          <p:cNvPr id="41992" name="Line 8"/>
          <p:cNvSpPr>
            <a:spLocks noChangeShapeType="1"/>
          </p:cNvSpPr>
          <p:nvPr/>
        </p:nvSpPr>
        <p:spPr bwMode="auto">
          <a:xfrm flipH="1">
            <a:off x="4953000" y="4800600"/>
            <a:ext cx="762000" cy="76200"/>
          </a:xfrm>
          <a:prstGeom prst="line">
            <a:avLst/>
          </a:prstGeom>
          <a:noFill/>
          <a:ln w="57150" cap="sq">
            <a:solidFill>
              <a:schemeClr val="tx1"/>
            </a:solidFill>
            <a:round/>
            <a:headEnd type="none" w="sm" len="sm"/>
            <a:tailEnd type="triangle" w="sm" len="sm"/>
          </a:ln>
          <a:effectLst/>
        </p:spPr>
        <p:txBody>
          <a:bodyPr wrap="none" anchor="ctr"/>
          <a:lstStyle/>
          <a:p>
            <a:endParaRPr lang="en-US"/>
          </a:p>
        </p:txBody>
      </p:sp>
      <p:sp>
        <p:nvSpPr>
          <p:cNvPr id="41993" name="Line 9"/>
          <p:cNvSpPr>
            <a:spLocks noChangeShapeType="1"/>
          </p:cNvSpPr>
          <p:nvPr/>
        </p:nvSpPr>
        <p:spPr bwMode="auto">
          <a:xfrm rot="-1780432" flipH="1" flipV="1">
            <a:off x="4419600" y="1524000"/>
            <a:ext cx="1143000" cy="914400"/>
          </a:xfrm>
          <a:prstGeom prst="line">
            <a:avLst/>
          </a:prstGeom>
          <a:noFill/>
          <a:ln w="57150" cap="sq">
            <a:solidFill>
              <a:schemeClr val="tx1"/>
            </a:solidFill>
            <a:round/>
            <a:headEnd type="none" w="sm" len="sm"/>
            <a:tailEnd type="triangle" w="sm" len="sm"/>
          </a:ln>
          <a:effectLst/>
        </p:spPr>
        <p:txBody>
          <a:bodyPr wrap="none" anchor="ctr"/>
          <a:lstStyle/>
          <a:p>
            <a:endParaRPr lang="en-US"/>
          </a:p>
        </p:txBody>
      </p:sp>
      <p:sp>
        <p:nvSpPr>
          <p:cNvPr id="41994" name="Line 10"/>
          <p:cNvSpPr>
            <a:spLocks noChangeShapeType="1"/>
          </p:cNvSpPr>
          <p:nvPr/>
        </p:nvSpPr>
        <p:spPr bwMode="auto">
          <a:xfrm rot="917142" flipH="1">
            <a:off x="4525963" y="3381375"/>
            <a:ext cx="914400" cy="1371600"/>
          </a:xfrm>
          <a:prstGeom prst="line">
            <a:avLst/>
          </a:prstGeom>
          <a:noFill/>
          <a:ln w="57150" cap="sq">
            <a:solidFill>
              <a:schemeClr val="tx1"/>
            </a:solidFill>
            <a:round/>
            <a:headEnd type="none" w="sm" len="sm"/>
            <a:tailEnd type="triangle" w="sm" len="sm"/>
          </a:ln>
          <a:effectLst/>
        </p:spPr>
        <p:txBody>
          <a:bodyPr wrap="none" anchor="ctr"/>
          <a:lstStyle/>
          <a:p>
            <a:endParaRPr lang="en-US"/>
          </a:p>
        </p:txBody>
      </p:sp>
      <p:sp>
        <p:nvSpPr>
          <p:cNvPr id="41995" name="Text Box 11"/>
          <p:cNvSpPr txBox="1">
            <a:spLocks noChangeArrowheads="1"/>
          </p:cNvSpPr>
          <p:nvPr/>
        </p:nvSpPr>
        <p:spPr bwMode="auto">
          <a:xfrm>
            <a:off x="5165725" y="5222875"/>
            <a:ext cx="946150" cy="457200"/>
          </a:xfrm>
          <a:prstGeom prst="rect">
            <a:avLst/>
          </a:prstGeom>
          <a:noFill/>
          <a:ln w="12700" cap="sq">
            <a:noFill/>
            <a:miter lim="800000"/>
            <a:headEnd type="none" w="sm" len="sm"/>
            <a:tailEnd type="none" w="sm" len="sm"/>
          </a:ln>
          <a:effectLst/>
        </p:spPr>
        <p:txBody>
          <a:bodyPr wrap="none">
            <a:spAutoFit/>
          </a:bodyPr>
          <a:lstStyle/>
          <a:p>
            <a:r>
              <a:rPr lang="en-US"/>
              <a:t>Lungs</a:t>
            </a:r>
          </a:p>
        </p:txBody>
      </p:sp>
      <p:sp>
        <p:nvSpPr>
          <p:cNvPr id="41996" name="Text Box 12"/>
          <p:cNvSpPr txBox="1">
            <a:spLocks noChangeArrowheads="1"/>
          </p:cNvSpPr>
          <p:nvPr/>
        </p:nvSpPr>
        <p:spPr bwMode="auto">
          <a:xfrm>
            <a:off x="5165725" y="3927475"/>
            <a:ext cx="2695575" cy="457200"/>
          </a:xfrm>
          <a:prstGeom prst="rect">
            <a:avLst/>
          </a:prstGeom>
          <a:noFill/>
          <a:ln w="12700" cap="sq">
            <a:noFill/>
            <a:miter lim="800000"/>
            <a:headEnd type="none" w="sm" len="sm"/>
            <a:tailEnd type="none" w="sm" len="sm"/>
          </a:ln>
          <a:effectLst/>
        </p:spPr>
        <p:txBody>
          <a:bodyPr wrap="none">
            <a:spAutoFit/>
          </a:bodyPr>
          <a:lstStyle/>
          <a:p>
            <a:r>
              <a:rPr lang="en-US"/>
              <a:t>Intrapleural pressure</a:t>
            </a:r>
          </a:p>
        </p:txBody>
      </p:sp>
      <p:sp>
        <p:nvSpPr>
          <p:cNvPr id="41997" name="Text Box 13"/>
          <p:cNvSpPr txBox="1">
            <a:spLocks noChangeArrowheads="1"/>
          </p:cNvSpPr>
          <p:nvPr/>
        </p:nvSpPr>
        <p:spPr bwMode="auto">
          <a:xfrm>
            <a:off x="1508125" y="2708275"/>
            <a:ext cx="1217613" cy="457200"/>
          </a:xfrm>
          <a:prstGeom prst="rect">
            <a:avLst/>
          </a:prstGeom>
          <a:noFill/>
          <a:ln w="12700" cap="sq">
            <a:noFill/>
            <a:miter lim="800000"/>
            <a:headEnd type="none" w="sm" len="sm"/>
            <a:tailEnd type="none" w="sm" len="sm"/>
          </a:ln>
          <a:effectLst/>
        </p:spPr>
        <p:txBody>
          <a:bodyPr wrap="none">
            <a:spAutoFit/>
          </a:bodyPr>
          <a:lstStyle/>
          <a:p>
            <a:r>
              <a:rPr lang="en-US"/>
              <a:t>Airways</a:t>
            </a:r>
          </a:p>
        </p:txBody>
      </p:sp>
      <p:sp>
        <p:nvSpPr>
          <p:cNvPr id="41998" name="Text Box 14"/>
          <p:cNvSpPr txBox="1">
            <a:spLocks noChangeArrowheads="1"/>
          </p:cNvSpPr>
          <p:nvPr/>
        </p:nvSpPr>
        <p:spPr bwMode="auto">
          <a:xfrm>
            <a:off x="2574925" y="1565275"/>
            <a:ext cx="1673225" cy="457200"/>
          </a:xfrm>
          <a:prstGeom prst="rect">
            <a:avLst/>
          </a:prstGeom>
          <a:noFill/>
          <a:ln w="12700" cap="sq">
            <a:noFill/>
            <a:miter lim="800000"/>
            <a:headEnd type="none" w="sm" len="sm"/>
            <a:tailEnd type="none" w="sm" len="sm"/>
          </a:ln>
          <a:effectLst/>
        </p:spPr>
        <p:txBody>
          <a:bodyPr wrap="none">
            <a:spAutoFit/>
          </a:bodyPr>
          <a:lstStyle/>
          <a:p>
            <a:r>
              <a:rPr lang="en-US"/>
              <a:t>Atmosphere</a:t>
            </a:r>
          </a:p>
        </p:txBody>
      </p:sp>
      <p:sp>
        <p:nvSpPr>
          <p:cNvPr id="41999" name="Text Box 15"/>
          <p:cNvSpPr txBox="1">
            <a:spLocks noChangeArrowheads="1"/>
          </p:cNvSpPr>
          <p:nvPr/>
        </p:nvSpPr>
        <p:spPr bwMode="auto">
          <a:xfrm>
            <a:off x="1279525" y="4003675"/>
            <a:ext cx="1562100" cy="457200"/>
          </a:xfrm>
          <a:prstGeom prst="rect">
            <a:avLst/>
          </a:prstGeom>
          <a:noFill/>
          <a:ln w="12700" cap="sq">
            <a:noFill/>
            <a:miter lim="800000"/>
            <a:headEnd type="none" w="sm" len="sm"/>
            <a:tailEnd type="none" w="sm" len="sm"/>
          </a:ln>
          <a:effectLst/>
        </p:spPr>
        <p:txBody>
          <a:bodyPr wrap="none">
            <a:spAutoFit/>
          </a:bodyPr>
          <a:lstStyle/>
          <a:p>
            <a:r>
              <a:rPr lang="en-US"/>
              <a:t>Pleural Sac</a:t>
            </a:r>
          </a:p>
        </p:txBody>
      </p:sp>
      <p:sp>
        <p:nvSpPr>
          <p:cNvPr id="42000" name="Text Box 16"/>
          <p:cNvSpPr txBox="1">
            <a:spLocks noChangeArrowheads="1"/>
          </p:cNvSpPr>
          <p:nvPr/>
        </p:nvSpPr>
        <p:spPr bwMode="auto">
          <a:xfrm>
            <a:off x="822325" y="4994275"/>
            <a:ext cx="1265238" cy="822325"/>
          </a:xfrm>
          <a:prstGeom prst="rect">
            <a:avLst/>
          </a:prstGeom>
          <a:noFill/>
          <a:ln w="12700" cap="sq">
            <a:noFill/>
            <a:miter lim="800000"/>
            <a:headEnd type="none" w="sm" len="sm"/>
            <a:tailEnd type="none" w="sm" len="sm"/>
          </a:ln>
          <a:effectLst/>
        </p:spPr>
        <p:txBody>
          <a:bodyPr wrap="none">
            <a:spAutoFit/>
          </a:bodyPr>
          <a:lstStyle/>
          <a:p>
            <a:r>
              <a:rPr lang="en-US"/>
              <a:t>Thoracic</a:t>
            </a:r>
          </a:p>
          <a:p>
            <a:r>
              <a:rPr lang="en-US"/>
              <a:t>Wall</a:t>
            </a:r>
          </a:p>
        </p:txBody>
      </p:sp>
      <p:sp>
        <p:nvSpPr>
          <p:cNvPr id="42001" name="Line 17"/>
          <p:cNvSpPr>
            <a:spLocks noChangeShapeType="1"/>
          </p:cNvSpPr>
          <p:nvPr/>
        </p:nvSpPr>
        <p:spPr bwMode="auto">
          <a:xfrm flipV="1">
            <a:off x="2362200" y="4953000"/>
            <a:ext cx="990600" cy="228600"/>
          </a:xfrm>
          <a:prstGeom prst="line">
            <a:avLst/>
          </a:prstGeom>
          <a:noFill/>
          <a:ln w="57150" cap="sq">
            <a:solidFill>
              <a:schemeClr val="tx1"/>
            </a:solidFill>
            <a:round/>
            <a:headEnd type="none" w="sm" len="sm"/>
            <a:tailEnd type="triangle" w="sm" len="sm"/>
          </a:ln>
          <a:effectLst/>
        </p:spPr>
        <p:txBody>
          <a:bodyPr wrap="none" anchor="ctr"/>
          <a:lstStyle/>
          <a:p>
            <a:endParaRPr lang="en-US"/>
          </a:p>
        </p:txBody>
      </p:sp>
      <p:sp>
        <p:nvSpPr>
          <p:cNvPr id="42002" name="Line 18"/>
          <p:cNvSpPr>
            <a:spLocks noChangeShapeType="1"/>
          </p:cNvSpPr>
          <p:nvPr/>
        </p:nvSpPr>
        <p:spPr bwMode="auto">
          <a:xfrm>
            <a:off x="2895600" y="4267200"/>
            <a:ext cx="685800" cy="304800"/>
          </a:xfrm>
          <a:prstGeom prst="line">
            <a:avLst/>
          </a:prstGeom>
          <a:noFill/>
          <a:ln w="57150" cap="sq">
            <a:solidFill>
              <a:schemeClr val="tx1"/>
            </a:solidFill>
            <a:round/>
            <a:headEnd type="none" w="sm" len="sm"/>
            <a:tailEnd type="triangle" w="sm" len="sm"/>
          </a:ln>
          <a:effectLst/>
        </p:spPr>
        <p:txBody>
          <a:bodyPr wrap="none" anchor="ctr"/>
          <a:lstStyle/>
          <a:p>
            <a:endParaRPr lang="en-US"/>
          </a:p>
        </p:txBody>
      </p:sp>
      <p:sp>
        <p:nvSpPr>
          <p:cNvPr id="42003" name="Line 19"/>
          <p:cNvSpPr>
            <a:spLocks noChangeShapeType="1"/>
          </p:cNvSpPr>
          <p:nvPr/>
        </p:nvSpPr>
        <p:spPr bwMode="auto">
          <a:xfrm>
            <a:off x="2819400" y="2971800"/>
            <a:ext cx="1447800" cy="0"/>
          </a:xfrm>
          <a:prstGeom prst="line">
            <a:avLst/>
          </a:prstGeom>
          <a:noFill/>
          <a:ln w="57150" cap="sq">
            <a:solidFill>
              <a:schemeClr val="tx1"/>
            </a:solidFill>
            <a:round/>
            <a:headEnd type="none" w="sm" len="sm"/>
            <a:tailEnd type="triangle" w="sm" len="sm"/>
          </a:ln>
          <a:effectLst/>
        </p:spPr>
        <p:txBody>
          <a:bodyPr wrap="none" anchor="ctr"/>
          <a:lstStyle/>
          <a:p>
            <a:endParaRPr lang="en-US"/>
          </a:p>
        </p:txBody>
      </p:sp>
      <p:sp>
        <p:nvSpPr>
          <p:cNvPr id="42004" name="Line 20"/>
          <p:cNvSpPr>
            <a:spLocks noChangeShapeType="1"/>
          </p:cNvSpPr>
          <p:nvPr/>
        </p:nvSpPr>
        <p:spPr bwMode="auto">
          <a:xfrm flipH="1" flipV="1">
            <a:off x="4267200" y="5105400"/>
            <a:ext cx="914400" cy="304800"/>
          </a:xfrm>
          <a:prstGeom prst="line">
            <a:avLst/>
          </a:prstGeom>
          <a:noFill/>
          <a:ln w="57150" cap="sq">
            <a:solidFill>
              <a:schemeClr val="tx1"/>
            </a:solidFill>
            <a:round/>
            <a:headEnd type="none" w="sm" len="sm"/>
            <a:tailEnd type="triangle" w="sm" len="sm"/>
          </a:ln>
          <a:effectLst/>
        </p:spPr>
        <p:txBody>
          <a:bodyPr wrap="none" anchor="ctr"/>
          <a:lstStyle/>
          <a:p>
            <a:endParaRPr lang="en-US"/>
          </a:p>
        </p:txBody>
      </p:sp>
      <p:sp>
        <p:nvSpPr>
          <p:cNvPr id="42005" name="Text Box 21"/>
          <p:cNvSpPr txBox="1">
            <a:spLocks noChangeArrowheads="1"/>
          </p:cNvSpPr>
          <p:nvPr/>
        </p:nvSpPr>
        <p:spPr bwMode="auto">
          <a:xfrm>
            <a:off x="5699125" y="3165475"/>
            <a:ext cx="1639888" cy="457200"/>
          </a:xfrm>
          <a:prstGeom prst="rect">
            <a:avLst/>
          </a:prstGeom>
          <a:noFill/>
          <a:ln w="12700" cap="sq">
            <a:noFill/>
            <a:miter lim="800000"/>
            <a:headEnd type="none" w="sm" len="sm"/>
            <a:tailEnd type="none" w="sm" len="sm"/>
          </a:ln>
          <a:effectLst/>
        </p:spPr>
        <p:txBody>
          <a:bodyPr wrap="none">
            <a:spAutoFit/>
          </a:bodyPr>
          <a:lstStyle/>
          <a:p>
            <a:r>
              <a:rPr lang="en-US"/>
              <a:t>761 mm Hg</a:t>
            </a:r>
          </a:p>
        </p:txBody>
      </p:sp>
      <p:sp>
        <p:nvSpPr>
          <p:cNvPr id="42006" name="Line 22"/>
          <p:cNvSpPr>
            <a:spLocks noChangeShapeType="1"/>
          </p:cNvSpPr>
          <p:nvPr/>
        </p:nvSpPr>
        <p:spPr bwMode="auto">
          <a:xfrm flipV="1">
            <a:off x="4267200" y="3505200"/>
            <a:ext cx="0" cy="1219200"/>
          </a:xfrm>
          <a:prstGeom prst="line">
            <a:avLst/>
          </a:prstGeom>
          <a:noFill/>
          <a:ln w="76200" cap="sq">
            <a:solidFill>
              <a:schemeClr val="bg1"/>
            </a:solidFill>
            <a:round/>
            <a:headEnd type="none" w="sm" len="sm"/>
            <a:tailEnd type="triangle" w="sm" len="sm"/>
          </a:ln>
          <a:effectLst/>
        </p:spPr>
        <p:txBody>
          <a:bodyPr wrap="none" anchor="ctr"/>
          <a:lstStyle/>
          <a:p>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818" y="1214423"/>
            <a:ext cx="3786182" cy="5643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0051" name="Rectangle 3"/>
          <p:cNvSpPr>
            <a:spLocks noGrp="1" noChangeArrowheads="1"/>
          </p:cNvSpPr>
          <p:nvPr>
            <p:ph idx="1"/>
          </p:nvPr>
        </p:nvSpPr>
        <p:spPr>
          <a:xfrm>
            <a:off x="421196" y="1340768"/>
            <a:ext cx="5508126" cy="4800600"/>
          </a:xfrm>
        </p:spPr>
        <p:txBody>
          <a:bodyPr>
            <a:normAutofit fontScale="92500" lnSpcReduction="20000"/>
          </a:bodyPr>
          <a:lstStyle/>
          <a:p>
            <a:pPr>
              <a:lnSpc>
                <a:spcPct val="90000"/>
              </a:lnSpc>
              <a:buFontTx/>
              <a:buNone/>
            </a:pPr>
            <a:endParaRPr lang="en-US" sz="2400" dirty="0"/>
          </a:p>
          <a:p>
            <a:pPr>
              <a:lnSpc>
                <a:spcPct val="90000"/>
              </a:lnSpc>
            </a:pPr>
            <a:r>
              <a:rPr lang="en-US" sz="2000" b="1" u="sng" dirty="0"/>
              <a:t>Rectus </a:t>
            </a:r>
            <a:r>
              <a:rPr lang="en-US" sz="2000" b="1" u="sng" dirty="0" err="1"/>
              <a:t>abdominus</a:t>
            </a:r>
            <a:r>
              <a:rPr lang="en-US" sz="2000" b="1" u="sng" dirty="0"/>
              <a:t>/abdominal oblique muscles</a:t>
            </a:r>
          </a:p>
          <a:p>
            <a:pPr lvl="1">
              <a:lnSpc>
                <a:spcPct val="90000"/>
              </a:lnSpc>
            </a:pPr>
            <a:r>
              <a:rPr lang="en-US" sz="2000" dirty="0"/>
              <a:t>Contraction raises intra-abdominal pressure to move diaphragm upward</a:t>
            </a:r>
          </a:p>
          <a:p>
            <a:pPr lvl="1">
              <a:lnSpc>
                <a:spcPct val="90000"/>
              </a:lnSpc>
            </a:pPr>
            <a:r>
              <a:rPr lang="en-US" sz="2000" dirty="0"/>
              <a:t>Intra-thoracic pressure raises and forces air out from </a:t>
            </a:r>
            <a:r>
              <a:rPr lang="en-US" sz="2000" dirty="0" smtClean="0"/>
              <a:t>lung</a:t>
            </a:r>
          </a:p>
          <a:p>
            <a:pPr lvl="1">
              <a:lnSpc>
                <a:spcPct val="90000"/>
              </a:lnSpc>
            </a:pPr>
            <a:endParaRPr lang="en-US" sz="2000" dirty="0"/>
          </a:p>
          <a:p>
            <a:pPr>
              <a:lnSpc>
                <a:spcPct val="90000"/>
              </a:lnSpc>
            </a:pPr>
            <a:r>
              <a:rPr lang="en-US" sz="2000" b="1" u="sng" dirty="0"/>
              <a:t>Internal </a:t>
            </a:r>
            <a:r>
              <a:rPr lang="en-US" sz="2000" b="1" u="sng" dirty="0" err="1"/>
              <a:t>intercostals</a:t>
            </a:r>
            <a:r>
              <a:rPr lang="en-US" sz="2000" b="1" u="sng" dirty="0"/>
              <a:t> muscles</a:t>
            </a:r>
          </a:p>
          <a:p>
            <a:pPr lvl="1">
              <a:lnSpc>
                <a:spcPct val="90000"/>
              </a:lnSpc>
            </a:pPr>
            <a:r>
              <a:rPr lang="en-US" sz="2000" dirty="0"/>
              <a:t>Assist expiration by pulling ribs downward &amp; inward</a:t>
            </a:r>
          </a:p>
          <a:p>
            <a:pPr lvl="1">
              <a:lnSpc>
                <a:spcPct val="90000"/>
              </a:lnSpc>
            </a:pPr>
            <a:r>
              <a:rPr lang="en-US" sz="2000" dirty="0"/>
              <a:t>Decrease the thoracic volume</a:t>
            </a:r>
          </a:p>
          <a:p>
            <a:pPr lvl="1">
              <a:lnSpc>
                <a:spcPct val="90000"/>
              </a:lnSpc>
            </a:pPr>
            <a:r>
              <a:rPr lang="en-US" sz="2000" dirty="0"/>
              <a:t>Stiffen </a:t>
            </a:r>
            <a:r>
              <a:rPr lang="en-US" sz="2000" dirty="0" err="1"/>
              <a:t>intercostals</a:t>
            </a:r>
            <a:r>
              <a:rPr lang="en-US" sz="2000" dirty="0"/>
              <a:t> spaces to prevent outward bulging during straining</a:t>
            </a:r>
          </a:p>
          <a:p>
            <a:pPr>
              <a:lnSpc>
                <a:spcPct val="90000"/>
              </a:lnSpc>
              <a:buFontTx/>
              <a:buNone/>
            </a:pPr>
            <a:endParaRPr lang="en-US" sz="2400" dirty="0"/>
          </a:p>
          <a:p>
            <a:pPr>
              <a:lnSpc>
                <a:spcPct val="90000"/>
              </a:lnSpc>
              <a:buFontTx/>
              <a:buNone/>
            </a:pPr>
            <a:r>
              <a:rPr lang="en-US" sz="1800" b="1" dirty="0"/>
              <a:t>These muscles also contract forcefully </a:t>
            </a:r>
            <a:r>
              <a:rPr lang="en-US" sz="1800" b="1" dirty="0" smtClean="0"/>
              <a:t>during</a:t>
            </a:r>
          </a:p>
          <a:p>
            <a:pPr>
              <a:lnSpc>
                <a:spcPct val="90000"/>
              </a:lnSpc>
              <a:buFontTx/>
              <a:buNone/>
            </a:pPr>
            <a:r>
              <a:rPr lang="en-US" sz="1800" b="1" dirty="0" smtClean="0"/>
              <a:t> </a:t>
            </a:r>
            <a:r>
              <a:rPr lang="en-US" sz="1800" b="1" dirty="0"/>
              <a:t>coughing, vomiting, &amp; defecation</a:t>
            </a:r>
          </a:p>
        </p:txBody>
      </p:sp>
      <p:sp>
        <p:nvSpPr>
          <p:cNvPr id="2" name="Rectangle 1"/>
          <p:cNvSpPr/>
          <p:nvPr/>
        </p:nvSpPr>
        <p:spPr bwMode="auto">
          <a:xfrm>
            <a:off x="1763688" y="188640"/>
            <a:ext cx="5544616" cy="83671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800" b="1" dirty="0">
                <a:solidFill>
                  <a:schemeClr val="bg1"/>
                </a:solidFill>
                <a:latin typeface="Arial" pitchFamily="34" charset="0"/>
                <a:cs typeface="Arial" pitchFamily="34" charset="0"/>
              </a:rPr>
              <a:t>Muscles of Active Expiration</a:t>
            </a:r>
            <a:endParaRPr kumimoji="0" lang="en-US"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024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6" y="0"/>
            <a:ext cx="8945810" cy="660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bwMode="auto">
          <a:xfrm>
            <a:off x="1785918" y="6000768"/>
            <a:ext cx="7092280" cy="85723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Tx/>
              <a:buNone/>
            </a:pPr>
            <a:r>
              <a:rPr lang="en-US" sz="2800" b="1" dirty="0">
                <a:solidFill>
                  <a:schemeClr val="bg1"/>
                </a:solidFill>
                <a:latin typeface="Arial" pitchFamily="34" charset="0"/>
                <a:cs typeface="Arial" pitchFamily="34" charset="0"/>
              </a:rPr>
              <a:t>Expiration</a:t>
            </a:r>
          </a:p>
          <a:p>
            <a:pPr>
              <a:buFontTx/>
              <a:buNone/>
            </a:pPr>
            <a:r>
              <a:rPr lang="en-US" sz="2000" b="1" dirty="0">
                <a:solidFill>
                  <a:schemeClr val="bg1"/>
                </a:solidFill>
                <a:latin typeface="Arial" pitchFamily="34" charset="0"/>
                <a:cs typeface="Arial" pitchFamily="34" charset="0"/>
              </a:rPr>
              <a:t> </a:t>
            </a:r>
            <a:r>
              <a:rPr lang="en-US" sz="2000" b="1" dirty="0" smtClean="0">
                <a:solidFill>
                  <a:schemeClr val="bg1"/>
                </a:solidFill>
                <a:latin typeface="Arial" pitchFamily="34" charset="0"/>
                <a:cs typeface="Arial" pitchFamily="34" charset="0"/>
              </a:rPr>
              <a:t>	Passive </a:t>
            </a:r>
            <a:r>
              <a:rPr lang="en-US" sz="2000" b="1" dirty="0">
                <a:solidFill>
                  <a:schemeClr val="bg1"/>
                </a:solidFill>
                <a:latin typeface="Arial" pitchFamily="34" charset="0"/>
                <a:cs typeface="Arial" pitchFamily="34" charset="0"/>
              </a:rPr>
              <a:t>Phase Of Breathing </a:t>
            </a:r>
            <a:r>
              <a:rPr lang="en-US" sz="2000" b="1" dirty="0" smtClean="0">
                <a:solidFill>
                  <a:schemeClr val="bg1"/>
                </a:solidFill>
                <a:latin typeface="Arial" pitchFamily="34" charset="0"/>
                <a:cs typeface="Arial" pitchFamily="34" charset="0"/>
              </a:rPr>
              <a:t>Cycle</a:t>
            </a:r>
          </a:p>
          <a:p>
            <a:pPr algn="ctr">
              <a:buFontTx/>
              <a:buNone/>
            </a:pPr>
            <a:endParaRPr lang="en-US" sz="2000" b="1" u="sng" dirty="0">
              <a:solidFill>
                <a:srgbClr val="FF0000"/>
              </a:solidFill>
              <a:latin typeface="Arial" pitchFamily="34" charset="0"/>
              <a:cs typeface="Arial"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sng" strike="noStrike" cap="none" normalizeH="0" baseline="0" dirty="0" smtClean="0">
              <a:ln>
                <a:noFill/>
              </a:ln>
              <a:solidFill>
                <a:srgbClr val="FF0000"/>
              </a:solidFill>
              <a:effectLst/>
              <a:latin typeface="Tahoma" pitchFamily="34" charset="0"/>
            </a:endParaRPr>
          </a:p>
        </p:txBody>
      </p:sp>
      <p:sp>
        <p:nvSpPr>
          <p:cNvPr id="5" name="Rectangle 4"/>
          <p:cNvSpPr/>
          <p:nvPr/>
        </p:nvSpPr>
        <p:spPr bwMode="auto">
          <a:xfrm>
            <a:off x="4780807" y="1988840"/>
            <a:ext cx="1512168" cy="36004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Tahoma" pitchFamily="34" charset="0"/>
            </a:endParaRPr>
          </a:p>
        </p:txBody>
      </p:sp>
      <p:sp>
        <p:nvSpPr>
          <p:cNvPr id="6" name="Rectangle 5"/>
          <p:cNvSpPr/>
          <p:nvPr/>
        </p:nvSpPr>
        <p:spPr>
          <a:xfrm>
            <a:off x="0" y="642918"/>
            <a:ext cx="1785918" cy="923330"/>
          </a:xfrm>
          <a:prstGeom prst="rect">
            <a:avLst/>
          </a:prstGeom>
        </p:spPr>
        <p:txBody>
          <a:bodyPr wrap="square">
            <a:spAutoFit/>
          </a:bodyPr>
          <a:lstStyle/>
          <a:p>
            <a:pPr algn="ctr">
              <a:buFontTx/>
              <a:buNone/>
            </a:pPr>
            <a:r>
              <a:rPr lang="en-US" b="1" dirty="0" smtClean="0">
                <a:solidFill>
                  <a:srgbClr val="FF0000"/>
                </a:solidFill>
              </a:rPr>
              <a:t>Active during hyperventilation &amp; exercise</a:t>
            </a:r>
            <a:endParaRPr lang="en-US" b="1" dirty="0" smtClean="0">
              <a:solidFill>
                <a:srgbClr val="FF0000"/>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ig2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08720"/>
            <a:ext cx="9144000" cy="59492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762844" y="0"/>
            <a:ext cx="7560840" cy="105273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3200" dirty="0">
                <a:solidFill>
                  <a:schemeClr val="bg1"/>
                </a:solidFill>
                <a:latin typeface="Arial" pitchFamily="34" charset="0"/>
                <a:cs typeface="Arial" pitchFamily="34" charset="0"/>
              </a:rPr>
              <a:t>Various pressure in the </a:t>
            </a:r>
            <a:r>
              <a:rPr lang="en-US" sz="3200" dirty="0" smtClean="0">
                <a:solidFill>
                  <a:schemeClr val="bg1"/>
                </a:solidFill>
                <a:latin typeface="Arial" pitchFamily="34" charset="0"/>
                <a:cs typeface="Arial" pitchFamily="34" charset="0"/>
              </a:rPr>
              <a:t>lungs</a:t>
            </a:r>
          </a:p>
          <a:p>
            <a:pPr algn="ctr" eaLnBrk="0" fontAlgn="base" hangingPunct="0">
              <a:spcBef>
                <a:spcPct val="0"/>
              </a:spcBef>
              <a:spcAft>
                <a:spcPct val="0"/>
              </a:spcAft>
            </a:pPr>
            <a:r>
              <a:rPr lang="en-US" sz="3200" dirty="0" smtClean="0">
                <a:solidFill>
                  <a:schemeClr val="bg1"/>
                </a:solidFill>
              </a:rPr>
              <a:t>(Quiet Breathing) </a:t>
            </a:r>
            <a:endParaRPr lang="en-US" sz="3600" dirty="0" smtClean="0">
              <a:solidFill>
                <a:schemeClr val="bg1"/>
              </a:solidFill>
            </a:endParaRPr>
          </a:p>
          <a:p>
            <a:pPr algn="ctr" eaLnBrk="0" fontAlgn="base" hangingPunct="0">
              <a:spcBef>
                <a:spcPct val="0"/>
              </a:spcBef>
              <a:spcAft>
                <a:spcPct val="0"/>
              </a:spcAft>
            </a:pPr>
            <a:endParaRPr lang="en-US" sz="3200" dirty="0">
              <a:solidFill>
                <a:schemeClr val="bg1"/>
              </a:solidFill>
              <a:latin typeface="Arial" pitchFamily="34" charset="0"/>
              <a:cs typeface="Arial"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latin typeface="Tahoma"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a:latin typeface="Tahoma"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latin typeface="Tahoma"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latin typeface="Tahoma"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a:latin typeface="Tahoma"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latin typeface="Tahoma"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a:latin typeface="Tahoma"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latin typeface="Tahoma"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a:latin typeface="Tahoma"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60236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371600"/>
          </a:xfrm>
        </p:spPr>
        <p:txBody>
          <a:bodyPr/>
          <a:lstStyle/>
          <a:p>
            <a:r>
              <a:rPr lang="en-GB" dirty="0" smtClean="0"/>
              <a:t>OBJECTIVES</a:t>
            </a:r>
            <a:endParaRPr lang="en-GB" dirty="0"/>
          </a:p>
        </p:txBody>
      </p:sp>
      <p:sp>
        <p:nvSpPr>
          <p:cNvPr id="3" name="Content Placeholder 2"/>
          <p:cNvSpPr>
            <a:spLocks noGrp="1"/>
          </p:cNvSpPr>
          <p:nvPr>
            <p:ph idx="1"/>
          </p:nvPr>
        </p:nvSpPr>
        <p:spPr>
          <a:xfrm>
            <a:off x="0" y="838200"/>
            <a:ext cx="9067800" cy="6019800"/>
          </a:xfrm>
        </p:spPr>
        <p:txBody>
          <a:bodyPr>
            <a:normAutofit/>
          </a:bodyPr>
          <a:lstStyle/>
          <a:p>
            <a:pPr marL="514350" lvl="0" indent="-514350">
              <a:lnSpc>
                <a:spcPct val="170000"/>
              </a:lnSpc>
              <a:buFont typeface="+mj-lt"/>
              <a:buAutoNum type="arabicPeriod"/>
            </a:pPr>
            <a:r>
              <a:rPr lang="en-US" sz="2000" dirty="0" smtClean="0"/>
              <a:t>Define </a:t>
            </a:r>
            <a:r>
              <a:rPr lang="en-US" sz="2000" dirty="0" smtClean="0">
                <a:solidFill>
                  <a:srgbClr val="FF0000"/>
                </a:solidFill>
              </a:rPr>
              <a:t>pulmonary ventilation </a:t>
            </a:r>
            <a:r>
              <a:rPr lang="en-US" sz="2000" dirty="0" smtClean="0"/>
              <a:t>and differentiate it from </a:t>
            </a:r>
            <a:r>
              <a:rPr lang="en-US" sz="2000" dirty="0" smtClean="0">
                <a:solidFill>
                  <a:srgbClr val="FF0000"/>
                </a:solidFill>
              </a:rPr>
              <a:t>alveolar ventilation</a:t>
            </a:r>
            <a:r>
              <a:rPr lang="en-US" sz="2000" dirty="0" smtClean="0"/>
              <a:t>.</a:t>
            </a:r>
            <a:endParaRPr lang="en-GB" sz="2000" dirty="0" smtClean="0"/>
          </a:p>
          <a:p>
            <a:pPr marL="514350" lvl="0" indent="-514350">
              <a:lnSpc>
                <a:spcPct val="170000"/>
              </a:lnSpc>
              <a:buFont typeface="+mj-lt"/>
              <a:buAutoNum type="arabicPeriod"/>
            </a:pPr>
            <a:r>
              <a:rPr lang="en-US" sz="2000" dirty="0" smtClean="0"/>
              <a:t>Describe the </a:t>
            </a:r>
            <a:r>
              <a:rPr lang="en-US" sz="2000" dirty="0" smtClean="0">
                <a:solidFill>
                  <a:srgbClr val="FF0000"/>
                </a:solidFill>
              </a:rPr>
              <a:t>respiratory cycle </a:t>
            </a:r>
            <a:r>
              <a:rPr lang="en-US" sz="2000" dirty="0" smtClean="0"/>
              <a:t>and define respiratory rate.</a:t>
            </a:r>
            <a:endParaRPr lang="en-GB" sz="2000" dirty="0" smtClean="0"/>
          </a:p>
          <a:p>
            <a:pPr marL="514350" lvl="0" indent="-514350">
              <a:lnSpc>
                <a:spcPct val="170000"/>
              </a:lnSpc>
              <a:buFont typeface="+mj-lt"/>
              <a:buAutoNum type="arabicPeriod"/>
            </a:pPr>
            <a:r>
              <a:rPr lang="en-US" sz="2000" dirty="0" smtClean="0"/>
              <a:t>Identify the terms: </a:t>
            </a:r>
            <a:r>
              <a:rPr lang="en-US" sz="2000" dirty="0" err="1" smtClean="0">
                <a:solidFill>
                  <a:srgbClr val="FF0000"/>
                </a:solidFill>
              </a:rPr>
              <a:t>eupenia</a:t>
            </a:r>
            <a:r>
              <a:rPr lang="en-US" sz="2000" dirty="0" smtClean="0"/>
              <a:t>, </a:t>
            </a:r>
            <a:r>
              <a:rPr lang="en-US" sz="2000" dirty="0" err="1" smtClean="0">
                <a:solidFill>
                  <a:srgbClr val="FF0000"/>
                </a:solidFill>
              </a:rPr>
              <a:t>tachy</a:t>
            </a:r>
            <a:r>
              <a:rPr lang="en-US" sz="2000" dirty="0" smtClean="0"/>
              <a:t>- and </a:t>
            </a:r>
            <a:r>
              <a:rPr lang="en-US" sz="2000" dirty="0" err="1" smtClean="0">
                <a:solidFill>
                  <a:srgbClr val="FF0000"/>
                </a:solidFill>
              </a:rPr>
              <a:t>bradyapnia</a:t>
            </a:r>
            <a:r>
              <a:rPr lang="en-US" sz="2000" dirty="0" smtClean="0"/>
              <a:t>, and </a:t>
            </a:r>
            <a:r>
              <a:rPr lang="en-US" sz="2000" dirty="0" smtClean="0">
                <a:solidFill>
                  <a:srgbClr val="FF0000"/>
                </a:solidFill>
              </a:rPr>
              <a:t>hyper</a:t>
            </a:r>
            <a:r>
              <a:rPr lang="en-US" sz="2000" dirty="0" smtClean="0"/>
              <a:t>- and </a:t>
            </a:r>
            <a:r>
              <a:rPr lang="en-US" sz="2000" dirty="0" err="1" smtClean="0">
                <a:solidFill>
                  <a:srgbClr val="FF0000"/>
                </a:solidFill>
              </a:rPr>
              <a:t>hypoapnia</a:t>
            </a:r>
            <a:r>
              <a:rPr lang="en-US" sz="2000" dirty="0" smtClean="0">
                <a:solidFill>
                  <a:srgbClr val="FF0000"/>
                </a:solidFill>
              </a:rPr>
              <a:t>.</a:t>
            </a:r>
            <a:endParaRPr lang="en-GB" sz="2000" dirty="0" smtClean="0">
              <a:solidFill>
                <a:srgbClr val="FF0000"/>
              </a:solidFill>
            </a:endParaRPr>
          </a:p>
          <a:p>
            <a:pPr marL="514350" lvl="0" indent="-514350">
              <a:lnSpc>
                <a:spcPct val="170000"/>
              </a:lnSpc>
              <a:buFont typeface="+mj-lt"/>
              <a:buAutoNum type="arabicPeriod"/>
            </a:pPr>
            <a:r>
              <a:rPr lang="en-US" sz="2000" dirty="0" smtClean="0"/>
              <a:t>Discuss the </a:t>
            </a:r>
            <a:r>
              <a:rPr lang="en-US" sz="2000" dirty="0" smtClean="0">
                <a:solidFill>
                  <a:srgbClr val="FF0000"/>
                </a:solidFill>
              </a:rPr>
              <a:t>mechanics</a:t>
            </a:r>
            <a:r>
              <a:rPr lang="en-US" sz="2000" dirty="0" smtClean="0"/>
              <a:t> (= peripheral mechanism) of normal quiet and forced respiration.</a:t>
            </a:r>
            <a:endParaRPr lang="en-GB" sz="2000" dirty="0" smtClean="0"/>
          </a:p>
          <a:p>
            <a:pPr marL="514350" lvl="0" indent="-514350">
              <a:lnSpc>
                <a:spcPct val="170000"/>
              </a:lnSpc>
              <a:buFont typeface="+mj-lt"/>
              <a:buAutoNum type="arabicPeriod"/>
            </a:pPr>
            <a:r>
              <a:rPr lang="en-US" sz="2000" dirty="0" smtClean="0"/>
              <a:t>Discuss and illustrate the </a:t>
            </a:r>
            <a:r>
              <a:rPr lang="en-US" sz="2000" dirty="0" smtClean="0">
                <a:solidFill>
                  <a:srgbClr val="FF0000"/>
                </a:solidFill>
              </a:rPr>
              <a:t>pressure relations </a:t>
            </a:r>
            <a:r>
              <a:rPr lang="en-US" sz="2000" dirty="0" smtClean="0"/>
              <a:t>(intrapulmonary, </a:t>
            </a:r>
            <a:r>
              <a:rPr lang="en-US" sz="2000" dirty="0" err="1" smtClean="0"/>
              <a:t>intrapleural</a:t>
            </a:r>
            <a:r>
              <a:rPr lang="en-US" sz="2000" dirty="0" smtClean="0"/>
              <a:t>, </a:t>
            </a:r>
            <a:r>
              <a:rPr lang="en-US" sz="2000" dirty="0" err="1" smtClean="0"/>
              <a:t>transpulmonary</a:t>
            </a:r>
            <a:r>
              <a:rPr lang="en-US" sz="2000" dirty="0" smtClean="0"/>
              <a:t>) that affect pulmonary ventilation.</a:t>
            </a:r>
            <a:endParaRPr lang="en-GB" sz="2000" dirty="0" smtClean="0"/>
          </a:p>
          <a:p>
            <a:pPr marL="514350" lvl="0" indent="-514350">
              <a:lnSpc>
                <a:spcPct val="170000"/>
              </a:lnSpc>
              <a:buFont typeface="+mj-lt"/>
              <a:buAutoNum type="arabicPeriod"/>
            </a:pPr>
            <a:r>
              <a:rPr lang="en-US" sz="2000" dirty="0" smtClean="0"/>
              <a:t>Define </a:t>
            </a:r>
            <a:r>
              <a:rPr lang="en-US" sz="2000" dirty="0" err="1" smtClean="0">
                <a:solidFill>
                  <a:srgbClr val="FF0000"/>
                </a:solidFill>
              </a:rPr>
              <a:t>intrapleural</a:t>
            </a:r>
            <a:r>
              <a:rPr lang="en-US" sz="2000" dirty="0" smtClean="0">
                <a:solidFill>
                  <a:srgbClr val="FF0000"/>
                </a:solidFill>
              </a:rPr>
              <a:t> pressure</a:t>
            </a:r>
            <a:r>
              <a:rPr lang="en-US" sz="2000" dirty="0" smtClean="0"/>
              <a:t>, mention its values, list causes of its negativity and discuss its significance.</a:t>
            </a:r>
            <a:endParaRPr lang="en-GB" sz="2000" dirty="0" smtClean="0"/>
          </a:p>
          <a:p>
            <a:endParaRPr lang="en-GB"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0" y="1142984"/>
            <a:ext cx="3214678" cy="535785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bg1"/>
              </a:solidFill>
              <a:effectLst/>
              <a:latin typeface="Tahoma" pitchFamily="34" charset="0"/>
            </a:endParaRPr>
          </a:p>
        </p:txBody>
      </p:sp>
      <p:sp>
        <p:nvSpPr>
          <p:cNvPr id="135173" name="Rectangle 5"/>
          <p:cNvSpPr>
            <a:spLocks noChangeArrowheads="1"/>
          </p:cNvSpPr>
          <p:nvPr/>
        </p:nvSpPr>
        <p:spPr bwMode="auto">
          <a:xfrm>
            <a:off x="0" y="1142984"/>
            <a:ext cx="3214678"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tabLst>
                <a:tab pos="457200" algn="l"/>
              </a:tabLst>
            </a:pPr>
            <a:r>
              <a:rPr lang="en-US" sz="2400" dirty="0" smtClean="0">
                <a:latin typeface="Arial" pitchFamily="34" charset="0"/>
                <a:cs typeface="Arial" pitchFamily="34" charset="0"/>
              </a:rPr>
              <a:t> </a:t>
            </a:r>
            <a:r>
              <a:rPr lang="en-US" sz="2400" dirty="0">
                <a:solidFill>
                  <a:schemeClr val="bg1"/>
                </a:solidFill>
                <a:latin typeface="Arial" pitchFamily="34" charset="0"/>
                <a:cs typeface="Arial" pitchFamily="34" charset="0"/>
              </a:rPr>
              <a:t>is the pressure inside the lung </a:t>
            </a:r>
            <a:r>
              <a:rPr lang="en-US" sz="2400" dirty="0" smtClean="0">
                <a:solidFill>
                  <a:schemeClr val="bg1"/>
                </a:solidFill>
                <a:latin typeface="Arial" pitchFamily="34" charset="0"/>
                <a:cs typeface="Arial" pitchFamily="34" charset="0"/>
              </a:rPr>
              <a:t>alveoli</a:t>
            </a:r>
            <a:endParaRPr lang="en-US" sz="2400" dirty="0">
              <a:solidFill>
                <a:schemeClr val="bg1"/>
              </a:solidFill>
              <a:latin typeface="Arial" pitchFamily="34" charset="0"/>
              <a:cs typeface="Arial" pitchFamily="34" charset="0"/>
            </a:endParaRPr>
          </a:p>
          <a:p>
            <a:pPr>
              <a:tabLst>
                <a:tab pos="457200" algn="l"/>
              </a:tabLst>
            </a:pPr>
            <a:r>
              <a:rPr lang="en-US" sz="2000" dirty="0" smtClean="0">
                <a:solidFill>
                  <a:schemeClr val="bg1"/>
                </a:solidFill>
                <a:latin typeface="Arial" pitchFamily="34" charset="0"/>
                <a:cs typeface="Arial" pitchFamily="34" charset="0"/>
              </a:rPr>
              <a:t>1. During </a:t>
            </a:r>
            <a:r>
              <a:rPr lang="en-US" sz="2000" dirty="0">
                <a:solidFill>
                  <a:schemeClr val="bg1"/>
                </a:solidFill>
                <a:latin typeface="Arial" pitchFamily="34" charset="0"/>
                <a:cs typeface="Arial" pitchFamily="34" charset="0"/>
              </a:rPr>
              <a:t>inspiration: </a:t>
            </a:r>
            <a:r>
              <a:rPr lang="en-US" sz="2000" dirty="0">
                <a:solidFill>
                  <a:schemeClr val="bg1"/>
                </a:solidFill>
                <a:latin typeface="Arial" pitchFamily="34" charset="0"/>
                <a:cs typeface="Arial" pitchFamily="34" charset="0"/>
                <a:sym typeface="Symbol" pitchFamily="18" charset="2"/>
              </a:rPr>
              <a:t></a:t>
            </a:r>
            <a:r>
              <a:rPr lang="en-US" sz="2000" dirty="0">
                <a:solidFill>
                  <a:schemeClr val="bg1"/>
                </a:solidFill>
                <a:latin typeface="Arial" pitchFamily="34" charset="0"/>
                <a:cs typeface="Arial" pitchFamily="34" charset="0"/>
              </a:rPr>
              <a:t> –1cm of H</a:t>
            </a:r>
            <a:r>
              <a:rPr lang="en-US" sz="2000" baseline="-25000" dirty="0">
                <a:solidFill>
                  <a:schemeClr val="bg1"/>
                </a:solidFill>
                <a:latin typeface="Arial" pitchFamily="34" charset="0"/>
                <a:cs typeface="Arial" pitchFamily="34" charset="0"/>
              </a:rPr>
              <a:t>2</a:t>
            </a:r>
            <a:r>
              <a:rPr lang="en-US" sz="2000" dirty="0">
                <a:solidFill>
                  <a:schemeClr val="bg1"/>
                </a:solidFill>
                <a:latin typeface="Arial" pitchFamily="34" charset="0"/>
                <a:cs typeface="Arial" pitchFamily="34" charset="0"/>
              </a:rPr>
              <a:t>O (this slight negative pressure is enough to move about 0.5 liter of air into the lungs in the first 2 second of inspiration)</a:t>
            </a:r>
          </a:p>
          <a:p>
            <a:pPr>
              <a:tabLst>
                <a:tab pos="457200" algn="l"/>
              </a:tabLst>
            </a:pPr>
            <a:endParaRPr lang="en-US" sz="2000" dirty="0">
              <a:solidFill>
                <a:schemeClr val="bg1"/>
              </a:solidFill>
              <a:latin typeface="Arial" pitchFamily="34" charset="0"/>
              <a:cs typeface="Arial" pitchFamily="34" charset="0"/>
              <a:sym typeface="Symbol" pitchFamily="18" charset="2"/>
            </a:endParaRPr>
          </a:p>
          <a:p>
            <a:pPr>
              <a:tabLst>
                <a:tab pos="457200" algn="l"/>
              </a:tabLst>
            </a:pPr>
            <a:r>
              <a:rPr lang="en-US" sz="2000" dirty="0" smtClean="0">
                <a:solidFill>
                  <a:schemeClr val="bg1"/>
                </a:solidFill>
                <a:latin typeface="Arial" pitchFamily="34" charset="0"/>
                <a:cs typeface="Arial" pitchFamily="34" charset="0"/>
                <a:sym typeface="Symbol" pitchFamily="18" charset="2"/>
              </a:rPr>
              <a:t>2. During </a:t>
            </a:r>
            <a:r>
              <a:rPr lang="en-US" sz="2000" dirty="0">
                <a:solidFill>
                  <a:schemeClr val="bg1"/>
                </a:solidFill>
                <a:latin typeface="Arial" pitchFamily="34" charset="0"/>
                <a:cs typeface="Arial" pitchFamily="34" charset="0"/>
                <a:sym typeface="Symbol" pitchFamily="18" charset="2"/>
              </a:rPr>
              <a:t>expiration: it rises to about +1cm of H</a:t>
            </a:r>
            <a:r>
              <a:rPr lang="en-US" sz="2000" baseline="-25000" dirty="0">
                <a:solidFill>
                  <a:schemeClr val="bg1"/>
                </a:solidFill>
                <a:latin typeface="Arial" pitchFamily="34" charset="0"/>
                <a:cs typeface="Arial" pitchFamily="34" charset="0"/>
                <a:sym typeface="Symbol" pitchFamily="18" charset="2"/>
              </a:rPr>
              <a:t>2</a:t>
            </a:r>
            <a:r>
              <a:rPr lang="en-US" sz="2000" dirty="0">
                <a:solidFill>
                  <a:schemeClr val="bg1"/>
                </a:solidFill>
                <a:latin typeface="Arial" pitchFamily="34" charset="0"/>
                <a:cs typeface="Arial" pitchFamily="34" charset="0"/>
                <a:sym typeface="Symbol" pitchFamily="18" charset="2"/>
              </a:rPr>
              <a:t>O (this forces 0.5 liter of inspired air out of the lungs during the 2 to 3 seconds of expiration</a:t>
            </a:r>
          </a:p>
        </p:txBody>
      </p:sp>
      <p:sp>
        <p:nvSpPr>
          <p:cNvPr id="2" name="Oval 1"/>
          <p:cNvSpPr/>
          <p:nvPr/>
        </p:nvSpPr>
        <p:spPr bwMode="auto">
          <a:xfrm>
            <a:off x="0" y="0"/>
            <a:ext cx="3571868" cy="107154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400" dirty="0">
                <a:solidFill>
                  <a:schemeClr val="bg1"/>
                </a:solidFill>
              </a:rPr>
              <a:t>Alveolar </a:t>
            </a:r>
            <a:r>
              <a:rPr lang="en-US" sz="2400" dirty="0" smtClean="0">
                <a:solidFill>
                  <a:schemeClr val="bg1"/>
                </a:solidFill>
              </a:rPr>
              <a:t>pressure</a:t>
            </a:r>
            <a:endParaRPr lang="en-US" sz="2400" dirty="0">
              <a:solidFill>
                <a:schemeClr val="bg1"/>
              </a:solidFill>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pic>
        <p:nvPicPr>
          <p:cNvPr id="388097" name="Picture 1"/>
          <p:cNvPicPr>
            <a:picLocks noChangeAspect="1" noChangeArrowheads="1"/>
          </p:cNvPicPr>
          <p:nvPr/>
        </p:nvPicPr>
        <p:blipFill>
          <a:blip r:embed="rId3"/>
          <a:srcRect/>
          <a:stretch>
            <a:fillRect/>
          </a:stretch>
        </p:blipFill>
        <p:spPr bwMode="auto">
          <a:xfrm>
            <a:off x="3209925" y="0"/>
            <a:ext cx="5934075" cy="6429375"/>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4202708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5173"/>
                                        </p:tgtEl>
                                        <p:attrNameLst>
                                          <p:attrName>style.visibility</p:attrName>
                                        </p:attrNameLst>
                                      </p:cBhvr>
                                      <p:to>
                                        <p:strVal val="visible"/>
                                      </p:to>
                                    </p:set>
                                    <p:anim calcmode="lin" valueType="num">
                                      <p:cBhvr additive="base">
                                        <p:cTn id="11" dur="2000" fill="hold"/>
                                        <p:tgtEl>
                                          <p:spTgt spid="135173"/>
                                        </p:tgtEl>
                                        <p:attrNameLst>
                                          <p:attrName>ppt_x</p:attrName>
                                        </p:attrNameLst>
                                      </p:cBhvr>
                                      <p:tavLst>
                                        <p:tav tm="0">
                                          <p:val>
                                            <p:strVal val="#ppt_x"/>
                                          </p:val>
                                        </p:tav>
                                        <p:tav tm="100000">
                                          <p:val>
                                            <p:strVal val="#ppt_x"/>
                                          </p:val>
                                        </p:tav>
                                      </p:tavLst>
                                    </p:anim>
                                    <p:anim calcmode="lin" valueType="num">
                                      <p:cBhvr additive="base">
                                        <p:cTn id="12" dur="2000" fill="hold"/>
                                        <p:tgtEl>
                                          <p:spTgt spid="1351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517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682320" cy="4876800"/>
          </a:xfrm>
        </p:spPr>
        <p:txBody>
          <a:bodyPr>
            <a:noAutofit/>
          </a:bodyPr>
          <a:lstStyle/>
          <a:p>
            <a:pPr marL="0" indent="0">
              <a:buNone/>
            </a:pPr>
            <a:r>
              <a:rPr lang="en-US" sz="2800" b="1" u="sng" dirty="0" smtClean="0">
                <a:solidFill>
                  <a:srgbClr val="FF0000"/>
                </a:solidFill>
                <a:effectLst/>
                <a:latin typeface="Arial" pitchFamily="34" charset="0"/>
                <a:cs typeface="Arial" pitchFamily="34" charset="0"/>
              </a:rPr>
              <a:t>1.Eupnoea</a:t>
            </a:r>
            <a:r>
              <a:rPr lang="en-US" sz="2800" dirty="0" smtClean="0">
                <a:effectLst/>
                <a:latin typeface="Arial" pitchFamily="34" charset="0"/>
                <a:cs typeface="Arial" pitchFamily="34" charset="0"/>
              </a:rPr>
              <a:t> :</a:t>
            </a:r>
            <a:r>
              <a:rPr lang="en-US" dirty="0" smtClean="0">
                <a:effectLst/>
                <a:latin typeface="Arial" pitchFamily="34" charset="0"/>
                <a:cs typeface="Arial" pitchFamily="34" charset="0"/>
              </a:rPr>
              <a:t> </a:t>
            </a:r>
            <a:r>
              <a:rPr lang="en-US" sz="2000" dirty="0" smtClean="0">
                <a:effectLst/>
                <a:latin typeface="Arial" pitchFamily="34" charset="0"/>
                <a:cs typeface="Arial" pitchFamily="34" charset="0"/>
              </a:rPr>
              <a:t>Rhythmic breathing at rest ,rate </a:t>
            </a:r>
            <a:r>
              <a:rPr lang="en-US" sz="2000" dirty="0" smtClean="0">
                <a:effectLst/>
                <a:latin typeface="Arial" pitchFamily="34" charset="0"/>
                <a:cs typeface="Arial" pitchFamily="34" charset="0"/>
              </a:rPr>
              <a:t>of 12 </a:t>
            </a:r>
            <a:r>
              <a:rPr lang="en-US" sz="2000" dirty="0" smtClean="0">
                <a:effectLst/>
                <a:latin typeface="Arial" pitchFamily="34" charset="0"/>
                <a:cs typeface="Arial" pitchFamily="34" charset="0"/>
              </a:rPr>
              <a:t>- 20 breaths/ min.</a:t>
            </a:r>
          </a:p>
          <a:p>
            <a:pPr marL="0" indent="0">
              <a:buNone/>
            </a:pPr>
            <a:r>
              <a:rPr lang="en-US" sz="2800" b="1" u="sng" dirty="0" smtClean="0">
                <a:solidFill>
                  <a:srgbClr val="FF0000"/>
                </a:solidFill>
                <a:effectLst/>
                <a:latin typeface="Arial" pitchFamily="34" charset="0"/>
                <a:cs typeface="Arial" pitchFamily="34" charset="0"/>
              </a:rPr>
              <a:t>2.Tachypnoea</a:t>
            </a:r>
            <a:r>
              <a:rPr lang="en-US" dirty="0" smtClean="0">
                <a:effectLst/>
                <a:latin typeface="Arial" pitchFamily="34" charset="0"/>
                <a:cs typeface="Arial" pitchFamily="34" charset="0"/>
              </a:rPr>
              <a:t> : </a:t>
            </a:r>
            <a:r>
              <a:rPr lang="en-US" sz="2000" dirty="0" smtClean="0">
                <a:effectLst/>
                <a:latin typeface="Arial" pitchFamily="34" charset="0"/>
                <a:cs typeface="Arial" pitchFamily="34" charset="0"/>
              </a:rPr>
              <a:t>Rapid breathing, more than 20 breaths / min.</a:t>
            </a:r>
          </a:p>
          <a:p>
            <a:pPr marL="0" indent="0">
              <a:buNone/>
            </a:pPr>
            <a:r>
              <a:rPr lang="en-US" sz="2800" b="1" u="sng" dirty="0" smtClean="0">
                <a:solidFill>
                  <a:srgbClr val="FF0000"/>
                </a:solidFill>
              </a:rPr>
              <a:t>3.Bradypnoea</a:t>
            </a:r>
            <a:r>
              <a:rPr lang="en-US" sz="2800" dirty="0" smtClean="0"/>
              <a:t> </a:t>
            </a:r>
            <a:r>
              <a:rPr lang="en-US" dirty="0"/>
              <a:t>: </a:t>
            </a:r>
            <a:r>
              <a:rPr lang="en-US" sz="2000" dirty="0"/>
              <a:t>abnormally slow breathing rate, less than 12 / min</a:t>
            </a:r>
            <a:r>
              <a:rPr lang="en-US" dirty="0"/>
              <a:t>.</a:t>
            </a:r>
          </a:p>
          <a:p>
            <a:pPr marL="0" indent="0">
              <a:buNone/>
            </a:pPr>
            <a:r>
              <a:rPr lang="en-US" sz="2800" b="1" u="sng" dirty="0" smtClean="0">
                <a:solidFill>
                  <a:srgbClr val="FF0000"/>
                </a:solidFill>
                <a:effectLst/>
                <a:latin typeface="Arial" pitchFamily="34" charset="0"/>
                <a:cs typeface="Arial" pitchFamily="34" charset="0"/>
              </a:rPr>
              <a:t>4.Hyperpnoea</a:t>
            </a:r>
            <a:r>
              <a:rPr lang="en-US" dirty="0" smtClean="0">
                <a:effectLst/>
                <a:latin typeface="Arial" pitchFamily="34" charset="0"/>
                <a:cs typeface="Arial" pitchFamily="34" charset="0"/>
              </a:rPr>
              <a:t> :    </a:t>
            </a:r>
            <a:r>
              <a:rPr lang="en-US" sz="2000" dirty="0" smtClean="0">
                <a:effectLst/>
                <a:latin typeface="Arial" pitchFamily="34" charset="0"/>
                <a:cs typeface="Arial" pitchFamily="34" charset="0"/>
              </a:rPr>
              <a:t>depth of breathing when metabolic demands  </a:t>
            </a:r>
            <a:endParaRPr lang="en-US" dirty="0" smtClean="0">
              <a:effectLst/>
              <a:latin typeface="Arial" pitchFamily="34" charset="0"/>
              <a:cs typeface="Arial" pitchFamily="34" charset="0"/>
            </a:endParaRPr>
          </a:p>
          <a:p>
            <a:pPr marL="0" indent="0">
              <a:buNone/>
            </a:pPr>
            <a:r>
              <a:rPr lang="en-US" sz="2800" b="1" u="sng" dirty="0" smtClean="0">
                <a:solidFill>
                  <a:srgbClr val="FF0000"/>
                </a:solidFill>
              </a:rPr>
              <a:t>4.Hypopnoea</a:t>
            </a:r>
            <a:r>
              <a:rPr lang="en-US" sz="2800" dirty="0" smtClean="0"/>
              <a:t> </a:t>
            </a:r>
            <a:r>
              <a:rPr lang="en-US" dirty="0"/>
              <a:t>:  </a:t>
            </a:r>
            <a:r>
              <a:rPr lang="en-US" dirty="0" smtClean="0"/>
              <a:t>  </a:t>
            </a:r>
            <a:r>
              <a:rPr lang="en-US" sz="2000" dirty="0" smtClean="0"/>
              <a:t>depth </a:t>
            </a:r>
            <a:r>
              <a:rPr lang="en-US" sz="2000" dirty="0"/>
              <a:t>of breathing when metabolic demands</a:t>
            </a:r>
            <a:r>
              <a:rPr lang="en-US" dirty="0"/>
              <a:t>.  </a:t>
            </a:r>
            <a:endParaRPr lang="en-US" dirty="0" smtClean="0">
              <a:effectLst/>
              <a:latin typeface="Arial" pitchFamily="34" charset="0"/>
              <a:cs typeface="Arial" pitchFamily="34" charset="0"/>
            </a:endParaRPr>
          </a:p>
          <a:p>
            <a:pPr marL="0" indent="0">
              <a:buNone/>
            </a:pPr>
            <a:r>
              <a:rPr lang="en-US" sz="2800" b="1" u="sng" dirty="0" smtClean="0">
                <a:solidFill>
                  <a:srgbClr val="FF0000"/>
                </a:solidFill>
              </a:rPr>
              <a:t>5. </a:t>
            </a:r>
            <a:r>
              <a:rPr lang="en-US" sz="2800" b="1" u="sng" dirty="0" err="1" smtClean="0">
                <a:solidFill>
                  <a:srgbClr val="FF0000"/>
                </a:solidFill>
              </a:rPr>
              <a:t>Dyspnoea</a:t>
            </a:r>
            <a:r>
              <a:rPr lang="en-US" sz="2800" dirty="0" smtClean="0"/>
              <a:t>  </a:t>
            </a:r>
            <a:r>
              <a:rPr lang="en-US" sz="2000" dirty="0"/>
              <a:t>Difficult or labored breathing that creates an “air </a:t>
            </a:r>
            <a:r>
              <a:rPr lang="en-US" sz="2000" dirty="0" smtClean="0"/>
              <a:t>hunger</a:t>
            </a:r>
            <a:endParaRPr lang="en-US" dirty="0" smtClean="0"/>
          </a:p>
          <a:p>
            <a:pPr marL="0" indent="0">
              <a:buNone/>
            </a:pPr>
            <a:r>
              <a:rPr lang="en-US" sz="2800" b="1" u="sng" dirty="0" smtClean="0">
                <a:solidFill>
                  <a:srgbClr val="FF0000"/>
                </a:solidFill>
              </a:rPr>
              <a:t>6. Apnea </a:t>
            </a:r>
            <a:r>
              <a:rPr lang="en-US" sz="2800" dirty="0" smtClean="0"/>
              <a:t>   </a:t>
            </a:r>
            <a:r>
              <a:rPr lang="en-US" sz="2000" dirty="0" smtClean="0"/>
              <a:t>A period of breathing cessation, ( sleep apnea).</a:t>
            </a:r>
          </a:p>
          <a:p>
            <a:pPr marL="0" indent="0">
              <a:buNone/>
            </a:pPr>
            <a:r>
              <a:rPr lang="en-US" sz="2800" b="1" u="sng" dirty="0" smtClean="0">
                <a:solidFill>
                  <a:srgbClr val="FF0000"/>
                </a:solidFill>
              </a:rPr>
              <a:t>7. Hyperventilation</a:t>
            </a:r>
            <a:r>
              <a:rPr lang="en-US" sz="2800" dirty="0" smtClean="0"/>
              <a:t>- </a:t>
            </a:r>
            <a:r>
              <a:rPr lang="en-US" sz="2000" dirty="0" smtClean="0"/>
              <a:t>above normal rate+ depth of breathing; </a:t>
            </a:r>
            <a:endParaRPr lang="en-US" dirty="0" smtClean="0"/>
          </a:p>
          <a:p>
            <a:pPr marL="0" indent="0">
              <a:buNone/>
            </a:pPr>
            <a:r>
              <a:rPr lang="en-US" sz="2800" b="1" u="sng" dirty="0" smtClean="0">
                <a:solidFill>
                  <a:srgbClr val="FF0000"/>
                </a:solidFill>
              </a:rPr>
              <a:t>8. Hypoventilation</a:t>
            </a:r>
            <a:r>
              <a:rPr lang="en-US" sz="2800" dirty="0" smtClean="0"/>
              <a:t> </a:t>
            </a:r>
            <a:r>
              <a:rPr lang="en-US" sz="2000" dirty="0" smtClean="0"/>
              <a:t>Below normal </a:t>
            </a:r>
            <a:r>
              <a:rPr lang="en-US" sz="2000" dirty="0" smtClean="0"/>
              <a:t> </a:t>
            </a:r>
            <a:r>
              <a:rPr lang="en-US" sz="2000" dirty="0" smtClean="0"/>
              <a:t>rate; </a:t>
            </a:r>
            <a:r>
              <a:rPr lang="en-US" sz="2000" dirty="0"/>
              <a:t>+. depth of breathing</a:t>
            </a:r>
            <a:endParaRPr lang="en-US" sz="2000" dirty="0" smtClean="0"/>
          </a:p>
          <a:p>
            <a:pPr marL="0" indent="0">
              <a:buNone/>
            </a:pPr>
            <a:r>
              <a:rPr lang="en-US" sz="2800" b="1" u="sng" dirty="0" smtClean="0">
                <a:solidFill>
                  <a:srgbClr val="FF0000"/>
                </a:solidFill>
              </a:rPr>
              <a:t>9. </a:t>
            </a:r>
            <a:r>
              <a:rPr lang="en-US" sz="2800" b="1" u="sng" dirty="0" err="1" smtClean="0">
                <a:solidFill>
                  <a:srgbClr val="FF0000"/>
                </a:solidFill>
              </a:rPr>
              <a:t>Hypocapnia</a:t>
            </a:r>
            <a:r>
              <a:rPr lang="en-US" sz="2800" dirty="0" smtClean="0"/>
              <a:t> </a:t>
            </a:r>
            <a:r>
              <a:rPr lang="en-US" sz="2000" dirty="0" smtClean="0"/>
              <a:t>by abnormally low blood pCO2</a:t>
            </a:r>
          </a:p>
          <a:p>
            <a:pPr marL="0" indent="0">
              <a:buNone/>
            </a:pPr>
            <a:r>
              <a:rPr lang="en-US" sz="2800" b="1" u="sng" dirty="0" smtClean="0">
                <a:solidFill>
                  <a:srgbClr val="FF0000"/>
                </a:solidFill>
              </a:rPr>
              <a:t>10.Hypercapnia</a:t>
            </a:r>
            <a:r>
              <a:rPr lang="en-US" sz="2800" dirty="0" smtClean="0"/>
              <a:t>  </a:t>
            </a:r>
            <a:r>
              <a:rPr lang="en-US" sz="2000" dirty="0"/>
              <a:t> </a:t>
            </a:r>
            <a:r>
              <a:rPr lang="en-US" sz="2000" dirty="0" smtClean="0"/>
              <a:t> in blood carbon dioxide). pCO</a:t>
            </a:r>
            <a:r>
              <a:rPr lang="en-US" sz="2000" baseline="-25000" dirty="0" smtClean="0"/>
              <a:t>2</a:t>
            </a:r>
            <a:r>
              <a:rPr lang="en-US" sz="2000" dirty="0" smtClean="0"/>
              <a:t>  5 mmHg,  </a:t>
            </a:r>
            <a:r>
              <a:rPr lang="en-US" sz="2000" dirty="0" err="1" smtClean="0"/>
              <a:t>V</a:t>
            </a:r>
            <a:r>
              <a:rPr lang="en-US" sz="2000" baseline="-25000" dirty="0" err="1" smtClean="0"/>
              <a:t>Al</a:t>
            </a:r>
            <a:r>
              <a:rPr lang="en-US" sz="2000" baseline="-25000" dirty="0" err="1"/>
              <a:t>L</a:t>
            </a:r>
            <a:r>
              <a:rPr lang="en-US" sz="2000" dirty="0" smtClean="0"/>
              <a:t> will double.</a:t>
            </a:r>
            <a:endParaRPr lang="en-US" dirty="0" smtClean="0"/>
          </a:p>
          <a:p>
            <a:pPr marL="0" indent="0">
              <a:buNone/>
            </a:pPr>
            <a:r>
              <a:rPr lang="en-US" sz="2800" b="1" u="sng" dirty="0" smtClean="0">
                <a:solidFill>
                  <a:srgbClr val="FF0000"/>
                </a:solidFill>
              </a:rPr>
              <a:t>11. Anoxia </a:t>
            </a:r>
            <a:r>
              <a:rPr lang="en-US" sz="2800" dirty="0" smtClean="0"/>
              <a:t> </a:t>
            </a:r>
            <a:r>
              <a:rPr lang="en-US" sz="2000" dirty="0" smtClean="0"/>
              <a:t>severe form/ </a:t>
            </a:r>
            <a:r>
              <a:rPr lang="en-US" sz="2000" dirty="0" smtClean="0"/>
              <a:t>absence of O</a:t>
            </a:r>
            <a:r>
              <a:rPr lang="en-US" sz="2000" baseline="-25000" dirty="0" smtClean="0"/>
              <a:t>2</a:t>
            </a:r>
            <a:r>
              <a:rPr lang="en-US" sz="2000" dirty="0" smtClean="0"/>
              <a:t> deficiency  in blood </a:t>
            </a:r>
          </a:p>
          <a:p>
            <a:pPr marL="0" indent="0">
              <a:buNone/>
            </a:pPr>
            <a:r>
              <a:rPr lang="en-US" sz="2800" b="1" u="sng" dirty="0" smtClean="0">
                <a:solidFill>
                  <a:srgbClr val="FF0000"/>
                </a:solidFill>
              </a:rPr>
              <a:t>12.  </a:t>
            </a:r>
            <a:r>
              <a:rPr lang="en-US" sz="2800" b="1" u="sng" dirty="0" smtClean="0">
                <a:solidFill>
                  <a:srgbClr val="FF0000"/>
                </a:solidFill>
              </a:rPr>
              <a:t>Hypoxia   </a:t>
            </a:r>
            <a:r>
              <a:rPr lang="en-US" sz="2800" dirty="0" smtClean="0"/>
              <a:t>severe form </a:t>
            </a:r>
            <a:r>
              <a:rPr lang="en-US" sz="2800" dirty="0"/>
              <a:t>O</a:t>
            </a:r>
            <a:r>
              <a:rPr lang="en-US" sz="2800" baseline="-25000" dirty="0"/>
              <a:t>2</a:t>
            </a:r>
            <a:r>
              <a:rPr lang="en-US" sz="2800" dirty="0"/>
              <a:t> deficiency  in blood </a:t>
            </a:r>
          </a:p>
          <a:p>
            <a:pPr marL="0" indent="0">
              <a:buNone/>
            </a:pPr>
            <a:endParaRPr lang="en-US" sz="2800" b="1" u="sng" dirty="0" smtClean="0">
              <a:solidFill>
                <a:srgbClr val="FF0000"/>
              </a:solidFill>
            </a:endParaRPr>
          </a:p>
          <a:p>
            <a:endParaRPr lang="en-US" dirty="0" smtClean="0"/>
          </a:p>
          <a:p>
            <a:endParaRPr lang="en-US" dirty="0" smtClean="0"/>
          </a:p>
          <a:p>
            <a:endParaRPr lang="en-US" dirty="0" smtClean="0"/>
          </a:p>
          <a:p>
            <a:pPr marL="514350" indent="-514350">
              <a:lnSpc>
                <a:spcPct val="170000"/>
              </a:lnSpc>
              <a:buFont typeface="+mj-lt"/>
              <a:buAutoNum type="arabicPeriod"/>
            </a:pPr>
            <a:endParaRPr lang="en-US" dirty="0" smtClean="0">
              <a:effectLst/>
              <a:latin typeface="Arial" pitchFamily="34" charset="0"/>
              <a:cs typeface="Arial" pitchFamily="34" charset="0"/>
            </a:endParaRPr>
          </a:p>
          <a:p>
            <a:pPr marL="514350" indent="-514350">
              <a:lnSpc>
                <a:spcPct val="170000"/>
              </a:lnSpc>
              <a:buFont typeface="+mj-lt"/>
              <a:buAutoNum type="arabicPeriod"/>
            </a:pPr>
            <a:r>
              <a:rPr lang="en-US" sz="1600" dirty="0" smtClean="0">
                <a:effectLst/>
              </a:rPr>
              <a:t>.</a:t>
            </a:r>
            <a:endParaRPr lang="en-US" sz="1600" dirty="0">
              <a:effectLst/>
            </a:endParaRPr>
          </a:p>
        </p:txBody>
      </p:sp>
      <p:cxnSp>
        <p:nvCxnSpPr>
          <p:cNvPr id="6" name="Straight Arrow Connector 5"/>
          <p:cNvCxnSpPr/>
          <p:nvPr/>
        </p:nvCxnSpPr>
        <p:spPr bwMode="auto">
          <a:xfrm rot="5400000" flipH="1" flipV="1">
            <a:off x="2500298" y="1643050"/>
            <a:ext cx="1588"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7" name="Up Arrow 6"/>
          <p:cNvSpPr/>
          <p:nvPr/>
        </p:nvSpPr>
        <p:spPr bwMode="auto">
          <a:xfrm>
            <a:off x="2786050" y="5429264"/>
            <a:ext cx="142876" cy="35719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Tahoma" pitchFamily="34" charset="0"/>
            </a:endParaRPr>
          </a:p>
        </p:txBody>
      </p:sp>
      <p:sp>
        <p:nvSpPr>
          <p:cNvPr id="9" name="Up Arrow 8"/>
          <p:cNvSpPr/>
          <p:nvPr/>
        </p:nvSpPr>
        <p:spPr bwMode="auto">
          <a:xfrm>
            <a:off x="2857488" y="1857364"/>
            <a:ext cx="142876" cy="35719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Tahoma" pitchFamily="34" charset="0"/>
            </a:endParaRPr>
          </a:p>
        </p:txBody>
      </p:sp>
      <p:sp>
        <p:nvSpPr>
          <p:cNvPr id="2" name="Down Arrow 1"/>
          <p:cNvSpPr/>
          <p:nvPr/>
        </p:nvSpPr>
        <p:spPr bwMode="auto">
          <a:xfrm>
            <a:off x="2643174" y="2357430"/>
            <a:ext cx="144016" cy="36004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0" name="Up Arrow 9"/>
          <p:cNvSpPr/>
          <p:nvPr/>
        </p:nvSpPr>
        <p:spPr bwMode="auto">
          <a:xfrm>
            <a:off x="6215074" y="5429264"/>
            <a:ext cx="142876" cy="35719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Tahoma"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additive="base">
                                        <p:cTn id="61"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2"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anim calcmode="lin" valueType="num">
                                      <p:cBhvr additive="base">
                                        <p:cTn id="67"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8"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9" end="9"/>
                                            </p:txEl>
                                          </p:spTgt>
                                        </p:tgtEl>
                                        <p:attrNameLst>
                                          <p:attrName>style.visibility</p:attrName>
                                        </p:attrNameLst>
                                      </p:cBhvr>
                                      <p:to>
                                        <p:strVal val="visible"/>
                                      </p:to>
                                    </p:set>
                                    <p:anim calcmode="lin" valueType="num">
                                      <p:cBhvr additive="base">
                                        <p:cTn id="73"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4" dur="2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0" end="10"/>
                                            </p:txEl>
                                          </p:spTgt>
                                        </p:tgtEl>
                                        <p:attrNameLst>
                                          <p:attrName>style.visibility</p:attrName>
                                        </p:attrNameLst>
                                      </p:cBhvr>
                                      <p:to>
                                        <p:strVal val="visible"/>
                                      </p:to>
                                    </p:set>
                                    <p:anim calcmode="lin" valueType="num">
                                      <p:cBhvr additive="base">
                                        <p:cTn id="79"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0" dur="2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anim calcmode="lin" valueType="num">
                                      <p:cBhvr additive="base">
                                        <p:cTn id="85" dur="500" fill="hold"/>
                                        <p:tgtEl>
                                          <p:spTgt spid="7"/>
                                        </p:tgtEl>
                                        <p:attrNameLst>
                                          <p:attrName>ppt_x</p:attrName>
                                        </p:attrNameLst>
                                      </p:cBhvr>
                                      <p:tavLst>
                                        <p:tav tm="0">
                                          <p:val>
                                            <p:strVal val="#ppt_x"/>
                                          </p:val>
                                        </p:tav>
                                        <p:tav tm="100000">
                                          <p:val>
                                            <p:strVal val="#ppt_x"/>
                                          </p:val>
                                        </p:tav>
                                      </p:tavLst>
                                    </p:anim>
                                    <p:anim calcmode="lin" valueType="num">
                                      <p:cBhvr additive="base">
                                        <p:cTn id="8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0"/>
                                        </p:tgtEl>
                                        <p:attrNameLst>
                                          <p:attrName>style.visibility</p:attrName>
                                        </p:attrNameLst>
                                      </p:cBhvr>
                                      <p:to>
                                        <p:strVal val="visible"/>
                                      </p:to>
                                    </p:set>
                                    <p:anim calcmode="lin" valueType="num">
                                      <p:cBhvr additive="base">
                                        <p:cTn id="91" dur="500" fill="hold"/>
                                        <p:tgtEl>
                                          <p:spTgt spid="10"/>
                                        </p:tgtEl>
                                        <p:attrNameLst>
                                          <p:attrName>ppt_x</p:attrName>
                                        </p:attrNameLst>
                                      </p:cBhvr>
                                      <p:tavLst>
                                        <p:tav tm="0">
                                          <p:val>
                                            <p:strVal val="#ppt_x"/>
                                          </p:val>
                                        </p:tav>
                                        <p:tav tm="100000">
                                          <p:val>
                                            <p:strVal val="#ppt_x"/>
                                          </p:val>
                                        </p:tav>
                                      </p:tavLst>
                                    </p:anim>
                                    <p:anim calcmode="lin" valueType="num">
                                      <p:cBhvr additive="base">
                                        <p:cTn id="9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
                                            <p:txEl>
                                              <p:pRg st="11" end="11"/>
                                            </p:txEl>
                                          </p:spTgt>
                                        </p:tgtEl>
                                        <p:attrNameLst>
                                          <p:attrName>style.visibility</p:attrName>
                                        </p:attrNameLst>
                                      </p:cBhvr>
                                      <p:to>
                                        <p:strVal val="visible"/>
                                      </p:to>
                                    </p:set>
                                    <p:anim calcmode="lin" valueType="num">
                                      <p:cBhvr additive="base">
                                        <p:cTn id="97" dur="2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98" dur="2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
                                            <p:txEl>
                                              <p:pRg st="12" end="12"/>
                                            </p:txEl>
                                          </p:spTgt>
                                        </p:tgtEl>
                                        <p:attrNameLst>
                                          <p:attrName>style.visibility</p:attrName>
                                        </p:attrNameLst>
                                      </p:cBhvr>
                                      <p:to>
                                        <p:strVal val="visible"/>
                                      </p:to>
                                    </p:set>
                                    <p:anim calcmode="lin" valueType="num">
                                      <p:cBhvr additive="base">
                                        <p:cTn id="103" dur="20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104" dur="20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
                                            <p:txEl>
                                              <p:pRg st="18" end="18"/>
                                            </p:txEl>
                                          </p:spTgt>
                                        </p:tgtEl>
                                        <p:attrNameLst>
                                          <p:attrName>style.visibility</p:attrName>
                                        </p:attrNameLst>
                                      </p:cBhvr>
                                      <p:to>
                                        <p:strVal val="visible"/>
                                      </p:to>
                                    </p:set>
                                    <p:anim calcmode="lin" valueType="num">
                                      <p:cBhvr additive="base">
                                        <p:cTn id="109" dur="20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110" dur="20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9" grpId="0" animBg="1"/>
      <p:bldP spid="2"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3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2" y="928670"/>
            <a:ext cx="5000628" cy="5929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bwMode="auto">
          <a:xfrm>
            <a:off x="0" y="285728"/>
            <a:ext cx="7500958" cy="857256"/>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Tahoma" pitchFamily="34" charset="0"/>
            </a:endParaRPr>
          </a:p>
        </p:txBody>
      </p:sp>
      <p:sp>
        <p:nvSpPr>
          <p:cNvPr id="103426" name="Rectangle 2"/>
          <p:cNvSpPr>
            <a:spLocks noGrp="1" noChangeArrowheads="1"/>
          </p:cNvSpPr>
          <p:nvPr>
            <p:ph type="title"/>
          </p:nvPr>
        </p:nvSpPr>
        <p:spPr>
          <a:xfrm>
            <a:off x="0" y="0"/>
            <a:ext cx="8229600" cy="1371600"/>
          </a:xfrm>
        </p:spPr>
        <p:txBody>
          <a:bodyPr/>
          <a:lstStyle/>
          <a:p>
            <a:pPr algn="l"/>
            <a:r>
              <a:rPr lang="en-US" b="1" dirty="0" smtClean="0">
                <a:solidFill>
                  <a:schemeClr val="bg1"/>
                </a:solidFill>
              </a:rPr>
              <a:t>Dynamics of lung mechanics</a:t>
            </a:r>
            <a:endParaRPr lang="en-US" b="1" dirty="0">
              <a:solidFill>
                <a:schemeClr val="bg1"/>
              </a:solidFill>
            </a:endParaRPr>
          </a:p>
        </p:txBody>
      </p:sp>
      <p:sp>
        <p:nvSpPr>
          <p:cNvPr id="103427" name="Rectangle 3"/>
          <p:cNvSpPr>
            <a:spLocks noGrp="1" noChangeArrowheads="1"/>
          </p:cNvSpPr>
          <p:nvPr>
            <p:ph idx="1"/>
          </p:nvPr>
        </p:nvSpPr>
        <p:spPr>
          <a:xfrm>
            <a:off x="0" y="1285860"/>
            <a:ext cx="4643438" cy="5572140"/>
          </a:xfrm>
        </p:spPr>
        <p:txBody>
          <a:bodyPr>
            <a:noAutofit/>
          </a:bodyPr>
          <a:lstStyle/>
          <a:p>
            <a:pPr>
              <a:buNone/>
            </a:pPr>
            <a:r>
              <a:rPr lang="en-US" sz="1600" dirty="0" smtClean="0">
                <a:latin typeface="Arial" pitchFamily="34" charset="0"/>
                <a:cs typeface="Arial" pitchFamily="34" charset="0"/>
              </a:rPr>
              <a:t> </a:t>
            </a:r>
            <a:r>
              <a:rPr lang="en-US" sz="1800" dirty="0" smtClean="0">
                <a:latin typeface="Arial" pitchFamily="34" charset="0"/>
                <a:cs typeface="Arial" pitchFamily="34" charset="0"/>
              </a:rPr>
              <a:t>studies physical states in motion.</a:t>
            </a:r>
          </a:p>
          <a:p>
            <a:pPr marL="996696" indent="-914400">
              <a:buClr>
                <a:schemeClr val="tx1"/>
              </a:buClr>
              <a:buSzPct val="106000"/>
              <a:buFont typeface="+mj-lt"/>
              <a:buAutoNum type="arabicPeriod"/>
            </a:pPr>
            <a:r>
              <a:rPr lang="en-US" sz="1800" dirty="0" smtClean="0">
                <a:latin typeface="Arial" pitchFamily="34" charset="0"/>
                <a:cs typeface="Arial" pitchFamily="34" charset="0"/>
              </a:rPr>
              <a:t>As </a:t>
            </a:r>
            <a:r>
              <a:rPr lang="en-US" sz="1800" dirty="0">
                <a:latin typeface="Arial" pitchFamily="34" charset="0"/>
                <a:cs typeface="Arial" pitchFamily="34" charset="0"/>
              </a:rPr>
              <a:t>air flows through a tube – a pressure difference exists between the ends of </a:t>
            </a:r>
            <a:r>
              <a:rPr lang="en-US" sz="1800" dirty="0" smtClean="0">
                <a:latin typeface="Arial" pitchFamily="34" charset="0"/>
                <a:cs typeface="Arial" pitchFamily="34" charset="0"/>
              </a:rPr>
              <a:t>tube</a:t>
            </a:r>
            <a:endParaRPr lang="en-US" sz="1800" dirty="0">
              <a:latin typeface="Arial" pitchFamily="34" charset="0"/>
              <a:cs typeface="Arial" pitchFamily="34" charset="0"/>
            </a:endParaRPr>
          </a:p>
          <a:p>
            <a:pPr marL="996696" indent="-914400">
              <a:buClr>
                <a:schemeClr val="tx1"/>
              </a:buClr>
              <a:buSzPct val="106000"/>
              <a:buFont typeface="+mj-lt"/>
              <a:buAutoNum type="arabicPeriod"/>
            </a:pPr>
            <a:r>
              <a:rPr lang="en-US" sz="1800" dirty="0" smtClean="0">
                <a:latin typeface="Arial" pitchFamily="34" charset="0"/>
                <a:cs typeface="Arial" pitchFamily="34" charset="0"/>
              </a:rPr>
              <a:t>- </a:t>
            </a:r>
            <a:r>
              <a:rPr lang="en-US" sz="1800" dirty="0">
                <a:latin typeface="Arial" pitchFamily="34" charset="0"/>
                <a:cs typeface="Arial" pitchFamily="34" charset="0"/>
              </a:rPr>
              <a:t>difference depends on rate &amp; pattern of air </a:t>
            </a:r>
            <a:r>
              <a:rPr lang="en-US" sz="1800" dirty="0" smtClean="0">
                <a:latin typeface="Arial" pitchFamily="34" charset="0"/>
                <a:cs typeface="Arial" pitchFamily="34" charset="0"/>
              </a:rPr>
              <a:t>flow</a:t>
            </a:r>
            <a:endParaRPr lang="en-US" sz="1800" dirty="0">
              <a:latin typeface="Arial" pitchFamily="34" charset="0"/>
              <a:cs typeface="Arial" pitchFamily="34" charset="0"/>
            </a:endParaRPr>
          </a:p>
          <a:p>
            <a:pPr marL="996696" indent="-914400">
              <a:buClr>
                <a:schemeClr val="tx1"/>
              </a:buClr>
              <a:buSzPct val="106000"/>
              <a:buFont typeface="+mj-lt"/>
              <a:buAutoNum type="arabicPeriod"/>
            </a:pPr>
            <a:r>
              <a:rPr lang="en-US" sz="1800" dirty="0" smtClean="0">
                <a:latin typeface="Arial" pitchFamily="34" charset="0"/>
                <a:cs typeface="Arial" pitchFamily="34" charset="0"/>
              </a:rPr>
              <a:t> </a:t>
            </a:r>
            <a:r>
              <a:rPr lang="en-US" sz="1800" dirty="0">
                <a:latin typeface="Arial" pitchFamily="34" charset="0"/>
                <a:cs typeface="Arial" pitchFamily="34" charset="0"/>
              </a:rPr>
              <a:t>at low flow rates is </a:t>
            </a:r>
            <a:r>
              <a:rPr lang="en-US" sz="1800" dirty="0" smtClean="0">
                <a:latin typeface="Arial" pitchFamily="34" charset="0"/>
                <a:cs typeface="Arial" pitchFamily="34" charset="0"/>
              </a:rPr>
              <a:t>laminar</a:t>
            </a:r>
            <a:endParaRPr lang="en-US" sz="1800" dirty="0">
              <a:latin typeface="Arial" pitchFamily="34" charset="0"/>
              <a:cs typeface="Arial" pitchFamily="34" charset="0"/>
            </a:endParaRPr>
          </a:p>
          <a:p>
            <a:pPr marL="996696" indent="-914400">
              <a:buClr>
                <a:schemeClr val="tx1"/>
              </a:buClr>
              <a:buSzPct val="106000"/>
              <a:buFont typeface="+mj-lt"/>
              <a:buAutoNum type="arabicPeriod"/>
            </a:pPr>
            <a:r>
              <a:rPr lang="en-US" sz="1800" dirty="0">
                <a:latin typeface="Arial" pitchFamily="34" charset="0"/>
                <a:cs typeface="Arial" pitchFamily="34" charset="0"/>
              </a:rPr>
              <a:t>Turbulence </a:t>
            </a:r>
            <a:r>
              <a:rPr lang="en-US" sz="1800" dirty="0" smtClean="0">
                <a:latin typeface="Arial" pitchFamily="34" charset="0"/>
                <a:cs typeface="Arial" pitchFamily="34" charset="0"/>
              </a:rPr>
              <a:t>occurs  </a:t>
            </a:r>
          </a:p>
          <a:p>
            <a:pPr marL="82296" indent="0">
              <a:buClr>
                <a:schemeClr val="tx1"/>
              </a:buClr>
              <a:buSzPct val="106000"/>
              <a:buNone/>
            </a:pPr>
            <a:r>
              <a:rPr lang="en-US" sz="1800" dirty="0" smtClean="0">
                <a:latin typeface="Arial" pitchFamily="34" charset="0"/>
                <a:cs typeface="Arial" pitchFamily="34" charset="0"/>
              </a:rPr>
              <a:t>	- at </a:t>
            </a:r>
            <a:r>
              <a:rPr lang="en-US" sz="1800" dirty="0">
                <a:latin typeface="Arial" pitchFamily="34" charset="0"/>
                <a:cs typeface="Arial" pitchFamily="34" charset="0"/>
              </a:rPr>
              <a:t>higher flow rates </a:t>
            </a:r>
            <a:endParaRPr lang="en-US" sz="1800" dirty="0" smtClean="0">
              <a:latin typeface="Arial" pitchFamily="34" charset="0"/>
              <a:cs typeface="Arial" pitchFamily="34" charset="0"/>
            </a:endParaRPr>
          </a:p>
          <a:p>
            <a:pPr marL="82296" indent="0">
              <a:buClr>
                <a:schemeClr val="tx1"/>
              </a:buClr>
              <a:buSzPct val="106000"/>
              <a:buNone/>
            </a:pPr>
            <a:r>
              <a:rPr lang="en-US" sz="1800" dirty="0" smtClean="0">
                <a:latin typeface="Arial" pitchFamily="34" charset="0"/>
                <a:cs typeface="Arial" pitchFamily="34" charset="0"/>
              </a:rPr>
              <a:t>	- changes </a:t>
            </a:r>
            <a:r>
              <a:rPr lang="en-US" sz="1800" dirty="0">
                <a:latin typeface="Arial" pitchFamily="34" charset="0"/>
                <a:cs typeface="Arial" pitchFamily="34" charset="0"/>
              </a:rPr>
              <a:t>in air </a:t>
            </a:r>
            <a:r>
              <a:rPr lang="en-US" sz="1800" dirty="0" smtClean="0">
                <a:latin typeface="Arial" pitchFamily="34" charset="0"/>
                <a:cs typeface="Arial" pitchFamily="34" charset="0"/>
              </a:rPr>
              <a:t>passage way</a:t>
            </a:r>
          </a:p>
          <a:p>
            <a:pPr marL="996696" indent="-914400" algn="ctr">
              <a:buClr>
                <a:schemeClr val="tx1"/>
              </a:buClr>
              <a:buSzPct val="106000"/>
              <a:buNone/>
            </a:pPr>
            <a:endParaRPr lang="en-US" sz="1800" dirty="0" smtClean="0">
              <a:latin typeface="Arial" pitchFamily="34" charset="0"/>
              <a:cs typeface="Arial" pitchFamily="34" charset="0"/>
            </a:endParaRPr>
          </a:p>
          <a:p>
            <a:pPr marL="996696" indent="-914400" algn="ctr">
              <a:buClr>
                <a:schemeClr val="tx1"/>
              </a:buClr>
              <a:buSzPct val="106000"/>
              <a:buNone/>
            </a:pPr>
            <a:r>
              <a:rPr lang="en-US" sz="1800" dirty="0" smtClean="0">
                <a:latin typeface="Arial" pitchFamily="34" charset="0"/>
                <a:cs typeface="Arial" pitchFamily="34" charset="0"/>
              </a:rPr>
              <a:t>            airway branches</a:t>
            </a:r>
          </a:p>
          <a:p>
            <a:pPr algn="ctr">
              <a:buNone/>
            </a:pPr>
            <a:r>
              <a:rPr lang="en-US" sz="1800" dirty="0" smtClean="0">
                <a:latin typeface="Arial" pitchFamily="34" charset="0"/>
                <a:cs typeface="Arial" pitchFamily="34" charset="0"/>
              </a:rPr>
              <a:t>		-diameter</a:t>
            </a:r>
          </a:p>
          <a:p>
            <a:pPr algn="ctr">
              <a:buNone/>
            </a:pPr>
            <a:r>
              <a:rPr lang="en-US" sz="1800" dirty="0" smtClean="0">
                <a:latin typeface="Arial" pitchFamily="34" charset="0"/>
                <a:cs typeface="Arial" pitchFamily="34" charset="0"/>
              </a:rPr>
              <a:t>		-velocity</a:t>
            </a:r>
          </a:p>
          <a:p>
            <a:pPr algn="ctr">
              <a:buNone/>
            </a:pPr>
            <a:r>
              <a:rPr lang="en-US" sz="1800" dirty="0" smtClean="0">
                <a:latin typeface="Arial" pitchFamily="34" charset="0"/>
                <a:cs typeface="Arial" pitchFamily="34" charset="0"/>
              </a:rPr>
              <a:t>		-direction changes</a:t>
            </a:r>
            <a:endParaRPr lang="en-US" sz="11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ounded Rectangle 4"/>
          <p:cNvSpPr/>
          <p:nvPr/>
        </p:nvSpPr>
        <p:spPr bwMode="auto">
          <a:xfrm>
            <a:off x="500034" y="571480"/>
            <a:ext cx="7715304" cy="78581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Tahoma" pitchFamily="34" charset="0"/>
            </a:endParaRPr>
          </a:p>
        </p:txBody>
      </p:sp>
      <p:sp>
        <p:nvSpPr>
          <p:cNvPr id="560130" name="Rectangle 2"/>
          <p:cNvSpPr>
            <a:spLocks noGrp="1" noChangeArrowheads="1"/>
          </p:cNvSpPr>
          <p:nvPr>
            <p:ph type="title"/>
          </p:nvPr>
        </p:nvSpPr>
        <p:spPr>
          <a:xfrm>
            <a:off x="533400" y="685800"/>
            <a:ext cx="8153400" cy="571500"/>
          </a:xfrm>
        </p:spPr>
        <p:txBody>
          <a:bodyPr>
            <a:normAutofit fontScale="90000"/>
          </a:bodyPr>
          <a:lstStyle/>
          <a:p>
            <a:r>
              <a:rPr lang="en-US" b="1" dirty="0" smtClean="0">
                <a:solidFill>
                  <a:schemeClr val="bg1"/>
                </a:solidFill>
                <a:latin typeface="Trebuchet MS" pitchFamily="34" charset="0"/>
              </a:rPr>
              <a:t>Physical nature (</a:t>
            </a:r>
            <a:r>
              <a:rPr lang="en-US" b="1" dirty="0" smtClean="0">
                <a:solidFill>
                  <a:schemeClr val="bg1"/>
                </a:solidFill>
              </a:rPr>
              <a:t>types) of flow</a:t>
            </a:r>
            <a:endParaRPr lang="en-US" b="1" dirty="0">
              <a:solidFill>
                <a:schemeClr val="bg1"/>
              </a:solidFill>
            </a:endParaRPr>
          </a:p>
        </p:txBody>
      </p:sp>
      <p:sp>
        <p:nvSpPr>
          <p:cNvPr id="560131" name="Rectangle 3"/>
          <p:cNvSpPr>
            <a:spLocks noGrp="1" noChangeArrowheads="1"/>
          </p:cNvSpPr>
          <p:nvPr>
            <p:ph idx="1"/>
          </p:nvPr>
        </p:nvSpPr>
        <p:spPr>
          <a:xfrm>
            <a:off x="457200" y="1447800"/>
            <a:ext cx="8153400" cy="4953000"/>
          </a:xfrm>
        </p:spPr>
        <p:txBody>
          <a:bodyPr>
            <a:normAutofit lnSpcReduction="10000"/>
          </a:bodyPr>
          <a:lstStyle/>
          <a:p>
            <a:pPr marL="0" indent="0">
              <a:lnSpc>
                <a:spcPct val="90000"/>
              </a:lnSpc>
              <a:buNone/>
            </a:pPr>
            <a:r>
              <a:rPr lang="en-US" sz="1800" dirty="0" smtClean="0">
                <a:solidFill>
                  <a:schemeClr val="accent2">
                    <a:lumMod val="50000"/>
                  </a:schemeClr>
                </a:solidFill>
                <a:latin typeface="Trebuchet MS" pitchFamily="34" charset="0"/>
              </a:rPr>
              <a:t> </a:t>
            </a:r>
            <a:r>
              <a:rPr lang="en-US" sz="2000" dirty="0">
                <a:latin typeface="Trebuchet MS" pitchFamily="34" charset="0"/>
              </a:rPr>
              <a:t>flow can </a:t>
            </a:r>
            <a:r>
              <a:rPr lang="en-US" sz="2000" dirty="0" smtClean="0">
                <a:latin typeface="Trebuchet MS" pitchFamily="34" charset="0"/>
              </a:rPr>
              <a:t>be3 </a:t>
            </a:r>
            <a:r>
              <a:rPr lang="en-US" sz="2000" dirty="0">
                <a:latin typeface="Trebuchet MS" pitchFamily="34" charset="0"/>
              </a:rPr>
              <a:t>types, i.e. laminar, transition and turbulent flow. </a:t>
            </a:r>
            <a:endParaRPr lang="en-US" sz="2000" dirty="0" smtClean="0">
              <a:latin typeface="Trebuchet MS" pitchFamily="34" charset="0"/>
            </a:endParaRPr>
          </a:p>
          <a:p>
            <a:pPr marL="0" indent="0">
              <a:lnSpc>
                <a:spcPct val="90000"/>
              </a:lnSpc>
              <a:buNone/>
            </a:pPr>
            <a:endParaRPr lang="en-US" sz="2000" dirty="0" smtClean="0">
              <a:latin typeface="Trebuchet MS" pitchFamily="34" charset="0"/>
            </a:endParaRPr>
          </a:p>
          <a:p>
            <a:pPr marL="0" indent="0">
              <a:lnSpc>
                <a:spcPct val="90000"/>
              </a:lnSpc>
              <a:buNone/>
            </a:pPr>
            <a:r>
              <a:rPr lang="en-US" sz="2000" dirty="0" smtClean="0">
                <a:latin typeface="Trebuchet MS" pitchFamily="34" charset="0"/>
              </a:rPr>
              <a:t> </a:t>
            </a:r>
            <a:r>
              <a:rPr lang="en-US" sz="2000" b="1" dirty="0">
                <a:latin typeface="Trebuchet MS" pitchFamily="34" charset="0"/>
              </a:rPr>
              <a:t>Reynolds Number (Re</a:t>
            </a:r>
            <a:r>
              <a:rPr lang="en-US" sz="2000" dirty="0">
                <a:latin typeface="Trebuchet MS" pitchFamily="34" charset="0"/>
              </a:rPr>
              <a:t>) can be used to characterize these flow</a:t>
            </a:r>
            <a:r>
              <a:rPr lang="en-US" sz="2000" dirty="0" smtClean="0">
                <a:latin typeface="Trebuchet MS" pitchFamily="34" charset="0"/>
              </a:rPr>
              <a:t>.</a:t>
            </a:r>
            <a:endParaRPr lang="en-US" sz="2000" dirty="0">
              <a:latin typeface="Trebuchet MS" pitchFamily="34" charset="0"/>
            </a:endParaRPr>
          </a:p>
          <a:p>
            <a:pPr marL="0" indent="0">
              <a:lnSpc>
                <a:spcPct val="90000"/>
              </a:lnSpc>
              <a:buNone/>
            </a:pPr>
            <a:endParaRPr lang="en-US" sz="2000" dirty="0">
              <a:latin typeface="Trebuchet MS" pitchFamily="34" charset="0"/>
            </a:endParaRPr>
          </a:p>
          <a:p>
            <a:pPr marL="0" indent="0">
              <a:lnSpc>
                <a:spcPct val="90000"/>
              </a:lnSpc>
              <a:buNone/>
            </a:pPr>
            <a:r>
              <a:rPr lang="en-US" sz="1800" dirty="0"/>
              <a:t>	</a:t>
            </a:r>
            <a:endParaRPr lang="en-US" sz="1800" dirty="0" smtClean="0"/>
          </a:p>
          <a:p>
            <a:pPr marL="0" indent="0">
              <a:lnSpc>
                <a:spcPct val="90000"/>
              </a:lnSpc>
              <a:buNone/>
            </a:pPr>
            <a:r>
              <a:rPr lang="en-US" sz="1800" dirty="0"/>
              <a:t>				</a:t>
            </a:r>
          </a:p>
          <a:p>
            <a:pPr marL="0" indent="0">
              <a:lnSpc>
                <a:spcPct val="90000"/>
              </a:lnSpc>
              <a:buNone/>
            </a:pPr>
            <a:endParaRPr lang="en-US" sz="1800" dirty="0"/>
          </a:p>
          <a:p>
            <a:pPr marL="0" indent="0">
              <a:lnSpc>
                <a:spcPct val="90000"/>
              </a:lnSpc>
              <a:spcBef>
                <a:spcPct val="10000"/>
              </a:spcBef>
              <a:buNone/>
            </a:pPr>
            <a:r>
              <a:rPr lang="en-US" sz="1800" dirty="0">
                <a:latin typeface="Trebuchet MS" pitchFamily="34" charset="0"/>
              </a:rPr>
              <a:t>	 	where	 </a:t>
            </a:r>
            <a:r>
              <a:rPr lang="en-US" sz="1800" dirty="0">
                <a:latin typeface="Trebuchet MS" pitchFamily="34" charset="0"/>
                <a:sym typeface="Symbol" pitchFamily="18" charset="2"/>
              </a:rPr>
              <a:t></a:t>
            </a:r>
            <a:r>
              <a:rPr lang="en-US" sz="1800" dirty="0">
                <a:latin typeface="Trebuchet MS" pitchFamily="34" charset="0"/>
              </a:rPr>
              <a:t> = density </a:t>
            </a:r>
            <a:endParaRPr lang="en-US" sz="1800" dirty="0">
              <a:latin typeface="Trebuchet MS" pitchFamily="34" charset="0"/>
              <a:sym typeface="Symbol" pitchFamily="18" charset="2"/>
            </a:endParaRPr>
          </a:p>
          <a:p>
            <a:pPr marL="0" indent="0">
              <a:lnSpc>
                <a:spcPct val="90000"/>
              </a:lnSpc>
              <a:spcBef>
                <a:spcPct val="10000"/>
              </a:spcBef>
              <a:buNone/>
            </a:pPr>
            <a:r>
              <a:rPr lang="en-US" sz="1800" dirty="0">
                <a:latin typeface="Trebuchet MS" pitchFamily="34" charset="0"/>
                <a:sym typeface="Symbol" pitchFamily="18" charset="2"/>
              </a:rPr>
              <a:t>			</a:t>
            </a:r>
            <a:r>
              <a:rPr lang="en-US" sz="1800" dirty="0">
                <a:latin typeface="Trebuchet MS" pitchFamily="34" charset="0"/>
              </a:rPr>
              <a:t> = dynamic viscosity </a:t>
            </a:r>
            <a:endParaRPr lang="en-US" sz="1800" dirty="0">
              <a:latin typeface="Trebuchet MS" pitchFamily="34" charset="0"/>
              <a:sym typeface="Symbol" pitchFamily="18" charset="2"/>
            </a:endParaRPr>
          </a:p>
          <a:p>
            <a:pPr marL="0" indent="0">
              <a:lnSpc>
                <a:spcPct val="90000"/>
              </a:lnSpc>
              <a:spcBef>
                <a:spcPct val="10000"/>
              </a:spcBef>
              <a:buNone/>
            </a:pPr>
            <a:r>
              <a:rPr lang="en-US" sz="1800" dirty="0">
                <a:latin typeface="Trebuchet MS" pitchFamily="34" charset="0"/>
                <a:sym typeface="Symbol" pitchFamily="18" charset="2"/>
              </a:rPr>
              <a:t>			</a:t>
            </a:r>
            <a:r>
              <a:rPr lang="en-US" sz="1800" dirty="0">
                <a:latin typeface="Trebuchet MS" pitchFamily="34" charset="0"/>
              </a:rPr>
              <a:t> = kinematic viscosity (</a:t>
            </a:r>
            <a:r>
              <a:rPr lang="en-US" sz="1800" dirty="0">
                <a:latin typeface="Trebuchet MS" pitchFamily="34" charset="0"/>
                <a:sym typeface="Symbol" pitchFamily="18" charset="2"/>
              </a:rPr>
              <a:t></a:t>
            </a:r>
            <a:r>
              <a:rPr lang="en-US" sz="1800" dirty="0">
                <a:latin typeface="Trebuchet MS" pitchFamily="34" charset="0"/>
              </a:rPr>
              <a:t> = </a:t>
            </a:r>
            <a:r>
              <a:rPr lang="en-US" sz="1800" dirty="0">
                <a:latin typeface="Trebuchet MS" pitchFamily="34" charset="0"/>
                <a:sym typeface="Symbol" pitchFamily="18" charset="2"/>
              </a:rPr>
              <a:t>/)</a:t>
            </a:r>
            <a:endParaRPr lang="en-US" sz="1800" dirty="0">
              <a:latin typeface="Trebuchet MS" pitchFamily="34" charset="0"/>
            </a:endParaRPr>
          </a:p>
          <a:p>
            <a:pPr marL="0" indent="0">
              <a:lnSpc>
                <a:spcPct val="90000"/>
              </a:lnSpc>
              <a:spcBef>
                <a:spcPct val="10000"/>
              </a:spcBef>
              <a:buNone/>
            </a:pPr>
            <a:r>
              <a:rPr lang="en-US" sz="1800" dirty="0">
                <a:latin typeface="Trebuchet MS" pitchFamily="34" charset="0"/>
              </a:rPr>
              <a:t>			V = mean velocity </a:t>
            </a:r>
          </a:p>
          <a:p>
            <a:pPr marL="0" indent="0">
              <a:lnSpc>
                <a:spcPct val="90000"/>
              </a:lnSpc>
              <a:spcBef>
                <a:spcPct val="10000"/>
              </a:spcBef>
              <a:buNone/>
            </a:pPr>
            <a:r>
              <a:rPr lang="en-US" sz="1800" dirty="0">
                <a:latin typeface="Trebuchet MS" pitchFamily="34" charset="0"/>
              </a:rPr>
              <a:t>			D = pipe diameter</a:t>
            </a:r>
          </a:p>
          <a:p>
            <a:pPr marL="0" indent="0" algn="r" eaLnBrk="0" hangingPunct="0">
              <a:lnSpc>
                <a:spcPct val="90000"/>
              </a:lnSpc>
              <a:spcBef>
                <a:spcPct val="0"/>
              </a:spcBef>
              <a:buNone/>
            </a:pPr>
            <a:r>
              <a:rPr lang="en-US" sz="2000" dirty="0" smtClean="0">
                <a:latin typeface="Trebuchet MS" pitchFamily="34" charset="0"/>
              </a:rPr>
              <a:t>:</a:t>
            </a:r>
            <a:endParaRPr lang="en-US" sz="2000" dirty="0">
              <a:latin typeface="Trebuchet MS" pitchFamily="34" charset="0"/>
            </a:endParaRPr>
          </a:p>
          <a:p>
            <a:pPr marL="0" indent="0">
              <a:lnSpc>
                <a:spcPct val="90000"/>
              </a:lnSpc>
              <a:buNone/>
            </a:pPr>
            <a:r>
              <a:rPr lang="en-US" sz="2000" dirty="0">
                <a:latin typeface="Trebuchet MS" pitchFamily="34" charset="0"/>
              </a:rPr>
              <a:t>			Laminar Flow:		Re &lt;2000</a:t>
            </a:r>
          </a:p>
          <a:p>
            <a:pPr marL="0" indent="0">
              <a:lnSpc>
                <a:spcPct val="90000"/>
              </a:lnSpc>
              <a:buNone/>
            </a:pPr>
            <a:r>
              <a:rPr lang="en-US" sz="2000" dirty="0">
                <a:latin typeface="Trebuchet MS" pitchFamily="34" charset="0"/>
              </a:rPr>
              <a:t>			Transitional Flow :         2000 </a:t>
            </a:r>
            <a:r>
              <a:rPr lang="en-US" sz="2000" dirty="0" smtClean="0">
                <a:latin typeface="Trebuchet MS" pitchFamily="34" charset="0"/>
              </a:rPr>
              <a:t>- </a:t>
            </a:r>
            <a:r>
              <a:rPr lang="en-US" sz="2000" dirty="0">
                <a:latin typeface="Trebuchet MS" pitchFamily="34" charset="0"/>
              </a:rPr>
              <a:t>&lt;4000</a:t>
            </a:r>
          </a:p>
          <a:p>
            <a:pPr marL="0" indent="0">
              <a:lnSpc>
                <a:spcPct val="90000"/>
              </a:lnSpc>
              <a:buNone/>
            </a:pPr>
            <a:r>
              <a:rPr lang="en-US" sz="2000" dirty="0">
                <a:latin typeface="Trebuchet MS" pitchFamily="34" charset="0"/>
              </a:rPr>
              <a:t>			Turbulent Flow :	</a:t>
            </a:r>
            <a:r>
              <a:rPr lang="en-US" sz="2000" dirty="0" smtClean="0">
                <a:latin typeface="Trebuchet MS" pitchFamily="34" charset="0"/>
              </a:rPr>
              <a:t>Re </a:t>
            </a:r>
            <a:r>
              <a:rPr lang="en-US" sz="2000" dirty="0">
                <a:latin typeface="Trebuchet MS" pitchFamily="34" charset="0"/>
              </a:rPr>
              <a:t>&gt;4000</a:t>
            </a:r>
          </a:p>
        </p:txBody>
      </p:sp>
      <p:graphicFrame>
        <p:nvGraphicFramePr>
          <p:cNvPr id="560133" name="Object 5"/>
          <p:cNvGraphicFramePr>
            <a:graphicFrameLocks noChangeAspect="1"/>
          </p:cNvGraphicFramePr>
          <p:nvPr/>
        </p:nvGraphicFramePr>
        <p:xfrm>
          <a:off x="3143240" y="2571744"/>
          <a:ext cx="1981200" cy="750888"/>
        </p:xfrm>
        <a:graphic>
          <a:graphicData uri="http://schemas.openxmlformats.org/presentationml/2006/ole">
            <mc:AlternateContent xmlns:mc="http://schemas.openxmlformats.org/markup-compatibility/2006">
              <mc:Choice xmlns:v="urn:schemas-microsoft-com:vml" Requires="v">
                <p:oleObj spid="_x0000_s258101" name="Microsoft Equation 3.0" r:id="rId3" imgW="1104900" imgH="419100" progId="Equation.3">
                  <p:embed/>
                </p:oleObj>
              </mc:Choice>
              <mc:Fallback>
                <p:oleObj name="Microsoft Equation 3.0" r:id="rId3" imgW="1104900" imgH="419100" progId="Equation.3">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40" y="2571744"/>
                        <a:ext cx="1981200" cy="750888"/>
                      </a:xfrm>
                      <a:prstGeom prst="rect">
                        <a:avLst/>
                      </a:prstGeom>
                      <a:noFill/>
                      <a:extLst>
                        <a:ext uri="{909E8E84-426E-40DD-AFC4-6F175D3DCCD1}">
                          <a14:hiddenFill xmlns:a14="http://schemas.microsoft.com/office/drawing/2010/main">
                            <a:solidFill>
                              <a:srgbClr val="39BC10"/>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2441227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60131">
                                            <p:txEl>
                                              <p:pRg st="13" end="13"/>
                                            </p:txEl>
                                          </p:spTgt>
                                        </p:tgtEl>
                                        <p:attrNameLst>
                                          <p:attrName>style.visibility</p:attrName>
                                        </p:attrNameLst>
                                      </p:cBhvr>
                                      <p:to>
                                        <p:strVal val="visible"/>
                                      </p:to>
                                    </p:set>
                                    <p:animEffect transition="in" filter="randombar(horizontal)">
                                      <p:cBhvr>
                                        <p:cTn id="7" dur="500"/>
                                        <p:tgtEl>
                                          <p:spTgt spid="560131">
                                            <p:txEl>
                                              <p:pRg st="13" end="1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60131">
                                            <p:txEl>
                                              <p:pRg st="14" end="14"/>
                                            </p:txEl>
                                          </p:spTgt>
                                        </p:tgtEl>
                                        <p:attrNameLst>
                                          <p:attrName>style.visibility</p:attrName>
                                        </p:attrNameLst>
                                      </p:cBhvr>
                                      <p:to>
                                        <p:strVal val="visible"/>
                                      </p:to>
                                    </p:set>
                                    <p:animEffect transition="in" filter="randombar(horizontal)">
                                      <p:cBhvr>
                                        <p:cTn id="12" dur="500"/>
                                        <p:tgtEl>
                                          <p:spTgt spid="560131">
                                            <p:txEl>
                                              <p:pRg st="14" end="1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60131">
                                            <p:txEl>
                                              <p:pRg st="15" end="15"/>
                                            </p:txEl>
                                          </p:spTgt>
                                        </p:tgtEl>
                                        <p:attrNameLst>
                                          <p:attrName>style.visibility</p:attrName>
                                        </p:attrNameLst>
                                      </p:cBhvr>
                                      <p:to>
                                        <p:strVal val="visible"/>
                                      </p:to>
                                    </p:set>
                                    <p:animEffect transition="in" filter="randombar(horizontal)">
                                      <p:cBhvr>
                                        <p:cTn id="17" dur="500"/>
                                        <p:tgtEl>
                                          <p:spTgt spid="560131">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1"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428860" y="285728"/>
            <a:ext cx="5500726" cy="114300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Tahoma" pitchFamily="34" charset="0"/>
            </a:endParaRPr>
          </a:p>
        </p:txBody>
      </p:sp>
      <p:sp>
        <p:nvSpPr>
          <p:cNvPr id="79874" name="Rectangle 4"/>
          <p:cNvSpPr>
            <a:spLocks noGrp="1" noChangeArrowheads="1"/>
          </p:cNvSpPr>
          <p:nvPr>
            <p:ph type="title"/>
          </p:nvPr>
        </p:nvSpPr>
        <p:spPr/>
        <p:txBody>
          <a:bodyPr>
            <a:noAutofit/>
          </a:bodyPr>
          <a:lstStyle/>
          <a:p>
            <a:pPr algn="ctr" eaLnBrk="1" hangingPunct="1"/>
            <a:r>
              <a:rPr lang="en-US" sz="3200" dirty="0" smtClean="0">
                <a:solidFill>
                  <a:schemeClr val="bg1"/>
                </a:solidFill>
              </a:rPr>
              <a:t>Physical Factors Influencing </a:t>
            </a:r>
            <a:br>
              <a:rPr lang="en-US" sz="3200" dirty="0" smtClean="0">
                <a:solidFill>
                  <a:schemeClr val="bg1"/>
                </a:solidFill>
              </a:rPr>
            </a:br>
            <a:r>
              <a:rPr lang="en-US" sz="3200" dirty="0" smtClean="0">
                <a:solidFill>
                  <a:schemeClr val="bg1"/>
                </a:solidFill>
              </a:rPr>
              <a:t>Pulmonary Ventilation</a:t>
            </a:r>
          </a:p>
        </p:txBody>
      </p:sp>
      <p:sp>
        <p:nvSpPr>
          <p:cNvPr id="79875" name="Rectangle 5"/>
          <p:cNvSpPr>
            <a:spLocks noGrp="1" noChangeArrowheads="1"/>
          </p:cNvSpPr>
          <p:nvPr>
            <p:ph idx="1"/>
          </p:nvPr>
        </p:nvSpPr>
        <p:spPr/>
        <p:txBody>
          <a:bodyPr>
            <a:normAutofit/>
          </a:bodyPr>
          <a:lstStyle/>
          <a:p>
            <a:pPr marL="346075" indent="-346075">
              <a:buNone/>
            </a:pPr>
            <a:r>
              <a:rPr lang="en-US" sz="2800" dirty="0" smtClean="0">
                <a:latin typeface="Arial" pitchFamily="34" charset="0"/>
                <a:cs typeface="Arial" pitchFamily="34" charset="0"/>
              </a:rPr>
              <a:t>Inspiratory /Expiratory muscles consume energy to overcome 3 factors that hinder air passage and pulmonary ventilation</a:t>
            </a:r>
          </a:p>
          <a:p>
            <a:pPr marL="346075" indent="-346075" eaLnBrk="1" hangingPunct="1"/>
            <a:endParaRPr lang="en-US" dirty="0" smtClean="0"/>
          </a:p>
          <a:p>
            <a:pPr marL="755650" lvl="1" indent="-407988" eaLnBrk="1" hangingPunct="1">
              <a:buFont typeface="Times" pitchFamily="18" charset="0"/>
              <a:buAutoNum type="arabicPeriod"/>
            </a:pPr>
            <a:r>
              <a:rPr lang="en-US" dirty="0" smtClean="0"/>
              <a:t>Airway resistance</a:t>
            </a:r>
          </a:p>
          <a:p>
            <a:pPr marL="755650" lvl="1" indent="-407988" eaLnBrk="1" hangingPunct="1">
              <a:buFont typeface="Times" pitchFamily="18" charset="0"/>
              <a:buAutoNum type="arabicPeriod"/>
            </a:pPr>
            <a:endParaRPr lang="en-US" dirty="0" smtClean="0"/>
          </a:p>
          <a:p>
            <a:pPr marL="755650" lvl="1" indent="-407988" eaLnBrk="1" hangingPunct="1">
              <a:buFont typeface="Times" pitchFamily="18" charset="0"/>
              <a:buAutoNum type="arabicPeriod"/>
            </a:pPr>
            <a:r>
              <a:rPr lang="en-US" dirty="0" smtClean="0"/>
              <a:t>Alveolar surface tension</a:t>
            </a:r>
          </a:p>
          <a:p>
            <a:pPr marL="755650" lvl="1" indent="-407988" eaLnBrk="1" hangingPunct="1">
              <a:buFont typeface="Times" pitchFamily="18" charset="0"/>
              <a:buAutoNum type="arabicPeriod"/>
            </a:pPr>
            <a:endParaRPr lang="en-US" dirty="0" smtClean="0"/>
          </a:p>
          <a:p>
            <a:pPr marL="755650" lvl="1" indent="-407988" eaLnBrk="1" hangingPunct="1">
              <a:buFont typeface="Times" pitchFamily="18" charset="0"/>
              <a:buAutoNum type="arabicPeriod"/>
            </a:pPr>
            <a:r>
              <a:rPr lang="en-US" dirty="0" smtClean="0"/>
              <a:t>Lung compliance</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11975924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00034" y="0"/>
            <a:ext cx="7500990" cy="9286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12" name="Rectangle 4"/>
          <p:cNvSpPr>
            <a:spLocks noGrp="1" noChangeArrowheads="1"/>
          </p:cNvSpPr>
          <p:nvPr>
            <p:ph type="title"/>
          </p:nvPr>
        </p:nvSpPr>
        <p:spPr>
          <a:xfrm>
            <a:off x="533400" y="0"/>
            <a:ext cx="8229600" cy="762000"/>
          </a:xfrm>
        </p:spPr>
        <p:txBody>
          <a:bodyPr>
            <a:normAutofit/>
          </a:bodyPr>
          <a:lstStyle/>
          <a:p>
            <a:r>
              <a:rPr lang="en-US" sz="3600" dirty="0">
                <a:solidFill>
                  <a:schemeClr val="bg1"/>
                </a:solidFill>
              </a:rPr>
              <a:t>Factors affecting pulmonary ventilation</a:t>
            </a:r>
          </a:p>
        </p:txBody>
      </p:sp>
      <p:sp>
        <p:nvSpPr>
          <p:cNvPr id="17413" name="Rectangle 5"/>
          <p:cNvSpPr>
            <a:spLocks noGrp="1" noChangeArrowheads="1"/>
          </p:cNvSpPr>
          <p:nvPr>
            <p:ph sz="half" idx="1"/>
          </p:nvPr>
        </p:nvSpPr>
        <p:spPr>
          <a:xfrm>
            <a:off x="457200" y="1066800"/>
            <a:ext cx="4038600" cy="5059363"/>
          </a:xfrm>
        </p:spPr>
        <p:txBody>
          <a:bodyPr/>
          <a:lstStyle/>
          <a:p>
            <a:pPr>
              <a:lnSpc>
                <a:spcPct val="90000"/>
              </a:lnSpc>
              <a:buNone/>
            </a:pPr>
            <a:r>
              <a:rPr lang="en-US" sz="2400" dirty="0"/>
              <a:t>1- Lung compliance: ease with which lungs can be stretched</a:t>
            </a:r>
          </a:p>
          <a:p>
            <a:pPr>
              <a:lnSpc>
                <a:spcPct val="90000"/>
              </a:lnSpc>
              <a:buFontTx/>
              <a:buNone/>
            </a:pPr>
            <a:r>
              <a:rPr lang="en-US" sz="2400" dirty="0"/>
              <a:t>	- Compliance is a measure of the elasticity of lung tissue and the alveolar surface tension</a:t>
            </a:r>
          </a:p>
          <a:p>
            <a:pPr>
              <a:lnSpc>
                <a:spcPct val="90000"/>
              </a:lnSpc>
              <a:buFontTx/>
              <a:buNone/>
            </a:pPr>
            <a:endParaRPr lang="en-US" sz="2400" dirty="0"/>
          </a:p>
          <a:p>
            <a:pPr>
              <a:lnSpc>
                <a:spcPct val="90000"/>
              </a:lnSpc>
              <a:buFontTx/>
              <a:buNone/>
            </a:pPr>
            <a:endParaRPr lang="en-US" sz="2400" dirty="0"/>
          </a:p>
          <a:p>
            <a:pPr>
              <a:lnSpc>
                <a:spcPct val="90000"/>
              </a:lnSpc>
              <a:buFontTx/>
              <a:buNone/>
            </a:pPr>
            <a:endParaRPr lang="en-US" sz="2400" dirty="0"/>
          </a:p>
          <a:p>
            <a:pPr>
              <a:lnSpc>
                <a:spcPct val="90000"/>
              </a:lnSpc>
              <a:buNone/>
            </a:pPr>
            <a:r>
              <a:rPr lang="en-US" sz="2400" dirty="0"/>
              <a:t>2- Airway resistance: to changes in airway radius (</a:t>
            </a:r>
            <a:r>
              <a:rPr lang="en-US" sz="2400" dirty="0">
                <a:cs typeface="Arial" charset="0"/>
              </a:rPr>
              <a:t>↓radius </a:t>
            </a:r>
            <a:r>
              <a:rPr lang="en-US" sz="2400" dirty="0">
                <a:cs typeface="Arial" charset="0"/>
                <a:sym typeface="Wingdings" pitchFamily="2" charset="2"/>
              </a:rPr>
              <a:t> ↑resistance</a:t>
            </a:r>
            <a:r>
              <a:rPr lang="en-US" sz="2400" dirty="0">
                <a:latin typeface="Times New Roman" pitchFamily="18" charset="0"/>
                <a:cs typeface="Arial" charset="0"/>
                <a:sym typeface="Wingdings" pitchFamily="2" charset="2"/>
              </a:rPr>
              <a:t>) </a:t>
            </a:r>
            <a:endParaRPr lang="en-US" sz="2400" dirty="0">
              <a:latin typeface="Times New Roman" pitchFamily="18" charset="0"/>
              <a:cs typeface="Times New Roman" pitchFamily="18" charset="0"/>
            </a:endParaRPr>
          </a:p>
          <a:p>
            <a:pPr>
              <a:lnSpc>
                <a:spcPct val="90000"/>
              </a:lnSpc>
            </a:pPr>
            <a:endParaRPr lang="en-US" sz="2400" dirty="0"/>
          </a:p>
        </p:txBody>
      </p:sp>
      <p:sp>
        <p:nvSpPr>
          <p:cNvPr id="17416" name="Rectangle 8"/>
          <p:cNvSpPr>
            <a:spLocks noGrp="1" noChangeArrowheads="1"/>
          </p:cNvSpPr>
          <p:nvPr>
            <p:ph sz="half" idx="2"/>
          </p:nvPr>
        </p:nvSpPr>
        <p:spPr>
          <a:xfrm>
            <a:off x="4648200" y="1066800"/>
            <a:ext cx="4038600" cy="5105400"/>
          </a:xfrm>
        </p:spPr>
        <p:txBody>
          <a:bodyPr/>
          <a:lstStyle/>
          <a:p>
            <a:pPr>
              <a:lnSpc>
                <a:spcPct val="90000"/>
              </a:lnSpc>
              <a:buFontTx/>
              <a:buNone/>
            </a:pPr>
            <a:r>
              <a:rPr lang="en-US" sz="2400" dirty="0"/>
              <a:t>               Pathology  </a:t>
            </a:r>
          </a:p>
          <a:p>
            <a:pPr>
              <a:lnSpc>
                <a:spcPct val="90000"/>
              </a:lnSpc>
            </a:pPr>
            <a:endParaRPr lang="en-US" sz="2400" dirty="0"/>
          </a:p>
          <a:p>
            <a:pPr>
              <a:lnSpc>
                <a:spcPct val="90000"/>
              </a:lnSpc>
              <a:buNone/>
            </a:pPr>
            <a:r>
              <a:rPr lang="en-US" sz="2400" dirty="0"/>
              <a:t>lung disease resulting in stiffness of tissue</a:t>
            </a:r>
          </a:p>
          <a:p>
            <a:pPr>
              <a:lnSpc>
                <a:spcPct val="90000"/>
              </a:lnSpc>
            </a:pPr>
            <a:endParaRPr lang="en-US" sz="2400" dirty="0"/>
          </a:p>
          <a:p>
            <a:pPr>
              <a:lnSpc>
                <a:spcPct val="90000"/>
              </a:lnSpc>
              <a:buNone/>
            </a:pPr>
            <a:r>
              <a:rPr lang="en-US" sz="2400" dirty="0" smtClean="0"/>
              <a:t>no </a:t>
            </a:r>
            <a:r>
              <a:rPr lang="en-US" sz="2400" dirty="0"/>
              <a:t>or </a:t>
            </a:r>
            <a:r>
              <a:rPr lang="en-US" sz="2400" dirty="0">
                <a:cs typeface="Arial" charset="0"/>
              </a:rPr>
              <a:t>↓ surfactant</a:t>
            </a:r>
          </a:p>
          <a:p>
            <a:pPr>
              <a:lnSpc>
                <a:spcPct val="90000"/>
              </a:lnSpc>
            </a:pPr>
            <a:endParaRPr lang="en-US" sz="2400" dirty="0">
              <a:cs typeface="Arial" charset="0"/>
            </a:endParaRPr>
          </a:p>
          <a:p>
            <a:pPr>
              <a:lnSpc>
                <a:spcPct val="90000"/>
              </a:lnSpc>
            </a:pPr>
            <a:endParaRPr lang="en-US" sz="2400" dirty="0">
              <a:cs typeface="Arial" charset="0"/>
            </a:endParaRPr>
          </a:p>
          <a:p>
            <a:pPr>
              <a:lnSpc>
                <a:spcPct val="90000"/>
              </a:lnSpc>
            </a:pPr>
            <a:endParaRPr lang="en-US" sz="2400" dirty="0">
              <a:cs typeface="Arial" charset="0"/>
            </a:endParaRPr>
          </a:p>
          <a:p>
            <a:pPr>
              <a:lnSpc>
                <a:spcPct val="90000"/>
              </a:lnSpc>
              <a:buNone/>
            </a:pPr>
            <a:r>
              <a:rPr lang="en-US" sz="2400" dirty="0">
                <a:cs typeface="Arial" charset="0"/>
              </a:rPr>
              <a:t>Asthma</a:t>
            </a:r>
          </a:p>
          <a:p>
            <a:pPr>
              <a:lnSpc>
                <a:spcPct val="90000"/>
              </a:lnSpc>
              <a:buNone/>
            </a:pPr>
            <a:r>
              <a:rPr lang="en-US" sz="2400" dirty="0">
                <a:cs typeface="Arial" charset="0"/>
              </a:rPr>
              <a:t>Airway obstruction</a:t>
            </a:r>
          </a:p>
          <a:p>
            <a:pPr>
              <a:lnSpc>
                <a:spcPct val="90000"/>
              </a:lnSpc>
              <a:buNone/>
            </a:pPr>
            <a:r>
              <a:rPr lang="en-US" sz="2400" dirty="0">
                <a:cs typeface="Arial" charset="0"/>
              </a:rPr>
              <a:t>COPD</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32155075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26</a:t>
            </a:fld>
            <a:endParaRPr lang="en-US"/>
          </a:p>
        </p:txBody>
      </p:sp>
      <p:pic>
        <p:nvPicPr>
          <p:cNvPr id="259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28" y="0"/>
            <a:ext cx="884835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5" name="Rectangle 3"/>
          <p:cNvSpPr>
            <a:spLocks noGrp="1" noChangeArrowheads="1"/>
          </p:cNvSpPr>
          <p:nvPr>
            <p:ph idx="1"/>
          </p:nvPr>
        </p:nvSpPr>
        <p:spPr>
          <a:xfrm>
            <a:off x="-180528" y="2420888"/>
            <a:ext cx="9324528" cy="4114800"/>
          </a:xfrm>
        </p:spPr>
        <p:txBody>
          <a:bodyPr/>
          <a:lstStyle/>
          <a:p>
            <a:pPr marL="596646" indent="-514350" eaLnBrk="1" hangingPunct="1">
              <a:buFont typeface="+mj-lt"/>
              <a:buAutoNum type="arabicPeriod"/>
            </a:pPr>
            <a:r>
              <a:rPr lang="en-US" sz="2800" dirty="0" smtClean="0"/>
              <a:t>Most important adjustment is to breath  occurs within sec;</a:t>
            </a:r>
          </a:p>
          <a:p>
            <a:pPr marL="596646" indent="-514350" eaLnBrk="1" hangingPunct="1">
              <a:buFont typeface="+mj-lt"/>
              <a:buAutoNum type="arabicPeriod"/>
            </a:pPr>
            <a:r>
              <a:rPr lang="en-US" sz="2800" dirty="0" smtClean="0"/>
              <a:t>stimulated by:</a:t>
            </a:r>
          </a:p>
          <a:p>
            <a:pPr marL="596646" indent="-514350" eaLnBrk="1" hangingPunct="1">
              <a:buNone/>
            </a:pPr>
            <a:r>
              <a:rPr lang="en-US" sz="2800" dirty="0" smtClean="0"/>
              <a:t>			cooling of skin</a:t>
            </a:r>
          </a:p>
          <a:p>
            <a:pPr marL="514350" indent="-514350" eaLnBrk="1" hangingPunct="1">
              <a:buNone/>
            </a:pPr>
            <a:r>
              <a:rPr lang="en-US" sz="2800" dirty="0" smtClean="0"/>
              <a:t>			slightly asphyxiated state (elevated CO</a:t>
            </a:r>
            <a:r>
              <a:rPr lang="en-US" sz="2800" baseline="-25000" dirty="0" smtClean="0"/>
              <a:t>2</a:t>
            </a:r>
            <a:r>
              <a:rPr lang="en-US" sz="2800" dirty="0" smtClean="0"/>
              <a:t>)</a:t>
            </a:r>
          </a:p>
          <a:p>
            <a:pPr marL="596646" indent="-514350" eaLnBrk="1" hangingPunct="1">
              <a:buNone/>
            </a:pPr>
            <a:r>
              <a:rPr lang="en-US" sz="2800" dirty="0" smtClean="0"/>
              <a:t> 3.  40-60  mmHg of –</a:t>
            </a:r>
            <a:r>
              <a:rPr lang="en-US" sz="2800" dirty="0" err="1" smtClean="0"/>
              <a:t>ve</a:t>
            </a:r>
            <a:r>
              <a:rPr lang="en-US" sz="2800" dirty="0" smtClean="0"/>
              <a:t> </a:t>
            </a:r>
            <a:r>
              <a:rPr lang="en-US" sz="2800" dirty="0"/>
              <a:t> </a:t>
            </a:r>
            <a:r>
              <a:rPr lang="en-US" sz="2800" dirty="0" err="1" smtClean="0"/>
              <a:t>P</a:t>
            </a:r>
            <a:r>
              <a:rPr lang="en-US" sz="2800" baseline="-25000" dirty="0" err="1" smtClean="0"/>
              <a:t>pL</a:t>
            </a:r>
            <a:r>
              <a:rPr lang="en-US" sz="2800" baseline="-25000" dirty="0" smtClean="0"/>
              <a:t>   </a:t>
            </a:r>
            <a:r>
              <a:rPr lang="en-US" sz="2800" dirty="0" smtClean="0"/>
              <a:t>necessary to open alveoli</a:t>
            </a:r>
          </a:p>
          <a:p>
            <a:pPr marL="596646" indent="-514350" eaLnBrk="1" hangingPunct="1">
              <a:buNone/>
            </a:pPr>
            <a:r>
              <a:rPr lang="en-US" sz="2800" dirty="0" smtClean="0"/>
              <a:t>						 on 1</a:t>
            </a:r>
            <a:r>
              <a:rPr lang="en-US" sz="2800" baseline="30000" dirty="0" smtClean="0"/>
              <a:t>st</a:t>
            </a:r>
            <a:r>
              <a:rPr lang="en-US" sz="2800" dirty="0" smtClean="0"/>
              <a:t>  breath</a:t>
            </a:r>
            <a:endParaRPr lang="en-US" dirty="0" smtClean="0"/>
          </a:p>
        </p:txBody>
      </p:sp>
      <p:sp>
        <p:nvSpPr>
          <p:cNvPr id="2" name="Oval 1"/>
          <p:cNvSpPr/>
          <p:nvPr/>
        </p:nvSpPr>
        <p:spPr bwMode="auto">
          <a:xfrm>
            <a:off x="179512" y="25946"/>
            <a:ext cx="8064896" cy="158417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3600" dirty="0">
                <a:solidFill>
                  <a:schemeClr val="bg1"/>
                </a:solidFill>
                <a:latin typeface="Arial" pitchFamily="34" charset="0"/>
                <a:cs typeface="Arial" pitchFamily="34" charset="0"/>
              </a:rPr>
              <a:t>Respiratory adjustments at birth</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6" name="Rectangle 5"/>
          <p:cNvSpPr/>
          <p:nvPr/>
        </p:nvSpPr>
        <p:spPr>
          <a:xfrm>
            <a:off x="428596" y="500042"/>
            <a:ext cx="707245" cy="1200329"/>
          </a:xfrm>
          <a:prstGeom prst="rect">
            <a:avLst/>
          </a:prstGeom>
        </p:spPr>
        <p:txBody>
          <a:bodyPr wrap="none">
            <a:spAutoFit/>
          </a:bodyPr>
          <a:lstStyle/>
          <a:p>
            <a:r>
              <a:rPr lang="en-GB" sz="7200" b="1" u="sng" dirty="0" smtClean="0">
                <a:solidFill>
                  <a:srgbClr val="FF0000"/>
                </a:solidFill>
              </a:rPr>
              <a:t>?</a:t>
            </a:r>
            <a:endParaRPr lang="en-GB" sz="7200" b="1" u="sng" dirty="0">
              <a:solidFill>
                <a:srgbClr val="FF0000"/>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ounded Rectangle 1"/>
          <p:cNvSpPr/>
          <p:nvPr/>
        </p:nvSpPr>
        <p:spPr>
          <a:xfrm>
            <a:off x="1763688" y="0"/>
            <a:ext cx="5688632" cy="764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itle 1"/>
          <p:cNvSpPr>
            <a:spLocks noGrp="1"/>
          </p:cNvSpPr>
          <p:nvPr>
            <p:ph type="title"/>
          </p:nvPr>
        </p:nvSpPr>
        <p:spPr>
          <a:xfrm>
            <a:off x="0" y="0"/>
            <a:ext cx="9144000" cy="719138"/>
          </a:xfrm>
        </p:spPr>
        <p:txBody>
          <a:bodyPr>
            <a:normAutofit fontScale="90000"/>
          </a:bodyPr>
          <a:lstStyle/>
          <a:p>
            <a:pPr algn="ctr" eaLnBrk="1" hangingPunct="1"/>
            <a:r>
              <a:rPr lang="en-US" altLang="en-US" sz="4400" b="1" u="sng" dirty="0" smtClean="0">
                <a:solidFill>
                  <a:schemeClr val="bg1"/>
                </a:solidFill>
              </a:rPr>
              <a:t>Pulmonary Ventilation </a:t>
            </a:r>
          </a:p>
        </p:txBody>
      </p:sp>
      <p:sp>
        <p:nvSpPr>
          <p:cNvPr id="9219" name="Content Placeholder 2"/>
          <p:cNvSpPr>
            <a:spLocks noGrp="1"/>
          </p:cNvSpPr>
          <p:nvPr>
            <p:ph idx="1"/>
          </p:nvPr>
        </p:nvSpPr>
        <p:spPr>
          <a:xfrm>
            <a:off x="0" y="719138"/>
            <a:ext cx="9144000" cy="6138862"/>
          </a:xfrm>
        </p:spPr>
        <p:txBody>
          <a:bodyPr/>
          <a:lstStyle/>
          <a:p>
            <a:pPr marL="82296" indent="0" algn="ctr" eaLnBrk="1" hangingPunct="1">
              <a:buNone/>
            </a:pPr>
            <a:r>
              <a:rPr lang="en-US" altLang="en-US" sz="2400" dirty="0" smtClean="0"/>
              <a:t>Mechanical process causing gas flow into and out of the lungs according to volume changes in the thoracic cavity.  </a:t>
            </a:r>
            <a:r>
              <a:rPr lang="en-US" altLang="en-US" sz="2400" i="1" dirty="0" smtClean="0"/>
              <a:t>(“Breathing”)</a:t>
            </a:r>
          </a:p>
          <a:p>
            <a:pPr marL="82296" indent="0" eaLnBrk="1" hangingPunct="1">
              <a:buNone/>
            </a:pPr>
            <a:r>
              <a:rPr lang="en-US" altLang="en-US" sz="2400" dirty="0" smtClean="0"/>
              <a:t>   Consists of two phases:  </a:t>
            </a:r>
            <a:r>
              <a:rPr lang="en-US" altLang="en-US" sz="2200" u="sng" dirty="0" smtClean="0"/>
              <a:t>Inspiration</a:t>
            </a:r>
            <a:r>
              <a:rPr lang="en-US" altLang="en-US" sz="2200" dirty="0" smtClean="0"/>
              <a:t>: </a:t>
            </a:r>
            <a:r>
              <a:rPr lang="en-US" altLang="en-US" sz="2200" u="sng" dirty="0" smtClean="0"/>
              <a:t>Expiration</a:t>
            </a:r>
            <a:r>
              <a:rPr lang="en-US" altLang="en-US" sz="2200" dirty="0" smtClean="0"/>
              <a:t>: </a:t>
            </a:r>
            <a:endParaRPr lang="en-US" altLang="en-US" sz="2200" dirty="0"/>
          </a:p>
          <a:p>
            <a:pPr lvl="1" eaLnBrk="1" hangingPunct="1"/>
            <a:endParaRPr lang="en-US" altLang="en-US" sz="2200" dirty="0" smtClean="0"/>
          </a:p>
          <a:p>
            <a:pPr marL="402336" lvl="1" indent="0" eaLnBrk="1" hangingPunct="1">
              <a:buNone/>
            </a:pPr>
            <a:r>
              <a:rPr lang="en-US" altLang="en-US" sz="2400" dirty="0" smtClean="0">
                <a:solidFill>
                  <a:srgbClr val="FF0000"/>
                </a:solidFill>
              </a:rPr>
              <a:t>NOTE;- </a:t>
            </a:r>
          </a:p>
          <a:p>
            <a:pPr lvl="1" eaLnBrk="1" hangingPunct="1"/>
            <a:r>
              <a:rPr lang="en-US" altLang="en-US" sz="2200" dirty="0" smtClean="0"/>
              <a:t>Volume changes lead to pressure changes</a:t>
            </a:r>
          </a:p>
          <a:p>
            <a:pPr lvl="1" eaLnBrk="1" hangingPunct="1"/>
            <a:r>
              <a:rPr lang="en-US" altLang="en-US" sz="2200" dirty="0" smtClean="0"/>
              <a:t>Pressure changes lead to flow of gases to </a:t>
            </a:r>
          </a:p>
          <a:p>
            <a:pPr marL="402336" lvl="1" indent="0" eaLnBrk="1" hangingPunct="1">
              <a:buNone/>
            </a:pPr>
            <a:r>
              <a:rPr lang="en-US" altLang="en-US" sz="2200" dirty="0"/>
              <a:t>	</a:t>
            </a:r>
            <a:r>
              <a:rPr lang="en-US" altLang="en-US" sz="2200" dirty="0" smtClean="0"/>
              <a:t>equalize pressure</a:t>
            </a:r>
          </a:p>
          <a:p>
            <a:pPr lvl="1" eaLnBrk="1" hangingPunct="1"/>
            <a:endParaRPr lang="en-US" altLang="en-US" sz="2200" dirty="0" smtClean="0"/>
          </a:p>
          <a:p>
            <a:pPr marL="82296" indent="0" eaLnBrk="1" hangingPunct="1">
              <a:buNone/>
            </a:pPr>
            <a:r>
              <a:rPr lang="en-US" altLang="en-US" sz="2400" dirty="0" smtClean="0"/>
              <a:t>Boyle’s Law: (when temp constant) </a:t>
            </a:r>
          </a:p>
          <a:p>
            <a:pPr marL="82296" indent="0" eaLnBrk="1" hangingPunct="1">
              <a:buNone/>
            </a:pPr>
            <a:r>
              <a:rPr lang="en-US" altLang="en-US" sz="2400" dirty="0" smtClean="0"/>
              <a:t>P</a:t>
            </a:r>
            <a:r>
              <a:rPr lang="en-US" altLang="en-US" sz="2400" baseline="-25000" dirty="0" smtClean="0"/>
              <a:t>1</a:t>
            </a:r>
            <a:r>
              <a:rPr lang="en-US" altLang="en-US" sz="2400" dirty="0" smtClean="0"/>
              <a:t>V</a:t>
            </a:r>
            <a:r>
              <a:rPr lang="en-US" altLang="en-US" sz="2400" baseline="-25000" dirty="0" smtClean="0"/>
              <a:t>1</a:t>
            </a:r>
            <a:r>
              <a:rPr lang="en-US" altLang="en-US" sz="2400" dirty="0" smtClean="0"/>
              <a:t> = P</a:t>
            </a:r>
            <a:r>
              <a:rPr lang="en-US" altLang="en-US" sz="2400" baseline="-25000" dirty="0" smtClean="0"/>
              <a:t>2</a:t>
            </a:r>
            <a:r>
              <a:rPr lang="en-US" altLang="en-US" sz="2400" dirty="0" smtClean="0"/>
              <a:t>V</a:t>
            </a:r>
            <a:r>
              <a:rPr lang="en-US" altLang="en-US" sz="2400" baseline="-25000" dirty="0" smtClean="0"/>
              <a:t>2</a:t>
            </a:r>
            <a:r>
              <a:rPr lang="en-US" altLang="en-US" sz="2400" dirty="0" smtClean="0"/>
              <a:t> </a:t>
            </a:r>
          </a:p>
          <a:p>
            <a:pPr lvl="1" eaLnBrk="1" hangingPunct="1"/>
            <a:r>
              <a:rPr lang="en-US" altLang="en-US" sz="2200" dirty="0" smtClean="0"/>
              <a:t>  P   </a:t>
            </a:r>
            <a:r>
              <a:rPr lang="el-GR" altLang="en-US" sz="2200" dirty="0" smtClean="0">
                <a:latin typeface="Arial"/>
                <a:cs typeface="Arial"/>
              </a:rPr>
              <a:t>α</a:t>
            </a:r>
            <a:r>
              <a:rPr lang="en-US" altLang="en-US" sz="2200" dirty="0" smtClean="0">
                <a:latin typeface="Arial"/>
                <a:cs typeface="Arial"/>
              </a:rPr>
              <a:t> 1/V</a:t>
            </a:r>
            <a:endParaRPr lang="en-US" altLang="en-US" sz="2200" dirty="0" smtClean="0"/>
          </a:p>
          <a:p>
            <a:pPr lvl="1" eaLnBrk="1" hangingPunct="1"/>
            <a:r>
              <a:rPr lang="en-US" altLang="en-US" sz="2200" dirty="0" smtClean="0"/>
              <a:t>P = pressure in mm Hg</a:t>
            </a:r>
          </a:p>
          <a:p>
            <a:pPr lvl="1" eaLnBrk="1" hangingPunct="1"/>
            <a:r>
              <a:rPr lang="en-US" altLang="en-US" sz="2200" dirty="0" smtClean="0"/>
              <a:t>V = volume in cubic mm</a:t>
            </a:r>
          </a:p>
          <a:p>
            <a:pPr lvl="1" eaLnBrk="1" hangingPunct="1"/>
            <a:endParaRPr lang="en-US" altLang="en-US" dirty="0" smtClean="0"/>
          </a:p>
          <a:p>
            <a:pPr lvl="1" eaLnBrk="1" hangingPunct="1"/>
            <a:endParaRPr lang="en-US" altLang="en-US" dirty="0" smtClean="0"/>
          </a:p>
          <a:p>
            <a:pPr lvl="1" eaLnBrk="1" hangingPunct="1"/>
            <a:endParaRPr lang="en-US" altLang="en-US" dirty="0" smtClean="0"/>
          </a:p>
        </p:txBody>
      </p:sp>
      <p:pic>
        <p:nvPicPr>
          <p:cNvPr id="4" name="Picture 6" descr="BOY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5436096" y="2204864"/>
            <a:ext cx="3707905" cy="465313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99380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randombar(horizontal)">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randombar(horizontal)">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9219">
                                            <p:txEl>
                                              <p:pRg st="3" end="3"/>
                                            </p:txEl>
                                          </p:spTgt>
                                        </p:tgtEl>
                                        <p:attrNameLst>
                                          <p:attrName>style.visibility</p:attrName>
                                        </p:attrNameLst>
                                      </p:cBhvr>
                                      <p:to>
                                        <p:strVal val="visible"/>
                                      </p:to>
                                    </p:set>
                                    <p:animEffect transition="in" filter="randombar(horizontal)">
                                      <p:cBhvr>
                                        <p:cTn id="20" dur="500"/>
                                        <p:tgtEl>
                                          <p:spTgt spid="9219">
                                            <p:txEl>
                                              <p:pRg st="3" end="3"/>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animEffect transition="in" filter="randombar(horizontal)">
                                      <p:cBhvr>
                                        <p:cTn id="23" dur="500"/>
                                        <p:tgtEl>
                                          <p:spTgt spid="9219">
                                            <p:txEl>
                                              <p:pRg st="4" end="4"/>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9219">
                                            <p:txEl>
                                              <p:pRg st="5" end="5"/>
                                            </p:txEl>
                                          </p:spTgt>
                                        </p:tgtEl>
                                        <p:attrNameLst>
                                          <p:attrName>style.visibility</p:attrName>
                                        </p:attrNameLst>
                                      </p:cBhvr>
                                      <p:to>
                                        <p:strVal val="visible"/>
                                      </p:to>
                                    </p:set>
                                    <p:animEffect transition="in" filter="randombar(horizontal)">
                                      <p:cBhvr>
                                        <p:cTn id="26" dur="500"/>
                                        <p:tgtEl>
                                          <p:spTgt spid="9219">
                                            <p:txEl>
                                              <p:pRg st="5" end="5"/>
                                            </p:txEl>
                                          </p:spTgt>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9219">
                                            <p:txEl>
                                              <p:pRg st="6" end="6"/>
                                            </p:txEl>
                                          </p:spTgt>
                                        </p:tgtEl>
                                        <p:attrNameLst>
                                          <p:attrName>style.visibility</p:attrName>
                                        </p:attrNameLst>
                                      </p:cBhvr>
                                      <p:to>
                                        <p:strVal val="visible"/>
                                      </p:to>
                                    </p:set>
                                    <p:animEffect transition="in" filter="randombar(horizontal)">
                                      <p:cBhvr>
                                        <p:cTn id="29" dur="500"/>
                                        <p:tgtEl>
                                          <p:spTgt spid="9219">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9219">
                                            <p:txEl>
                                              <p:pRg st="8" end="8"/>
                                            </p:txEl>
                                          </p:spTgt>
                                        </p:tgtEl>
                                        <p:attrNameLst>
                                          <p:attrName>style.visibility</p:attrName>
                                        </p:attrNameLst>
                                      </p:cBhvr>
                                      <p:to>
                                        <p:strVal val="visible"/>
                                      </p:to>
                                    </p:set>
                                    <p:animEffect transition="in" filter="randombar(horizontal)">
                                      <p:cBhvr>
                                        <p:cTn id="34" dur="500"/>
                                        <p:tgtEl>
                                          <p:spTgt spid="9219">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9219">
                                            <p:txEl>
                                              <p:pRg st="9" end="9"/>
                                            </p:txEl>
                                          </p:spTgt>
                                        </p:tgtEl>
                                        <p:attrNameLst>
                                          <p:attrName>style.visibility</p:attrName>
                                        </p:attrNameLst>
                                      </p:cBhvr>
                                      <p:to>
                                        <p:strVal val="visible"/>
                                      </p:to>
                                    </p:set>
                                    <p:animEffect transition="in" filter="randombar(horizontal)">
                                      <p:cBhvr>
                                        <p:cTn id="39" dur="500"/>
                                        <p:tgtEl>
                                          <p:spTgt spid="9219">
                                            <p:txEl>
                                              <p:pRg st="9" end="9"/>
                                            </p:txEl>
                                          </p:spTgt>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9219">
                                            <p:txEl>
                                              <p:pRg st="10" end="10"/>
                                            </p:txEl>
                                          </p:spTgt>
                                        </p:tgtEl>
                                        <p:attrNameLst>
                                          <p:attrName>style.visibility</p:attrName>
                                        </p:attrNameLst>
                                      </p:cBhvr>
                                      <p:to>
                                        <p:strVal val="visible"/>
                                      </p:to>
                                    </p:set>
                                    <p:animEffect transition="in" filter="randombar(horizontal)">
                                      <p:cBhvr>
                                        <p:cTn id="42" dur="500"/>
                                        <p:tgtEl>
                                          <p:spTgt spid="9219">
                                            <p:txEl>
                                              <p:pRg st="10" end="10"/>
                                            </p:txEl>
                                          </p:spTgt>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9219">
                                            <p:txEl>
                                              <p:pRg st="11" end="11"/>
                                            </p:txEl>
                                          </p:spTgt>
                                        </p:tgtEl>
                                        <p:attrNameLst>
                                          <p:attrName>style.visibility</p:attrName>
                                        </p:attrNameLst>
                                      </p:cBhvr>
                                      <p:to>
                                        <p:strVal val="visible"/>
                                      </p:to>
                                    </p:set>
                                    <p:animEffect transition="in" filter="randombar(horizontal)">
                                      <p:cBhvr>
                                        <p:cTn id="45" dur="500"/>
                                        <p:tgtEl>
                                          <p:spTgt spid="9219">
                                            <p:txEl>
                                              <p:pRg st="11" end="11"/>
                                            </p:txEl>
                                          </p:spTgt>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9219">
                                            <p:txEl>
                                              <p:pRg st="12" end="12"/>
                                            </p:txEl>
                                          </p:spTgt>
                                        </p:tgtEl>
                                        <p:attrNameLst>
                                          <p:attrName>style.visibility</p:attrName>
                                        </p:attrNameLst>
                                      </p:cBhvr>
                                      <p:to>
                                        <p:strVal val="visible"/>
                                      </p:to>
                                    </p:set>
                                    <p:animEffect transition="in" filter="randombar(horizontal)">
                                      <p:cBhvr>
                                        <p:cTn id="48" dur="500"/>
                                        <p:tgtEl>
                                          <p:spTgt spid="921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ounded Rectangle 9"/>
          <p:cNvSpPr/>
          <p:nvPr/>
        </p:nvSpPr>
        <p:spPr bwMode="auto">
          <a:xfrm>
            <a:off x="2500293" y="389094"/>
            <a:ext cx="5500726" cy="100013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dirty="0" smtClean="0">
                <a:latin typeface="Tahoma" pitchFamily="34" charset="0"/>
              </a:rPr>
              <a:t>                  </a:t>
            </a:r>
          </a:p>
          <a:p>
            <a:pPr marL="0" marR="0" indent="0" algn="l" defTabSz="914400" rtl="0" eaLnBrk="0" fontAlgn="base" latinLnBrk="0" hangingPunct="0">
              <a:lnSpc>
                <a:spcPct val="100000"/>
              </a:lnSpc>
              <a:spcBef>
                <a:spcPct val="0"/>
              </a:spcBef>
              <a:spcAft>
                <a:spcPct val="0"/>
              </a:spcAft>
              <a:buClrTx/>
              <a:buSzTx/>
              <a:buFontTx/>
              <a:buNone/>
              <a:tabLst/>
            </a:pPr>
            <a:r>
              <a:rPr lang="en-GB" dirty="0">
                <a:latin typeface="Tahoma" pitchFamily="34" charset="0"/>
              </a:rPr>
              <a:t> </a:t>
            </a:r>
            <a:r>
              <a:rPr lang="en-GB" dirty="0" smtClean="0">
                <a:latin typeface="Tahoma" pitchFamily="34" charset="0"/>
              </a:rPr>
              <a:t>          </a:t>
            </a:r>
            <a:r>
              <a:rPr lang="en-GB" sz="2800" dirty="0" smtClean="0">
                <a:solidFill>
                  <a:schemeClr val="bg1"/>
                </a:solidFill>
                <a:latin typeface="Tahoma" pitchFamily="34" charset="0"/>
              </a:rPr>
              <a:t>ALVEOLAR VENTILATION</a:t>
            </a:r>
            <a:endParaRPr kumimoji="0" lang="en-GB" sz="2800" b="0" i="0" u="none" strike="noStrike" cap="none" normalizeH="0" baseline="0" dirty="0" smtClean="0">
              <a:ln>
                <a:noFill/>
              </a:ln>
              <a:solidFill>
                <a:schemeClr val="bg1"/>
              </a:solidFill>
              <a:effectLst/>
              <a:latin typeface="Tahoma" pitchFamily="34" charset="0"/>
            </a:endParaRPr>
          </a:p>
        </p:txBody>
      </p:sp>
      <p:sp>
        <p:nvSpPr>
          <p:cNvPr id="10242" name="Rectangle 2"/>
          <p:cNvSpPr>
            <a:spLocks noGrp="1" noChangeArrowheads="1"/>
          </p:cNvSpPr>
          <p:nvPr>
            <p:ph type="ctrTitle"/>
          </p:nvPr>
        </p:nvSpPr>
        <p:spPr>
          <a:xfrm>
            <a:off x="381000" y="-152400"/>
            <a:ext cx="7772400" cy="1295400"/>
          </a:xfrm>
        </p:spPr>
        <p:txBody>
          <a:bodyPr/>
          <a:lstStyle/>
          <a:p>
            <a:r>
              <a:rPr lang="en-US" sz="3200" dirty="0" smtClean="0">
                <a:solidFill>
                  <a:schemeClr val="tx2">
                    <a:lumMod val="75000"/>
                  </a:schemeClr>
                </a:solidFill>
              </a:rPr>
              <a:t>  </a:t>
            </a:r>
            <a:endParaRPr lang="en-US" sz="3200" dirty="0" smtClean="0">
              <a:solidFill>
                <a:schemeClr val="tx2">
                  <a:lumMod val="75000"/>
                </a:schemeClr>
              </a:solidFill>
              <a:effectLst/>
              <a:latin typeface="Arial" pitchFamily="34" charset="0"/>
              <a:cs typeface="Arial" pitchFamily="34" charset="0"/>
            </a:endParaRPr>
          </a:p>
        </p:txBody>
      </p:sp>
      <p:sp>
        <p:nvSpPr>
          <p:cNvPr id="6" name="Rectangle 5"/>
          <p:cNvSpPr/>
          <p:nvPr/>
        </p:nvSpPr>
        <p:spPr>
          <a:xfrm>
            <a:off x="714348" y="4929198"/>
            <a:ext cx="8072494" cy="480131"/>
          </a:xfrm>
          <a:prstGeom prst="rect">
            <a:avLst/>
          </a:prstGeom>
        </p:spPr>
        <p:txBody>
          <a:bodyPr wrap="square">
            <a:spAutoFit/>
          </a:bodyPr>
          <a:lstStyle/>
          <a:p>
            <a:pPr>
              <a:lnSpc>
                <a:spcPct val="90000"/>
              </a:lnSpc>
            </a:pPr>
            <a:r>
              <a:rPr lang="en-US" altLang="en-US" sz="2800" dirty="0" smtClean="0"/>
              <a:t>.</a:t>
            </a:r>
            <a:endParaRPr lang="en-US" altLang="en-US" sz="2800" dirty="0"/>
          </a:p>
        </p:txBody>
      </p:sp>
      <p:sp>
        <p:nvSpPr>
          <p:cNvPr id="10243" name="Rectangle 3"/>
          <p:cNvSpPr>
            <a:spLocks noGrp="1" noChangeArrowheads="1"/>
          </p:cNvSpPr>
          <p:nvPr>
            <p:ph type="subTitle" idx="1"/>
          </p:nvPr>
        </p:nvSpPr>
        <p:spPr>
          <a:xfrm>
            <a:off x="-1831234" y="-187331"/>
            <a:ext cx="11001452" cy="5595070"/>
          </a:xfrm>
        </p:spPr>
        <p:txBody>
          <a:bodyPr>
            <a:normAutofit fontScale="62500" lnSpcReduction="20000"/>
          </a:bodyPr>
          <a:lstStyle/>
          <a:p>
            <a:pPr algn="ctr"/>
            <a:endParaRPr lang="en-US" dirty="0" smtClean="0"/>
          </a:p>
          <a:p>
            <a:pPr algn="ctr"/>
            <a:r>
              <a:rPr lang="en-US" dirty="0" smtClean="0"/>
              <a:t>	</a:t>
            </a:r>
            <a:endParaRPr lang="en-US" altLang="en-US" sz="2900" dirty="0" smtClean="0">
              <a:latin typeface="Arial" pitchFamily="34" charset="0"/>
              <a:cs typeface="Arial" pitchFamily="34" charset="0"/>
            </a:endParaRPr>
          </a:p>
          <a:p>
            <a:pPr algn="l"/>
            <a:endParaRPr lang="en-US" altLang="en-US" sz="2900" dirty="0" smtClean="0">
              <a:effectLst/>
              <a:latin typeface="Arial" pitchFamily="34" charset="0"/>
              <a:cs typeface="Arial" pitchFamily="34" charset="0"/>
            </a:endParaRPr>
          </a:p>
          <a:p>
            <a:pPr algn="l"/>
            <a:endParaRPr lang="en-US" altLang="en-US" sz="2400" dirty="0" smtClean="0">
              <a:latin typeface="Arial" pitchFamily="34" charset="0"/>
              <a:cs typeface="Arial" pitchFamily="34" charset="0"/>
            </a:endParaRPr>
          </a:p>
          <a:p>
            <a:pPr marL="514350" indent="-514350">
              <a:lnSpc>
                <a:spcPct val="90000"/>
              </a:lnSpc>
            </a:pPr>
            <a:r>
              <a:rPr lang="en-US" altLang="en-US" sz="2400" dirty="0" smtClean="0">
                <a:solidFill>
                  <a:schemeClr val="bg1"/>
                </a:solidFill>
              </a:rPr>
              <a:t>		</a:t>
            </a:r>
            <a:endParaRPr lang="en-US" altLang="en-US" sz="4200" dirty="0" smtClean="0">
              <a:solidFill>
                <a:schemeClr val="bg1"/>
              </a:solidFill>
              <a:effectLst/>
              <a:latin typeface="Arial" pitchFamily="34" charset="0"/>
              <a:cs typeface="Arial" pitchFamily="34" charset="0"/>
            </a:endParaRPr>
          </a:p>
          <a:p>
            <a:pPr algn="l"/>
            <a:endParaRPr lang="en-US" sz="2400" dirty="0" smtClean="0">
              <a:effectLst/>
              <a:latin typeface="Arial" pitchFamily="34" charset="0"/>
              <a:cs typeface="Arial" pitchFamily="34" charset="0"/>
            </a:endParaRPr>
          </a:p>
          <a:p>
            <a:pPr marL="514350" indent="-514350">
              <a:lnSpc>
                <a:spcPct val="90000"/>
              </a:lnSpc>
            </a:pPr>
            <a:endParaRPr lang="en-US" altLang="en-US" sz="2800" dirty="0" smtClean="0">
              <a:solidFill>
                <a:schemeClr val="bg1"/>
              </a:solidFill>
            </a:endParaRPr>
          </a:p>
          <a:p>
            <a:pPr marL="514350" indent="-514350">
              <a:lnSpc>
                <a:spcPct val="90000"/>
              </a:lnSpc>
            </a:pPr>
            <a:r>
              <a:rPr lang="en-US" sz="3300" dirty="0" smtClean="0">
                <a:solidFill>
                  <a:schemeClr val="tx1"/>
                </a:solidFill>
                <a:effectLst/>
                <a:latin typeface="Arial" pitchFamily="34" charset="0"/>
                <a:cs typeface="Arial" pitchFamily="34" charset="0"/>
              </a:rPr>
              <a:t>                            Is the volume of air exchanged between atmosphere and alveoli/min</a:t>
            </a:r>
          </a:p>
          <a:p>
            <a:pPr marL="514350" indent="-514350" algn="ctr">
              <a:lnSpc>
                <a:spcPct val="90000"/>
              </a:lnSpc>
            </a:pPr>
            <a:endParaRPr lang="en-US" sz="3100" dirty="0" smtClean="0">
              <a:solidFill>
                <a:schemeClr val="tx1"/>
              </a:solidFill>
              <a:effectLst/>
              <a:latin typeface="Arial" pitchFamily="34" charset="0"/>
              <a:cs typeface="Arial" pitchFamily="34" charset="0"/>
            </a:endParaRPr>
          </a:p>
          <a:p>
            <a:pPr marL="514350" indent="-514350">
              <a:lnSpc>
                <a:spcPct val="90000"/>
              </a:lnSpc>
            </a:pPr>
            <a:r>
              <a:rPr lang="en-US" sz="2800" dirty="0" smtClean="0">
                <a:solidFill>
                  <a:srgbClr val="FF0000"/>
                </a:solidFill>
                <a:effectLst/>
                <a:latin typeface="Arial" pitchFamily="34" charset="0"/>
                <a:cs typeface="Arial" pitchFamily="34" charset="0"/>
              </a:rPr>
              <a:t>                                </a:t>
            </a:r>
            <a:r>
              <a:rPr lang="en-US" sz="3300" dirty="0" smtClean="0">
                <a:solidFill>
                  <a:srgbClr val="FF0000"/>
                </a:solidFill>
                <a:effectLst/>
                <a:latin typeface="Arial" pitchFamily="34" charset="0"/>
                <a:cs typeface="Arial" pitchFamily="34" charset="0"/>
              </a:rPr>
              <a:t>NOTE</a:t>
            </a:r>
            <a:r>
              <a:rPr lang="en-US" sz="3300" u="sng" dirty="0" smtClean="0">
                <a:solidFill>
                  <a:srgbClr val="FF0000"/>
                </a:solidFill>
                <a:effectLst/>
                <a:latin typeface="Arial" pitchFamily="34" charset="0"/>
                <a:cs typeface="Arial" pitchFamily="34" charset="0"/>
              </a:rPr>
              <a:t>;</a:t>
            </a:r>
            <a:r>
              <a:rPr lang="en-US" sz="3300" dirty="0" smtClean="0">
                <a:solidFill>
                  <a:schemeClr val="accent1">
                    <a:lumMod val="50000"/>
                  </a:schemeClr>
                </a:solidFill>
                <a:effectLst/>
                <a:latin typeface="Arial" pitchFamily="34" charset="0"/>
                <a:cs typeface="Arial" pitchFamily="34" charset="0"/>
              </a:rPr>
              <a:t>-</a:t>
            </a:r>
            <a:r>
              <a:rPr lang="en-US" sz="2900" dirty="0" smtClean="0">
                <a:solidFill>
                  <a:schemeClr val="tx1"/>
                </a:solidFill>
                <a:effectLst/>
                <a:latin typeface="Arial" pitchFamily="34" charset="0"/>
                <a:cs typeface="Arial" pitchFamily="34" charset="0"/>
              </a:rPr>
              <a:t>more important as it represent new air available for</a:t>
            </a:r>
          </a:p>
          <a:p>
            <a:pPr marL="514350" indent="-514350">
              <a:lnSpc>
                <a:spcPct val="90000"/>
              </a:lnSpc>
            </a:pPr>
            <a:r>
              <a:rPr lang="en-US" sz="2900" dirty="0" smtClean="0">
                <a:solidFill>
                  <a:schemeClr val="tx1"/>
                </a:solidFill>
                <a:effectLst/>
                <a:latin typeface="Arial" pitchFamily="34" charset="0"/>
                <a:cs typeface="Arial" pitchFamily="34" charset="0"/>
              </a:rPr>
              <a:t>                                   gas exchange with blood</a:t>
            </a:r>
            <a:r>
              <a:rPr lang="en-US" sz="3300" dirty="0" smtClean="0">
                <a:solidFill>
                  <a:schemeClr val="tx1"/>
                </a:solidFill>
                <a:effectLst/>
                <a:latin typeface="Arial" pitchFamily="34" charset="0"/>
                <a:cs typeface="Arial" pitchFamily="34" charset="0"/>
              </a:rPr>
              <a:t>.</a:t>
            </a:r>
            <a:r>
              <a:rPr lang="en-US" altLang="en-US" sz="2900" dirty="0" smtClean="0">
                <a:solidFill>
                  <a:schemeClr val="tx1"/>
                </a:solidFill>
                <a:latin typeface="Arial" pitchFamily="34" charset="0"/>
                <a:cs typeface="Arial" pitchFamily="34" charset="0"/>
              </a:rPr>
              <a:t> f x (TV- DS)</a:t>
            </a:r>
            <a:endParaRPr lang="en-US" altLang="en-US" sz="3300" dirty="0" smtClean="0">
              <a:solidFill>
                <a:schemeClr val="tx1"/>
              </a:solidFill>
              <a:effectLst/>
              <a:latin typeface="Arial" pitchFamily="34" charset="0"/>
              <a:cs typeface="Arial" pitchFamily="34" charset="0"/>
            </a:endParaRPr>
          </a:p>
          <a:p>
            <a:pPr marL="971550" lvl="1" indent="-514350" algn="l">
              <a:lnSpc>
                <a:spcPct val="90000"/>
              </a:lnSpc>
              <a:buNone/>
            </a:pPr>
            <a:r>
              <a:rPr lang="en-US" altLang="en-US" sz="2500" dirty="0" smtClean="0">
                <a:effectLst/>
                <a:latin typeface="Arial" pitchFamily="34" charset="0"/>
                <a:cs typeface="Arial" pitchFamily="34" charset="0"/>
              </a:rPr>
              <a:t>                                                     F = frequency (breaths/min.)</a:t>
            </a:r>
          </a:p>
          <a:p>
            <a:pPr marL="971550" lvl="1" indent="-514350" algn="l">
              <a:lnSpc>
                <a:spcPct val="90000"/>
              </a:lnSpc>
              <a:buNone/>
            </a:pPr>
            <a:r>
              <a:rPr lang="en-US" altLang="en-US" sz="2500" dirty="0" smtClean="0">
                <a:latin typeface="Arial" pitchFamily="34" charset="0"/>
                <a:cs typeface="Arial" pitchFamily="34" charset="0"/>
              </a:rPr>
              <a:t>			            </a:t>
            </a:r>
            <a:r>
              <a:rPr lang="en-US" altLang="en-US" sz="2500" dirty="0" smtClean="0">
                <a:effectLst/>
                <a:latin typeface="Arial" pitchFamily="34" charset="0"/>
                <a:cs typeface="Arial" pitchFamily="34" charset="0"/>
              </a:rPr>
              <a:t>TV  = tidal volume</a:t>
            </a:r>
          </a:p>
          <a:p>
            <a:pPr marL="971550" lvl="1" indent="-514350" algn="l">
              <a:lnSpc>
                <a:spcPct val="90000"/>
              </a:lnSpc>
              <a:buNone/>
            </a:pPr>
            <a:r>
              <a:rPr lang="en-US" altLang="en-US" sz="2500" dirty="0" smtClean="0">
                <a:latin typeface="Arial" pitchFamily="34" charset="0"/>
                <a:cs typeface="Arial" pitchFamily="34" charset="0"/>
              </a:rPr>
              <a:t>			             </a:t>
            </a:r>
            <a:r>
              <a:rPr lang="en-US" altLang="en-US" sz="2500" dirty="0" smtClean="0">
                <a:effectLst/>
                <a:latin typeface="Arial" pitchFamily="34" charset="0"/>
                <a:cs typeface="Arial" pitchFamily="34" charset="0"/>
              </a:rPr>
              <a:t>DS  = dead space</a:t>
            </a:r>
          </a:p>
          <a:p>
            <a:pPr marL="0" algn="ctr">
              <a:lnSpc>
                <a:spcPct val="80000"/>
              </a:lnSpc>
            </a:pPr>
            <a:endParaRPr lang="en-GB" sz="2900" b="1" dirty="0" smtClean="0">
              <a:solidFill>
                <a:schemeClr val="accent5">
                  <a:lumMod val="60000"/>
                  <a:lumOff val="40000"/>
                </a:schemeClr>
              </a:solidFill>
            </a:endParaRPr>
          </a:p>
          <a:p>
            <a:pPr indent="-161925" algn="ctr">
              <a:lnSpc>
                <a:spcPct val="80000"/>
              </a:lnSpc>
              <a:buFont typeface="Wingdings" pitchFamily="2" charset="2"/>
              <a:buChar char="q"/>
            </a:pPr>
            <a:endParaRPr lang="en-GB" sz="2900" b="1" dirty="0" smtClean="0">
              <a:solidFill>
                <a:schemeClr val="accent5">
                  <a:lumMod val="60000"/>
                  <a:lumOff val="40000"/>
                </a:schemeClr>
              </a:solidFill>
            </a:endParaRPr>
          </a:p>
          <a:p>
            <a:pPr indent="-161925">
              <a:lnSpc>
                <a:spcPct val="80000"/>
              </a:lnSpc>
            </a:pPr>
            <a:r>
              <a:rPr lang="en-GB" sz="2900" b="1" dirty="0" smtClean="0">
                <a:solidFill>
                  <a:schemeClr val="accent5">
                    <a:lumMod val="60000"/>
                    <a:lumOff val="40000"/>
                  </a:schemeClr>
                </a:solidFill>
              </a:rPr>
              <a:t>				</a:t>
            </a:r>
            <a:r>
              <a:rPr lang="en-GB" sz="2900" b="1" dirty="0" smtClean="0">
                <a:solidFill>
                  <a:srgbClr val="FF0000"/>
                </a:solidFill>
              </a:rPr>
              <a:t>because of dead space:</a:t>
            </a:r>
          </a:p>
          <a:p>
            <a:pPr indent="-161925">
              <a:lnSpc>
                <a:spcPct val="80000"/>
              </a:lnSpc>
            </a:pPr>
            <a:r>
              <a:rPr lang="en-GB" sz="2900" b="1" dirty="0">
                <a:solidFill>
                  <a:srgbClr val="FF0000"/>
                </a:solidFill>
                <a:latin typeface="Arial" pitchFamily="34" charset="0"/>
                <a:cs typeface="Arial" pitchFamily="34" charset="0"/>
              </a:rPr>
              <a:t> </a:t>
            </a:r>
            <a:r>
              <a:rPr lang="en-GB" sz="2900" b="1" dirty="0" smtClean="0">
                <a:solidFill>
                  <a:srgbClr val="FF0000"/>
                </a:solidFill>
                <a:latin typeface="Arial" pitchFamily="34" charset="0"/>
                <a:cs typeface="Arial" pitchFamily="34" charset="0"/>
              </a:rPr>
              <a:t>                  		 It is more advantageous to increase the depth </a:t>
            </a:r>
          </a:p>
          <a:p>
            <a:pPr indent="-161925">
              <a:lnSpc>
                <a:spcPct val="80000"/>
              </a:lnSpc>
            </a:pPr>
            <a:r>
              <a:rPr lang="en-GB" sz="2900" b="1" dirty="0">
                <a:solidFill>
                  <a:srgbClr val="FF0000"/>
                </a:solidFill>
                <a:latin typeface="Arial" pitchFamily="34" charset="0"/>
                <a:cs typeface="Arial" pitchFamily="34" charset="0"/>
              </a:rPr>
              <a:t>	</a:t>
            </a:r>
            <a:r>
              <a:rPr lang="en-GB" sz="2900" b="1" dirty="0" smtClean="0">
                <a:solidFill>
                  <a:srgbClr val="FF0000"/>
                </a:solidFill>
                <a:latin typeface="Arial" pitchFamily="34" charset="0"/>
                <a:cs typeface="Arial" pitchFamily="34" charset="0"/>
              </a:rPr>
              <a:t>			of breathing</a:t>
            </a:r>
            <a:endParaRPr lang="en-GB" sz="3300" b="1" dirty="0" smtClean="0">
              <a:solidFill>
                <a:srgbClr val="FF0000"/>
              </a:solidFill>
              <a:latin typeface="Arial" pitchFamily="34" charset="0"/>
              <a:cs typeface="Arial" pitchFamily="34" charset="0"/>
            </a:endParaRPr>
          </a:p>
          <a:p>
            <a:pPr marL="971550" lvl="1" indent="-514350">
              <a:lnSpc>
                <a:spcPct val="90000"/>
              </a:lnSpc>
              <a:buNone/>
            </a:pPr>
            <a:endParaRPr lang="en-US" sz="2500" dirty="0" smtClean="0">
              <a:solidFill>
                <a:schemeClr val="accent5">
                  <a:lumMod val="60000"/>
                  <a:lumOff val="40000"/>
                </a:schemeClr>
              </a:solidFill>
              <a:effectLst/>
              <a:latin typeface="Arial" pitchFamily="34" charset="0"/>
              <a:cs typeface="Arial"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826" y="3071810"/>
            <a:ext cx="2643174" cy="3786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6858000" y="2357430"/>
            <a:ext cx="4572000" cy="646331"/>
          </a:xfrm>
          <a:prstGeom prst="rect">
            <a:avLst/>
          </a:prstGeom>
        </p:spPr>
        <p:txBody>
          <a:bodyPr>
            <a:spAutoFit/>
          </a:bodyPr>
          <a:lstStyle/>
          <a:p>
            <a:pPr eaLnBrk="0" hangingPunct="0"/>
            <a:r>
              <a:rPr lang="en-US" b="1" dirty="0" smtClean="0">
                <a:solidFill>
                  <a:schemeClr val="accent5">
                    <a:lumMod val="60000"/>
                    <a:lumOff val="40000"/>
                  </a:schemeClr>
                </a:solidFill>
              </a:rPr>
              <a:t>Fresh air</a:t>
            </a:r>
          </a:p>
          <a:p>
            <a:pPr eaLnBrk="0" hangingPunct="0"/>
            <a:r>
              <a:rPr lang="en-US" b="1" dirty="0" smtClean="0">
                <a:solidFill>
                  <a:schemeClr val="accent5">
                    <a:lumMod val="60000"/>
                    <a:lumOff val="40000"/>
                  </a:schemeClr>
                </a:solidFill>
              </a:rPr>
              <a:t>from inspiration</a:t>
            </a:r>
            <a:endParaRPr lang="en-US" b="1" dirty="0">
              <a:solidFill>
                <a:schemeClr val="accent5">
                  <a:lumMod val="60000"/>
                  <a:lumOff val="40000"/>
                </a:schemeClr>
              </a:solidFill>
            </a:endParaRPr>
          </a:p>
        </p:txBody>
      </p:sp>
      <p:sp>
        <p:nvSpPr>
          <p:cNvPr id="9" name="Text Box 6"/>
          <p:cNvSpPr txBox="1">
            <a:spLocks noChangeArrowheads="1"/>
          </p:cNvSpPr>
          <p:nvPr/>
        </p:nvSpPr>
        <p:spPr bwMode="auto">
          <a:xfrm>
            <a:off x="6643702" y="3071810"/>
            <a:ext cx="2254250" cy="641350"/>
          </a:xfrm>
          <a:prstGeom prst="rect">
            <a:avLst/>
          </a:prstGeom>
          <a:noFill/>
          <a:ln w="9525">
            <a:noFill/>
            <a:miter lim="800000"/>
            <a:headEnd/>
            <a:tailEnd/>
          </a:ln>
          <a:effectLst/>
        </p:spPr>
        <p:txBody>
          <a:bodyPr wrap="none">
            <a:spAutoFit/>
          </a:bodyPr>
          <a:lstStyle/>
          <a:p>
            <a:pPr eaLnBrk="0" hangingPunct="0"/>
            <a:r>
              <a:rPr lang="en-US" b="1" dirty="0">
                <a:solidFill>
                  <a:srgbClr val="FF3300"/>
                </a:solidFill>
              </a:rPr>
              <a:t>Airway dead-space</a:t>
            </a:r>
          </a:p>
          <a:p>
            <a:pPr eaLnBrk="0" hangingPunct="0"/>
            <a:r>
              <a:rPr lang="en-US" b="1" dirty="0">
                <a:solidFill>
                  <a:srgbClr val="FF3300"/>
                </a:solidFill>
              </a:rPr>
              <a:t>volume (150 ml)</a:t>
            </a:r>
          </a:p>
        </p:txBody>
      </p:sp>
      <p:sp>
        <p:nvSpPr>
          <p:cNvPr id="11" name="Text Box 8"/>
          <p:cNvSpPr txBox="1">
            <a:spLocks noChangeArrowheads="1"/>
          </p:cNvSpPr>
          <p:nvPr/>
        </p:nvSpPr>
        <p:spPr bwMode="auto">
          <a:xfrm>
            <a:off x="7286644" y="4929198"/>
            <a:ext cx="1428750" cy="366713"/>
          </a:xfrm>
          <a:prstGeom prst="rect">
            <a:avLst/>
          </a:prstGeom>
          <a:noFill/>
          <a:ln w="9525">
            <a:noFill/>
            <a:miter lim="800000"/>
            <a:headEnd/>
            <a:tailEnd/>
          </a:ln>
          <a:effectLst/>
        </p:spPr>
        <p:txBody>
          <a:bodyPr wrap="none">
            <a:spAutoFit/>
          </a:bodyPr>
          <a:lstStyle/>
          <a:p>
            <a:pPr eaLnBrk="0" hangingPunct="0"/>
            <a:r>
              <a:rPr lang="en-US" b="1" dirty="0"/>
              <a:t>Alveolar air</a:t>
            </a:r>
            <a:endParaRPr lang="en-US" sz="1600" b="1"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43">
                                            <p:txEl>
                                              <p:pRg st="4" end="4"/>
                                            </p:txEl>
                                          </p:spTgt>
                                        </p:tgtEl>
                                        <p:attrNameLst>
                                          <p:attrName>style.visibility</p:attrName>
                                        </p:attrNameLst>
                                      </p:cBhvr>
                                      <p:to>
                                        <p:strVal val="visible"/>
                                      </p:to>
                                    </p:set>
                                    <p:anim calcmode="lin" valueType="num">
                                      <p:cBhvr additive="base">
                                        <p:cTn id="11" dur="20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43">
                                            <p:txEl>
                                              <p:pRg st="7" end="7"/>
                                            </p:txEl>
                                          </p:spTgt>
                                        </p:tgtEl>
                                        <p:attrNameLst>
                                          <p:attrName>style.visibility</p:attrName>
                                        </p:attrNameLst>
                                      </p:cBhvr>
                                      <p:to>
                                        <p:strVal val="visible"/>
                                      </p:to>
                                    </p:set>
                                    <p:anim calcmode="lin" valueType="num">
                                      <p:cBhvr additive="base">
                                        <p:cTn id="17" dur="2000" fill="hold"/>
                                        <p:tgtEl>
                                          <p:spTgt spid="10243">
                                            <p:txEl>
                                              <p:pRg st="7" end="7"/>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1024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2000" fill="hold"/>
                                        <p:tgtEl>
                                          <p:spTgt spid="7"/>
                                        </p:tgtEl>
                                        <p:attrNameLst>
                                          <p:attrName>ppt_x</p:attrName>
                                        </p:attrNameLst>
                                      </p:cBhvr>
                                      <p:tavLst>
                                        <p:tav tm="0">
                                          <p:val>
                                            <p:strVal val="#ppt_x"/>
                                          </p:val>
                                        </p:tav>
                                        <p:tav tm="100000">
                                          <p:val>
                                            <p:strVal val="#ppt_x"/>
                                          </p:val>
                                        </p:tav>
                                      </p:tavLst>
                                    </p:anim>
                                    <p:anim calcmode="lin" valueType="num">
                                      <p:cBhvr additive="base">
                                        <p:cTn id="24"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2000" fill="hold"/>
                                        <p:tgtEl>
                                          <p:spTgt spid="8"/>
                                        </p:tgtEl>
                                        <p:attrNameLst>
                                          <p:attrName>ppt_x</p:attrName>
                                        </p:attrNameLst>
                                      </p:cBhvr>
                                      <p:tavLst>
                                        <p:tav tm="0">
                                          <p:val>
                                            <p:strVal val="#ppt_x"/>
                                          </p:val>
                                        </p:tav>
                                        <p:tav tm="100000">
                                          <p:val>
                                            <p:strVal val="#ppt_x"/>
                                          </p:val>
                                        </p:tav>
                                      </p:tavLst>
                                    </p:anim>
                                    <p:anim calcmode="lin" valueType="num">
                                      <p:cBhvr additive="base">
                                        <p:cTn id="30"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2000" fill="hold"/>
                                        <p:tgtEl>
                                          <p:spTgt spid="9"/>
                                        </p:tgtEl>
                                        <p:attrNameLst>
                                          <p:attrName>ppt_x</p:attrName>
                                        </p:attrNameLst>
                                      </p:cBhvr>
                                      <p:tavLst>
                                        <p:tav tm="0">
                                          <p:val>
                                            <p:strVal val="#ppt_x"/>
                                          </p:val>
                                        </p:tav>
                                        <p:tav tm="100000">
                                          <p:val>
                                            <p:strVal val="#ppt_x"/>
                                          </p:val>
                                        </p:tav>
                                      </p:tavLst>
                                    </p:anim>
                                    <p:anim calcmode="lin" valueType="num">
                                      <p:cBhvr additive="base">
                                        <p:cTn id="36"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2000" fill="hold"/>
                                        <p:tgtEl>
                                          <p:spTgt spid="11"/>
                                        </p:tgtEl>
                                        <p:attrNameLst>
                                          <p:attrName>ppt_x</p:attrName>
                                        </p:attrNameLst>
                                      </p:cBhvr>
                                      <p:tavLst>
                                        <p:tav tm="0">
                                          <p:val>
                                            <p:strVal val="#ppt_x"/>
                                          </p:val>
                                        </p:tav>
                                        <p:tav tm="100000">
                                          <p:val>
                                            <p:strVal val="#ppt_x"/>
                                          </p:val>
                                        </p:tav>
                                      </p:tavLst>
                                    </p:anim>
                                    <p:anim calcmode="lin" valueType="num">
                                      <p:cBhvr additive="base">
                                        <p:cTn id="42"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243">
                                            <p:txEl>
                                              <p:pRg st="9" end="9"/>
                                            </p:txEl>
                                          </p:spTgt>
                                        </p:tgtEl>
                                        <p:attrNameLst>
                                          <p:attrName>style.visibility</p:attrName>
                                        </p:attrNameLst>
                                      </p:cBhvr>
                                      <p:to>
                                        <p:strVal val="visible"/>
                                      </p:to>
                                    </p:set>
                                    <p:anim calcmode="lin" valueType="num">
                                      <p:cBhvr additive="base">
                                        <p:cTn id="47" dur="2000" fill="hold"/>
                                        <p:tgtEl>
                                          <p:spTgt spid="10243">
                                            <p:txEl>
                                              <p:pRg st="9" end="9"/>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1024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0243">
                                            <p:txEl>
                                              <p:pRg st="10" end="10"/>
                                            </p:txEl>
                                          </p:spTgt>
                                        </p:tgtEl>
                                        <p:attrNameLst>
                                          <p:attrName>style.visibility</p:attrName>
                                        </p:attrNameLst>
                                      </p:cBhvr>
                                      <p:to>
                                        <p:strVal val="visible"/>
                                      </p:to>
                                    </p:set>
                                    <p:anim calcmode="lin" valueType="num">
                                      <p:cBhvr additive="base">
                                        <p:cTn id="51" dur="2000" fill="hold"/>
                                        <p:tgtEl>
                                          <p:spTgt spid="10243">
                                            <p:txEl>
                                              <p:pRg st="10" end="10"/>
                                            </p:txEl>
                                          </p:spTgt>
                                        </p:tgtEl>
                                        <p:attrNameLst>
                                          <p:attrName>ppt_x</p:attrName>
                                        </p:attrNameLst>
                                      </p:cBhvr>
                                      <p:tavLst>
                                        <p:tav tm="0">
                                          <p:val>
                                            <p:strVal val="#ppt_x"/>
                                          </p:val>
                                        </p:tav>
                                        <p:tav tm="100000">
                                          <p:val>
                                            <p:strVal val="#ppt_x"/>
                                          </p:val>
                                        </p:tav>
                                      </p:tavLst>
                                    </p:anim>
                                    <p:anim calcmode="lin" valueType="num">
                                      <p:cBhvr additive="base">
                                        <p:cTn id="52" dur="2000" fill="hold"/>
                                        <p:tgtEl>
                                          <p:spTgt spid="1024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0243">
                                            <p:txEl>
                                              <p:pRg st="11" end="11"/>
                                            </p:txEl>
                                          </p:spTgt>
                                        </p:tgtEl>
                                        <p:attrNameLst>
                                          <p:attrName>style.visibility</p:attrName>
                                        </p:attrNameLst>
                                      </p:cBhvr>
                                      <p:to>
                                        <p:strVal val="visible"/>
                                      </p:to>
                                    </p:set>
                                    <p:anim calcmode="lin" valueType="num">
                                      <p:cBhvr additive="base">
                                        <p:cTn id="55" dur="2000" fill="hold"/>
                                        <p:tgtEl>
                                          <p:spTgt spid="10243">
                                            <p:txEl>
                                              <p:pRg st="11" end="11"/>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10243">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0243">
                                            <p:txEl>
                                              <p:pRg st="12" end="12"/>
                                            </p:txEl>
                                          </p:spTgt>
                                        </p:tgtEl>
                                        <p:attrNameLst>
                                          <p:attrName>style.visibility</p:attrName>
                                        </p:attrNameLst>
                                      </p:cBhvr>
                                      <p:to>
                                        <p:strVal val="visible"/>
                                      </p:to>
                                    </p:set>
                                    <p:anim calcmode="lin" valueType="num">
                                      <p:cBhvr additive="base">
                                        <p:cTn id="59" dur="2000" fill="hold"/>
                                        <p:tgtEl>
                                          <p:spTgt spid="10243">
                                            <p:txEl>
                                              <p:pRg st="12" end="12"/>
                                            </p:txEl>
                                          </p:spTgt>
                                        </p:tgtEl>
                                        <p:attrNameLst>
                                          <p:attrName>ppt_x</p:attrName>
                                        </p:attrNameLst>
                                      </p:cBhvr>
                                      <p:tavLst>
                                        <p:tav tm="0">
                                          <p:val>
                                            <p:strVal val="#ppt_x"/>
                                          </p:val>
                                        </p:tav>
                                        <p:tav tm="100000">
                                          <p:val>
                                            <p:strVal val="#ppt_x"/>
                                          </p:val>
                                        </p:tav>
                                      </p:tavLst>
                                    </p:anim>
                                    <p:anim calcmode="lin" valueType="num">
                                      <p:cBhvr additive="base">
                                        <p:cTn id="60" dur="2000" fill="hold"/>
                                        <p:tgtEl>
                                          <p:spTgt spid="10243">
                                            <p:txEl>
                                              <p:pRg st="12" end="12"/>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0243">
                                            <p:txEl>
                                              <p:pRg st="13" end="13"/>
                                            </p:txEl>
                                          </p:spTgt>
                                        </p:tgtEl>
                                        <p:attrNameLst>
                                          <p:attrName>style.visibility</p:attrName>
                                        </p:attrNameLst>
                                      </p:cBhvr>
                                      <p:to>
                                        <p:strVal val="visible"/>
                                      </p:to>
                                    </p:set>
                                    <p:anim calcmode="lin" valueType="num">
                                      <p:cBhvr additive="base">
                                        <p:cTn id="63" dur="2000" fill="hold"/>
                                        <p:tgtEl>
                                          <p:spTgt spid="10243">
                                            <p:txEl>
                                              <p:pRg st="13" end="13"/>
                                            </p:txEl>
                                          </p:spTgt>
                                        </p:tgtEl>
                                        <p:attrNameLst>
                                          <p:attrName>ppt_x</p:attrName>
                                        </p:attrNameLst>
                                      </p:cBhvr>
                                      <p:tavLst>
                                        <p:tav tm="0">
                                          <p:val>
                                            <p:strVal val="#ppt_x"/>
                                          </p:val>
                                        </p:tav>
                                        <p:tav tm="100000">
                                          <p:val>
                                            <p:strVal val="#ppt_x"/>
                                          </p:val>
                                        </p:tav>
                                      </p:tavLst>
                                    </p:anim>
                                    <p:anim calcmode="lin" valueType="num">
                                      <p:cBhvr additive="base">
                                        <p:cTn id="64" dur="2000" fill="hold"/>
                                        <p:tgtEl>
                                          <p:spTgt spid="1024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0243">
                                            <p:txEl>
                                              <p:pRg st="16" end="16"/>
                                            </p:txEl>
                                          </p:spTgt>
                                        </p:tgtEl>
                                        <p:attrNameLst>
                                          <p:attrName>style.visibility</p:attrName>
                                        </p:attrNameLst>
                                      </p:cBhvr>
                                      <p:to>
                                        <p:strVal val="visible"/>
                                      </p:to>
                                    </p:set>
                                    <p:anim calcmode="lin" valueType="num">
                                      <p:cBhvr additive="base">
                                        <p:cTn id="69" dur="2000" fill="hold"/>
                                        <p:tgtEl>
                                          <p:spTgt spid="10243">
                                            <p:txEl>
                                              <p:pRg st="16" end="16"/>
                                            </p:txEl>
                                          </p:spTgt>
                                        </p:tgtEl>
                                        <p:attrNameLst>
                                          <p:attrName>ppt_x</p:attrName>
                                        </p:attrNameLst>
                                      </p:cBhvr>
                                      <p:tavLst>
                                        <p:tav tm="0">
                                          <p:val>
                                            <p:strVal val="#ppt_x"/>
                                          </p:val>
                                        </p:tav>
                                        <p:tav tm="100000">
                                          <p:val>
                                            <p:strVal val="#ppt_x"/>
                                          </p:val>
                                        </p:tav>
                                      </p:tavLst>
                                    </p:anim>
                                    <p:anim calcmode="lin" valueType="num">
                                      <p:cBhvr additive="base">
                                        <p:cTn id="70" dur="2000" fill="hold"/>
                                        <p:tgtEl>
                                          <p:spTgt spid="1024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0243">
                                            <p:txEl>
                                              <p:pRg st="17" end="17"/>
                                            </p:txEl>
                                          </p:spTgt>
                                        </p:tgtEl>
                                        <p:attrNameLst>
                                          <p:attrName>style.visibility</p:attrName>
                                        </p:attrNameLst>
                                      </p:cBhvr>
                                      <p:to>
                                        <p:strVal val="visible"/>
                                      </p:to>
                                    </p:set>
                                    <p:anim calcmode="lin" valueType="num">
                                      <p:cBhvr additive="base">
                                        <p:cTn id="75" dur="2000" fill="hold"/>
                                        <p:tgtEl>
                                          <p:spTgt spid="10243">
                                            <p:txEl>
                                              <p:pRg st="17" end="17"/>
                                            </p:txEl>
                                          </p:spTgt>
                                        </p:tgtEl>
                                        <p:attrNameLst>
                                          <p:attrName>ppt_x</p:attrName>
                                        </p:attrNameLst>
                                      </p:cBhvr>
                                      <p:tavLst>
                                        <p:tav tm="0">
                                          <p:val>
                                            <p:strVal val="#ppt_x"/>
                                          </p:val>
                                        </p:tav>
                                        <p:tav tm="100000">
                                          <p:val>
                                            <p:strVal val="#ppt_x"/>
                                          </p:val>
                                        </p:tav>
                                      </p:tavLst>
                                    </p:anim>
                                    <p:anim calcmode="lin" valueType="num">
                                      <p:cBhvr additive="base">
                                        <p:cTn id="76" dur="2000" fill="hold"/>
                                        <p:tgtEl>
                                          <p:spTgt spid="10243">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0243">
                                            <p:txEl>
                                              <p:pRg st="18" end="18"/>
                                            </p:txEl>
                                          </p:spTgt>
                                        </p:tgtEl>
                                        <p:attrNameLst>
                                          <p:attrName>style.visibility</p:attrName>
                                        </p:attrNameLst>
                                      </p:cBhvr>
                                      <p:to>
                                        <p:strVal val="visible"/>
                                      </p:to>
                                    </p:set>
                                    <p:anim calcmode="lin" valueType="num">
                                      <p:cBhvr additive="base">
                                        <p:cTn id="81" dur="2000" fill="hold"/>
                                        <p:tgtEl>
                                          <p:spTgt spid="10243">
                                            <p:txEl>
                                              <p:pRg st="18" end="18"/>
                                            </p:txEl>
                                          </p:spTgt>
                                        </p:tgtEl>
                                        <p:attrNameLst>
                                          <p:attrName>ppt_x</p:attrName>
                                        </p:attrNameLst>
                                      </p:cBhvr>
                                      <p:tavLst>
                                        <p:tav tm="0">
                                          <p:val>
                                            <p:strVal val="#ppt_x"/>
                                          </p:val>
                                        </p:tav>
                                        <p:tav tm="100000">
                                          <p:val>
                                            <p:strVal val="#ppt_x"/>
                                          </p:val>
                                        </p:tav>
                                      </p:tavLst>
                                    </p:anim>
                                    <p:anim calcmode="lin" valueType="num">
                                      <p:cBhvr additive="base">
                                        <p:cTn id="82" dur="2000" fill="hold"/>
                                        <p:tgtEl>
                                          <p:spTgt spid="10243">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214346" y="785794"/>
            <a:ext cx="9144000" cy="7200800"/>
          </a:xfrm>
        </p:spPr>
        <p:txBody>
          <a:bodyPr>
            <a:normAutofit fontScale="55000" lnSpcReduction="20000"/>
          </a:bodyPr>
          <a:lstStyle/>
          <a:p>
            <a:pPr>
              <a:lnSpc>
                <a:spcPct val="80000"/>
              </a:lnSpc>
            </a:pPr>
            <a:r>
              <a:rPr lang="en-US" sz="3800" dirty="0" smtClean="0"/>
              <a:t>1. Between 2 membrane</a:t>
            </a:r>
            <a:endParaRPr lang="en-US" sz="3800" dirty="0"/>
          </a:p>
          <a:p>
            <a:pPr marL="402336" lvl="1" indent="0">
              <a:lnSpc>
                <a:spcPct val="80000"/>
              </a:lnSpc>
              <a:buNone/>
            </a:pPr>
            <a:r>
              <a:rPr lang="en-US" sz="3800" dirty="0" smtClean="0"/>
              <a:t>   -Visceral </a:t>
            </a:r>
            <a:r>
              <a:rPr lang="en-US" sz="3800" dirty="0"/>
              <a:t>pleura </a:t>
            </a:r>
            <a:r>
              <a:rPr lang="en-US" sz="3800" dirty="0" smtClean="0"/>
              <a:t> </a:t>
            </a:r>
            <a:r>
              <a:rPr lang="en-US" sz="3800" dirty="0"/>
              <a:t>a thin </a:t>
            </a:r>
            <a:r>
              <a:rPr lang="en-US" sz="3800" dirty="0" err="1" smtClean="0"/>
              <a:t>serosal</a:t>
            </a:r>
            <a:endParaRPr lang="en-US" sz="3800" dirty="0" smtClean="0"/>
          </a:p>
          <a:p>
            <a:pPr lvl="1">
              <a:lnSpc>
                <a:spcPct val="80000"/>
              </a:lnSpc>
              <a:buNone/>
            </a:pPr>
            <a:r>
              <a:rPr lang="en-US" sz="3800" dirty="0" smtClean="0"/>
              <a:t>	 </a:t>
            </a:r>
            <a:r>
              <a:rPr lang="en-US" sz="3800" dirty="0"/>
              <a:t>membrane </a:t>
            </a:r>
            <a:r>
              <a:rPr lang="en-US" sz="3800" dirty="0" smtClean="0"/>
              <a:t>(LUNGS)</a:t>
            </a:r>
          </a:p>
          <a:p>
            <a:pPr lvl="1">
              <a:lnSpc>
                <a:spcPct val="80000"/>
              </a:lnSpc>
            </a:pPr>
            <a:endParaRPr lang="en-US" sz="3800" dirty="0"/>
          </a:p>
          <a:p>
            <a:pPr lvl="1">
              <a:lnSpc>
                <a:spcPct val="80000"/>
              </a:lnSpc>
              <a:buNone/>
            </a:pPr>
            <a:r>
              <a:rPr lang="en-US" sz="2900" dirty="0" smtClean="0"/>
              <a:t> </a:t>
            </a:r>
            <a:r>
              <a:rPr lang="en-US" sz="2900" dirty="0"/>
              <a:t> </a:t>
            </a:r>
            <a:r>
              <a:rPr lang="en-US" sz="2900" dirty="0" smtClean="0"/>
              <a:t> -</a:t>
            </a:r>
            <a:r>
              <a:rPr lang="en-US" sz="3800" dirty="0" smtClean="0"/>
              <a:t>Parietal pleura lines the inner</a:t>
            </a:r>
          </a:p>
          <a:p>
            <a:pPr lvl="1">
              <a:lnSpc>
                <a:spcPct val="80000"/>
              </a:lnSpc>
              <a:buNone/>
            </a:pPr>
            <a:r>
              <a:rPr lang="en-US" sz="3800" dirty="0" smtClean="0"/>
              <a:t>	 surface of the chest wall,</a:t>
            </a:r>
          </a:p>
          <a:p>
            <a:pPr lvl="1">
              <a:lnSpc>
                <a:spcPct val="80000"/>
              </a:lnSpc>
            </a:pPr>
            <a:endParaRPr lang="en-US" sz="3800" dirty="0"/>
          </a:p>
          <a:p>
            <a:r>
              <a:rPr lang="en-US" sz="3800" dirty="0" smtClean="0"/>
              <a:t>2. Thin </a:t>
            </a:r>
            <a:r>
              <a:rPr lang="en-US" sz="3800" dirty="0"/>
              <a:t>layer of </a:t>
            </a:r>
            <a:r>
              <a:rPr lang="en-US" sz="3800" dirty="0" err="1"/>
              <a:t>mucoid</a:t>
            </a:r>
            <a:r>
              <a:rPr lang="en-US" sz="3800" dirty="0"/>
              <a:t> </a:t>
            </a:r>
            <a:r>
              <a:rPr lang="en-US" sz="3800" dirty="0" smtClean="0"/>
              <a:t>fluid10-20 ml  </a:t>
            </a:r>
            <a:r>
              <a:rPr lang="en-US" sz="3800" dirty="0" err="1" smtClean="0"/>
              <a:t>transudate</a:t>
            </a:r>
            <a:r>
              <a:rPr lang="en-US" sz="3800" dirty="0" smtClean="0"/>
              <a:t> (interstitial fluid + protein) by Parietal layer</a:t>
            </a:r>
            <a:endParaRPr lang="en-US" sz="3800" dirty="0"/>
          </a:p>
          <a:p>
            <a:pPr lvl="1"/>
            <a:r>
              <a:rPr lang="en-US" sz="3800" dirty="0" smtClean="0"/>
              <a:t>A)Acts as  a </a:t>
            </a:r>
            <a:r>
              <a:rPr lang="en-US" sz="3800" b="1" dirty="0" smtClean="0">
                <a:solidFill>
                  <a:srgbClr val="FF0000"/>
                </a:solidFill>
              </a:rPr>
              <a:t>lubricant</a:t>
            </a:r>
            <a:r>
              <a:rPr lang="en-US" sz="3800" dirty="0" smtClean="0"/>
              <a:t> for lungs to slide against chest wall → facilitates change in size and shape of lungs </a:t>
            </a:r>
          </a:p>
          <a:p>
            <a:pPr lvl="1"/>
            <a:endParaRPr lang="en-US" sz="3800" dirty="0" smtClean="0"/>
          </a:p>
          <a:p>
            <a:pPr lvl="1"/>
            <a:r>
              <a:rPr lang="en-US" sz="3800" dirty="0" smtClean="0"/>
              <a:t>B)Also prevents </a:t>
            </a:r>
            <a:r>
              <a:rPr lang="en-US" sz="3800" b="1" dirty="0">
                <a:solidFill>
                  <a:srgbClr val="FF0000"/>
                </a:solidFill>
              </a:rPr>
              <a:t>frictional </a:t>
            </a:r>
            <a:r>
              <a:rPr lang="en-US" sz="3800" b="1" dirty="0" smtClean="0">
                <a:solidFill>
                  <a:srgbClr val="FF0000"/>
                </a:solidFill>
              </a:rPr>
              <a:t>irritation </a:t>
            </a:r>
            <a:r>
              <a:rPr lang="en-US" sz="3800" dirty="0" smtClean="0"/>
              <a:t>so membranes </a:t>
            </a:r>
            <a:r>
              <a:rPr lang="en-US" sz="3800" dirty="0"/>
              <a:t>slide against each other and are difficult to separate apart </a:t>
            </a:r>
            <a:endParaRPr lang="en-US" sz="3800" dirty="0" smtClean="0"/>
          </a:p>
          <a:p>
            <a:pPr lvl="1"/>
            <a:endParaRPr lang="en-US" sz="3800" dirty="0"/>
          </a:p>
          <a:p>
            <a:pPr marL="457200" lvl="1"/>
            <a:r>
              <a:rPr lang="en-US" sz="3800" dirty="0"/>
              <a:t> </a:t>
            </a:r>
            <a:r>
              <a:rPr lang="en-US" sz="3800" dirty="0" smtClean="0"/>
              <a:t>  C) Excess </a:t>
            </a:r>
            <a:r>
              <a:rPr lang="en-US" sz="3800" dirty="0"/>
              <a:t>is removed by </a:t>
            </a:r>
            <a:r>
              <a:rPr lang="en-US" sz="3800" b="1" dirty="0">
                <a:solidFill>
                  <a:srgbClr val="FF0000"/>
                </a:solidFill>
              </a:rPr>
              <a:t>lymphatics</a:t>
            </a:r>
            <a:r>
              <a:rPr lang="en-US" sz="3800" dirty="0"/>
              <a:t> constant suction on pleura (-5cmH</a:t>
            </a:r>
            <a:r>
              <a:rPr lang="en-US" sz="3800" baseline="-25000" dirty="0"/>
              <a:t>2</a:t>
            </a:r>
            <a:r>
              <a:rPr lang="en-US" sz="3800" dirty="0"/>
              <a:t>O</a:t>
            </a:r>
            <a:r>
              <a:rPr lang="en-US" sz="3800" dirty="0" smtClean="0"/>
              <a:t>) of  </a:t>
            </a:r>
            <a:r>
              <a:rPr lang="en-US" sz="3800" dirty="0" err="1" smtClean="0"/>
              <a:t>Mediastinum,superior</a:t>
            </a:r>
            <a:r>
              <a:rPr lang="en-US" sz="3800" dirty="0" smtClean="0"/>
              <a:t> - </a:t>
            </a:r>
            <a:r>
              <a:rPr lang="en-US" sz="3800" dirty="0" err="1" smtClean="0"/>
              <a:t>diaphragm,lateral</a:t>
            </a:r>
            <a:r>
              <a:rPr lang="en-US" sz="3800" dirty="0" smtClean="0"/>
              <a:t> - </a:t>
            </a:r>
            <a:r>
              <a:rPr lang="en-US" sz="3800" dirty="0"/>
              <a:t>of parietal </a:t>
            </a:r>
            <a:r>
              <a:rPr lang="en-US" sz="3800" dirty="0" smtClean="0"/>
              <a:t>pleural</a:t>
            </a:r>
          </a:p>
          <a:p>
            <a:pPr lvl="1">
              <a:buNone/>
            </a:pPr>
            <a:r>
              <a:rPr lang="en-US" sz="3800" dirty="0" smtClean="0"/>
              <a:t>	------helps </a:t>
            </a:r>
            <a:r>
              <a:rPr lang="en-US" sz="3800" dirty="0"/>
              <a:t>create </a:t>
            </a:r>
            <a:r>
              <a:rPr lang="en-US" sz="3800" dirty="0" smtClean="0"/>
              <a:t>–</a:t>
            </a:r>
            <a:r>
              <a:rPr lang="en-US" sz="3800" dirty="0" err="1" smtClean="0"/>
              <a:t>ve</a:t>
            </a:r>
            <a:r>
              <a:rPr lang="en-US" sz="3800" dirty="0" smtClean="0"/>
              <a:t> P</a:t>
            </a:r>
            <a:r>
              <a:rPr lang="en-US" sz="3800" baseline="-25000" dirty="0" smtClean="0"/>
              <a:t>PL</a:t>
            </a:r>
          </a:p>
          <a:p>
            <a:pPr lvl="1">
              <a:buNone/>
            </a:pPr>
            <a:endParaRPr lang="en-US" sz="3800" dirty="0"/>
          </a:p>
          <a:p>
            <a:pPr>
              <a:buNone/>
            </a:pPr>
            <a:r>
              <a:rPr lang="en-US" sz="3800" dirty="0" smtClean="0"/>
              <a:t>      </a:t>
            </a:r>
            <a:r>
              <a:rPr lang="en-US" sz="3800" dirty="0"/>
              <a:t> </a:t>
            </a:r>
            <a:r>
              <a:rPr lang="en-US" sz="3800" dirty="0" smtClean="0"/>
              <a:t> D) Protects </a:t>
            </a:r>
            <a:r>
              <a:rPr lang="en-US" sz="3800" dirty="0"/>
              <a:t>lungs from external </a:t>
            </a:r>
            <a:r>
              <a:rPr lang="en-US" sz="3800" b="1" dirty="0">
                <a:solidFill>
                  <a:srgbClr val="FF0000"/>
                </a:solidFill>
              </a:rPr>
              <a:t>damage </a:t>
            </a:r>
          </a:p>
          <a:p>
            <a:endParaRPr lang="en-US" sz="3800" dirty="0"/>
          </a:p>
          <a:p>
            <a:pPr lvl="1">
              <a:lnSpc>
                <a:spcPct val="80000"/>
              </a:lnSpc>
            </a:pPr>
            <a:endParaRPr lang="en-US" sz="3800" dirty="0"/>
          </a:p>
          <a:p>
            <a:r>
              <a:rPr lang="en-US" dirty="0" smtClean="0"/>
              <a:t>. </a:t>
            </a:r>
            <a:endParaRPr lang="en-US" dirty="0"/>
          </a:p>
        </p:txBody>
      </p:sp>
      <p:sp>
        <p:nvSpPr>
          <p:cNvPr id="4" name="Rectangle 3"/>
          <p:cNvSpPr/>
          <p:nvPr/>
        </p:nvSpPr>
        <p:spPr bwMode="auto">
          <a:xfrm>
            <a:off x="0" y="0"/>
            <a:ext cx="4857784" cy="64291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800" b="1" u="sng" dirty="0" smtClean="0">
                <a:solidFill>
                  <a:schemeClr val="bg1"/>
                </a:solidFill>
                <a:latin typeface="Arial" pitchFamily="34" charset="0"/>
                <a:cs typeface="Arial" pitchFamily="34" charset="0"/>
              </a:rPr>
              <a:t>The Pleura Space </a:t>
            </a:r>
          </a:p>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Tahoma" pitchFamily="34" charset="0"/>
            </a:endParaRPr>
          </a:p>
        </p:txBody>
      </p:sp>
      <p:pic>
        <p:nvPicPr>
          <p:cNvPr id="274433" name="Picture 1"/>
          <p:cNvPicPr>
            <a:picLocks noChangeAspect="1" noChangeArrowheads="1"/>
          </p:cNvPicPr>
          <p:nvPr/>
        </p:nvPicPr>
        <p:blipFill>
          <a:blip r:embed="rId3"/>
          <a:srcRect/>
          <a:stretch>
            <a:fillRect/>
          </a:stretch>
        </p:blipFill>
        <p:spPr bwMode="auto">
          <a:xfrm>
            <a:off x="4857752" y="0"/>
            <a:ext cx="4286248" cy="2995615"/>
          </a:xfrm>
          <a:prstGeom prst="rect">
            <a:avLst/>
          </a:prstGeom>
          <a:noFill/>
          <a:ln w="9525">
            <a:noFill/>
            <a:miter lim="800000"/>
            <a:headEnd/>
            <a:tailEnd/>
          </a:ln>
          <a:effectLst/>
        </p:spPr>
      </p:pic>
      <p:cxnSp>
        <p:nvCxnSpPr>
          <p:cNvPr id="7" name="Straight Arrow Connector 6"/>
          <p:cNvCxnSpPr/>
          <p:nvPr/>
        </p:nvCxnSpPr>
        <p:spPr bwMode="auto">
          <a:xfrm>
            <a:off x="4000496" y="1428736"/>
            <a:ext cx="1500198"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bwMode="auto">
          <a:xfrm>
            <a:off x="3929058" y="2143116"/>
            <a:ext cx="1143008"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randombar(horizontal)">
                                      <p:cBhvr>
                                        <p:cTn id="7" dur="5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randombar(horizontal)">
                                      <p:cBhvr>
                                        <p:cTn id="12" dur="500"/>
                                        <p:tgtEl>
                                          <p:spTgt spid="68611">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8611">
                                            <p:txEl>
                                              <p:pRg st="2" end="2"/>
                                            </p:txEl>
                                          </p:spTgt>
                                        </p:tgtEl>
                                        <p:attrNameLst>
                                          <p:attrName>style.visibility</p:attrName>
                                        </p:attrNameLst>
                                      </p:cBhvr>
                                      <p:to>
                                        <p:strVal val="visible"/>
                                      </p:to>
                                    </p:set>
                                    <p:animEffect transition="in" filter="randombar(horizontal)">
                                      <p:cBhvr>
                                        <p:cTn id="15" dur="500"/>
                                        <p:tgtEl>
                                          <p:spTgt spid="686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8611">
                                            <p:txEl>
                                              <p:pRg st="4" end="4"/>
                                            </p:txEl>
                                          </p:spTgt>
                                        </p:tgtEl>
                                        <p:attrNameLst>
                                          <p:attrName>style.visibility</p:attrName>
                                        </p:attrNameLst>
                                      </p:cBhvr>
                                      <p:to>
                                        <p:strVal val="visible"/>
                                      </p:to>
                                    </p:set>
                                    <p:animEffect transition="in" filter="randombar(horizontal)">
                                      <p:cBhvr>
                                        <p:cTn id="20" dur="500"/>
                                        <p:tgtEl>
                                          <p:spTgt spid="68611">
                                            <p:txEl>
                                              <p:pRg st="4" end="4"/>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68611">
                                            <p:txEl>
                                              <p:pRg st="5" end="5"/>
                                            </p:txEl>
                                          </p:spTgt>
                                        </p:tgtEl>
                                        <p:attrNameLst>
                                          <p:attrName>style.visibility</p:attrName>
                                        </p:attrNameLst>
                                      </p:cBhvr>
                                      <p:to>
                                        <p:strVal val="visible"/>
                                      </p:to>
                                    </p:set>
                                    <p:animEffect transition="in" filter="randombar(horizontal)">
                                      <p:cBhvr>
                                        <p:cTn id="23" dur="500"/>
                                        <p:tgtEl>
                                          <p:spTgt spid="68611">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68611">
                                            <p:txEl>
                                              <p:pRg st="7" end="7"/>
                                            </p:txEl>
                                          </p:spTgt>
                                        </p:tgtEl>
                                        <p:attrNameLst>
                                          <p:attrName>style.visibility</p:attrName>
                                        </p:attrNameLst>
                                      </p:cBhvr>
                                      <p:to>
                                        <p:strVal val="visible"/>
                                      </p:to>
                                    </p:set>
                                    <p:animEffect transition="in" filter="randombar(horizontal)">
                                      <p:cBhvr>
                                        <p:cTn id="28" dur="500"/>
                                        <p:tgtEl>
                                          <p:spTgt spid="68611">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68611">
                                            <p:txEl>
                                              <p:pRg st="8" end="8"/>
                                            </p:txEl>
                                          </p:spTgt>
                                        </p:tgtEl>
                                        <p:attrNameLst>
                                          <p:attrName>style.visibility</p:attrName>
                                        </p:attrNameLst>
                                      </p:cBhvr>
                                      <p:to>
                                        <p:strVal val="visible"/>
                                      </p:to>
                                    </p:set>
                                    <p:animEffect transition="in" filter="randombar(horizontal)">
                                      <p:cBhvr>
                                        <p:cTn id="33" dur="500"/>
                                        <p:tgtEl>
                                          <p:spTgt spid="68611">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68611">
                                            <p:txEl>
                                              <p:pRg st="10" end="10"/>
                                            </p:txEl>
                                          </p:spTgt>
                                        </p:tgtEl>
                                        <p:attrNameLst>
                                          <p:attrName>style.visibility</p:attrName>
                                        </p:attrNameLst>
                                      </p:cBhvr>
                                      <p:to>
                                        <p:strVal val="visible"/>
                                      </p:to>
                                    </p:set>
                                    <p:animEffect transition="in" filter="randombar(horizontal)">
                                      <p:cBhvr>
                                        <p:cTn id="38" dur="500"/>
                                        <p:tgtEl>
                                          <p:spTgt spid="68611">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68611">
                                            <p:txEl>
                                              <p:pRg st="12" end="12"/>
                                            </p:txEl>
                                          </p:spTgt>
                                        </p:tgtEl>
                                        <p:attrNameLst>
                                          <p:attrName>style.visibility</p:attrName>
                                        </p:attrNameLst>
                                      </p:cBhvr>
                                      <p:to>
                                        <p:strVal val="visible"/>
                                      </p:to>
                                    </p:set>
                                    <p:animEffect transition="in" filter="randombar(horizontal)">
                                      <p:cBhvr>
                                        <p:cTn id="43" dur="500"/>
                                        <p:tgtEl>
                                          <p:spTgt spid="68611">
                                            <p:txEl>
                                              <p:pRg st="12" end="12"/>
                                            </p:txEl>
                                          </p:spTgt>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68611">
                                            <p:txEl>
                                              <p:pRg st="13" end="13"/>
                                            </p:txEl>
                                          </p:spTgt>
                                        </p:tgtEl>
                                        <p:attrNameLst>
                                          <p:attrName>style.visibility</p:attrName>
                                        </p:attrNameLst>
                                      </p:cBhvr>
                                      <p:to>
                                        <p:strVal val="visible"/>
                                      </p:to>
                                    </p:set>
                                    <p:animEffect transition="in" filter="randombar(horizontal)">
                                      <p:cBhvr>
                                        <p:cTn id="46" dur="500"/>
                                        <p:tgtEl>
                                          <p:spTgt spid="68611">
                                            <p:txEl>
                                              <p:pRg st="13" end="1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68611">
                                            <p:txEl>
                                              <p:pRg st="15" end="15"/>
                                            </p:txEl>
                                          </p:spTgt>
                                        </p:tgtEl>
                                        <p:attrNameLst>
                                          <p:attrName>style.visibility</p:attrName>
                                        </p:attrNameLst>
                                      </p:cBhvr>
                                      <p:to>
                                        <p:strVal val="visible"/>
                                      </p:to>
                                    </p:set>
                                    <p:animEffect transition="in" filter="randombar(horizontal)">
                                      <p:cBhvr>
                                        <p:cTn id="51" dur="500"/>
                                        <p:tgtEl>
                                          <p:spTgt spid="68611">
                                            <p:txEl>
                                              <p:pRg st="15" end="1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68611">
                                            <p:txEl>
                                              <p:pRg st="18" end="18"/>
                                            </p:txEl>
                                          </p:spTgt>
                                        </p:tgtEl>
                                        <p:attrNameLst>
                                          <p:attrName>style.visibility</p:attrName>
                                        </p:attrNameLst>
                                      </p:cBhvr>
                                      <p:to>
                                        <p:strVal val="visible"/>
                                      </p:to>
                                    </p:set>
                                    <p:animEffect transition="in" filter="randombar(horizontal)">
                                      <p:cBhvr>
                                        <p:cTn id="56" dur="500"/>
                                        <p:tgtEl>
                                          <p:spTgt spid="68611">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ounded Rectangle 4"/>
          <p:cNvSpPr/>
          <p:nvPr/>
        </p:nvSpPr>
        <p:spPr bwMode="auto">
          <a:xfrm>
            <a:off x="785786" y="0"/>
            <a:ext cx="4643470" cy="50004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400" b="1" u="sng" dirty="0" smtClean="0">
                <a:solidFill>
                  <a:schemeClr val="bg1"/>
                </a:solidFill>
                <a:latin typeface="Arial" pitchFamily="34" charset="0"/>
                <a:cs typeface="Arial" pitchFamily="34" charset="0"/>
              </a:rPr>
              <a:t>BIOPHYSICS OF BREATHING</a:t>
            </a:r>
          </a:p>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Tahoma" pitchFamily="34" charset="0"/>
            </a:endParaRPr>
          </a:p>
        </p:txBody>
      </p:sp>
      <p:sp>
        <p:nvSpPr>
          <p:cNvPr id="8" name="Rectangle 7"/>
          <p:cNvSpPr/>
          <p:nvPr/>
        </p:nvSpPr>
        <p:spPr>
          <a:xfrm>
            <a:off x="0" y="694234"/>
            <a:ext cx="3347864" cy="5724644"/>
          </a:xfrm>
          <a:prstGeom prst="rect">
            <a:avLst/>
          </a:prstGeom>
        </p:spPr>
        <p:txBody>
          <a:bodyPr wrap="square">
            <a:spAutoFit/>
          </a:bodyPr>
          <a:lstStyle/>
          <a:p>
            <a:pPr marL="457200" indent="-457200"/>
            <a:r>
              <a:rPr lang="en-US" sz="1600" b="1" u="sng" dirty="0">
                <a:solidFill>
                  <a:srgbClr val="FF0000"/>
                </a:solidFill>
                <a:latin typeface="Arial" pitchFamily="34" charset="0"/>
                <a:cs typeface="Arial" pitchFamily="34" charset="0"/>
              </a:rPr>
              <a:t>1.</a:t>
            </a:r>
            <a:r>
              <a:rPr lang="en-US" b="1" u="sng" dirty="0">
                <a:solidFill>
                  <a:srgbClr val="FF0000"/>
                </a:solidFill>
                <a:latin typeface="Arial" pitchFamily="34" charset="0"/>
                <a:cs typeface="Arial" pitchFamily="34" charset="0"/>
              </a:rPr>
              <a:t>Transthoracic (</a:t>
            </a:r>
            <a:r>
              <a:rPr lang="en-US" b="1" u="sng" dirty="0" err="1">
                <a:solidFill>
                  <a:srgbClr val="FF0000"/>
                </a:solidFill>
                <a:latin typeface="Arial" pitchFamily="34" charset="0"/>
                <a:cs typeface="Arial" pitchFamily="34" charset="0"/>
              </a:rPr>
              <a:t>P</a:t>
            </a:r>
            <a:r>
              <a:rPr lang="en-US" b="1" u="sng" baseline="-25000" dirty="0" err="1">
                <a:solidFill>
                  <a:srgbClr val="FF0000"/>
                </a:solidFill>
                <a:latin typeface="Arial" pitchFamily="34" charset="0"/>
                <a:cs typeface="Arial" pitchFamily="34" charset="0"/>
              </a:rPr>
              <a:t>tt</a:t>
            </a:r>
            <a:r>
              <a:rPr lang="en-US" b="1" u="sng" dirty="0">
                <a:solidFill>
                  <a:srgbClr val="FF0000"/>
                </a:solidFill>
                <a:latin typeface="Arial" pitchFamily="34" charset="0"/>
                <a:cs typeface="Arial" pitchFamily="34" charset="0"/>
              </a:rPr>
              <a:t>)</a:t>
            </a:r>
            <a:r>
              <a:rPr lang="en-US" sz="1600" b="1" u="sng" dirty="0">
                <a:solidFill>
                  <a:srgbClr val="FF0000"/>
                </a:solidFill>
                <a:latin typeface="Arial" pitchFamily="34" charset="0"/>
                <a:cs typeface="Arial" pitchFamily="34" charset="0"/>
              </a:rPr>
              <a:t> </a:t>
            </a:r>
            <a:r>
              <a:rPr lang="en-US" sz="2000" dirty="0">
                <a:latin typeface="Arial" pitchFamily="34" charset="0"/>
                <a:cs typeface="Arial" pitchFamily="34" charset="0"/>
              </a:rPr>
              <a:t>- </a:t>
            </a:r>
            <a:r>
              <a:rPr lang="en-US" dirty="0">
                <a:latin typeface="Arial" pitchFamily="34" charset="0"/>
                <a:cs typeface="Arial" pitchFamily="34" charset="0"/>
              </a:rPr>
              <a:t>difference between alveolar pressure and body surface pressure</a:t>
            </a:r>
            <a:r>
              <a:rPr lang="en-US" sz="2000" b="1" dirty="0">
                <a:solidFill>
                  <a:srgbClr val="FF0000"/>
                </a:solidFill>
                <a:latin typeface="Arial" pitchFamily="34" charset="0"/>
                <a:cs typeface="Arial" pitchFamily="34" charset="0"/>
              </a:rPr>
              <a:t> (</a:t>
            </a:r>
            <a:r>
              <a:rPr lang="en-US" sz="2000" b="1" dirty="0" err="1">
                <a:solidFill>
                  <a:srgbClr val="FF0000"/>
                </a:solidFill>
                <a:latin typeface="Arial" pitchFamily="34" charset="0"/>
                <a:cs typeface="Arial" pitchFamily="34" charset="0"/>
              </a:rPr>
              <a:t>P</a:t>
            </a:r>
            <a:r>
              <a:rPr lang="en-US" sz="2000" b="1" baseline="-25000" dirty="0" err="1">
                <a:solidFill>
                  <a:srgbClr val="FF0000"/>
                </a:solidFill>
                <a:latin typeface="Arial" pitchFamily="34" charset="0"/>
                <a:cs typeface="Arial" pitchFamily="34" charset="0"/>
              </a:rPr>
              <a:t>tt</a:t>
            </a:r>
            <a:r>
              <a:rPr lang="en-US" sz="2000" b="1" dirty="0">
                <a:solidFill>
                  <a:srgbClr val="FF0000"/>
                </a:solidFill>
                <a:latin typeface="Arial" pitchFamily="34" charset="0"/>
                <a:cs typeface="Arial" pitchFamily="34" charset="0"/>
              </a:rPr>
              <a:t>)</a:t>
            </a:r>
            <a:r>
              <a:rPr lang="en-US" b="1" dirty="0">
                <a:solidFill>
                  <a:srgbClr val="FF0000"/>
                </a:solidFill>
                <a:latin typeface="Arial" pitchFamily="34" charset="0"/>
                <a:cs typeface="Arial" pitchFamily="34" charset="0"/>
              </a:rPr>
              <a:t> =</a:t>
            </a:r>
            <a:r>
              <a:rPr lang="en-US" sz="2000" dirty="0">
                <a:solidFill>
                  <a:srgbClr val="FF0000"/>
                </a:solidFill>
                <a:latin typeface="Arial" pitchFamily="34" charset="0"/>
                <a:cs typeface="Arial" pitchFamily="34" charset="0"/>
              </a:rPr>
              <a:t> </a:t>
            </a:r>
            <a:r>
              <a:rPr lang="en-US" dirty="0">
                <a:solidFill>
                  <a:srgbClr val="FF0000"/>
                </a:solidFill>
                <a:latin typeface="Arial" pitchFamily="34" charset="0"/>
                <a:cs typeface="Arial" pitchFamily="34" charset="0"/>
              </a:rPr>
              <a:t>(</a:t>
            </a:r>
            <a:r>
              <a:rPr lang="en-US" dirty="0" err="1">
                <a:solidFill>
                  <a:srgbClr val="FF0000"/>
                </a:solidFill>
                <a:latin typeface="Arial" pitchFamily="34" charset="0"/>
                <a:cs typeface="Arial" pitchFamily="34" charset="0"/>
              </a:rPr>
              <a:t>P</a:t>
            </a:r>
            <a:r>
              <a:rPr lang="en-US" baseline="-25000" dirty="0" err="1">
                <a:solidFill>
                  <a:srgbClr val="FF0000"/>
                </a:solidFill>
                <a:latin typeface="Arial" pitchFamily="34" charset="0"/>
                <a:cs typeface="Arial" pitchFamily="34" charset="0"/>
              </a:rPr>
              <a:t>alv</a:t>
            </a:r>
            <a:r>
              <a:rPr lang="en-US" dirty="0">
                <a:solidFill>
                  <a:srgbClr val="FF0000"/>
                </a:solidFill>
                <a:latin typeface="Arial" pitchFamily="34" charset="0"/>
                <a:cs typeface="Arial" pitchFamily="34" charset="0"/>
              </a:rPr>
              <a:t>) - </a:t>
            </a:r>
            <a:r>
              <a:rPr lang="en-US" dirty="0" smtClean="0">
                <a:solidFill>
                  <a:srgbClr val="FF0000"/>
                </a:solidFill>
                <a:latin typeface="Arial" pitchFamily="34" charset="0"/>
                <a:cs typeface="Arial" pitchFamily="34" charset="0"/>
              </a:rPr>
              <a:t>(</a:t>
            </a:r>
            <a:r>
              <a:rPr lang="en-US" dirty="0" err="1" smtClean="0">
                <a:solidFill>
                  <a:srgbClr val="FF0000"/>
                </a:solidFill>
              </a:rPr>
              <a:t>P</a:t>
            </a:r>
            <a:r>
              <a:rPr lang="en-US" baseline="-25000" dirty="0" err="1" smtClean="0">
                <a:solidFill>
                  <a:srgbClr val="FF0000"/>
                </a:solidFill>
              </a:rPr>
              <a:t>atm</a:t>
            </a:r>
            <a:r>
              <a:rPr lang="en-US" baseline="-25000" dirty="0" err="1" smtClean="0">
                <a:solidFill>
                  <a:srgbClr val="FF0000"/>
                </a:solidFill>
                <a:latin typeface="Arial" pitchFamily="34" charset="0"/>
                <a:cs typeface="Arial" pitchFamily="34" charset="0"/>
              </a:rPr>
              <a:t>l</a:t>
            </a:r>
            <a:r>
              <a:rPr lang="en-US" dirty="0">
                <a:solidFill>
                  <a:srgbClr val="FF0000"/>
                </a:solidFill>
                <a:latin typeface="Arial" pitchFamily="34" charset="0"/>
                <a:cs typeface="Arial" pitchFamily="34" charset="0"/>
              </a:rPr>
              <a:t>)</a:t>
            </a:r>
            <a:r>
              <a:rPr lang="en-US" b="1" u="sng" dirty="0">
                <a:solidFill>
                  <a:srgbClr val="FF0000"/>
                </a:solidFill>
                <a:latin typeface="Arial" pitchFamily="34" charset="0"/>
                <a:cs typeface="Arial" pitchFamily="34" charset="0"/>
              </a:rPr>
              <a:t> </a:t>
            </a:r>
            <a:endParaRPr lang="en-US" dirty="0">
              <a:solidFill>
                <a:srgbClr val="FF0000"/>
              </a:solidFill>
              <a:latin typeface="Arial" pitchFamily="34" charset="0"/>
              <a:cs typeface="Arial" pitchFamily="34" charset="0"/>
            </a:endParaRPr>
          </a:p>
          <a:p>
            <a:pPr marL="457200" indent="-457200">
              <a:buNone/>
            </a:pPr>
            <a:endParaRPr lang="en-US" sz="2000" dirty="0">
              <a:latin typeface="Arial" pitchFamily="34" charset="0"/>
              <a:cs typeface="Arial" pitchFamily="34" charset="0"/>
            </a:endParaRPr>
          </a:p>
          <a:p>
            <a:pPr eaLnBrk="0" fontAlgn="base" hangingPunct="0">
              <a:spcBef>
                <a:spcPct val="0"/>
              </a:spcBef>
              <a:spcAft>
                <a:spcPct val="0"/>
              </a:spcAft>
            </a:pPr>
            <a:r>
              <a:rPr lang="en-US" b="1" u="sng" dirty="0">
                <a:solidFill>
                  <a:srgbClr val="FF0000"/>
                </a:solidFill>
                <a:latin typeface="Arial" pitchFamily="34" charset="0"/>
                <a:cs typeface="Arial" pitchFamily="34" charset="0"/>
              </a:rPr>
              <a:t>2 . </a:t>
            </a:r>
            <a:r>
              <a:rPr lang="en-US" b="1" u="sng" dirty="0" err="1">
                <a:solidFill>
                  <a:srgbClr val="FF0000"/>
                </a:solidFill>
                <a:latin typeface="Arial" pitchFamily="34" charset="0"/>
                <a:cs typeface="Arial" pitchFamily="34" charset="0"/>
              </a:rPr>
              <a:t>Transchest</a:t>
            </a:r>
            <a:r>
              <a:rPr lang="en-US" b="1" u="sng" dirty="0">
                <a:solidFill>
                  <a:srgbClr val="FF0000"/>
                </a:solidFill>
                <a:latin typeface="Arial" pitchFamily="34" charset="0"/>
                <a:cs typeface="Arial" pitchFamily="34" charset="0"/>
              </a:rPr>
              <a:t> pressure</a:t>
            </a:r>
            <a:r>
              <a:rPr lang="en-US" sz="1600" b="1" u="sng" dirty="0">
                <a:solidFill>
                  <a:srgbClr val="FF0000"/>
                </a:solidFill>
                <a:latin typeface="Arial" pitchFamily="34" charset="0"/>
                <a:cs typeface="Arial" pitchFamily="34" charset="0"/>
              </a:rPr>
              <a:t> (</a:t>
            </a:r>
            <a:r>
              <a:rPr lang="en-US" sz="1600" b="1" u="sng" dirty="0" err="1">
                <a:solidFill>
                  <a:srgbClr val="FF0000"/>
                </a:solidFill>
                <a:latin typeface="Arial" pitchFamily="34" charset="0"/>
                <a:cs typeface="Arial" pitchFamily="34" charset="0"/>
              </a:rPr>
              <a:t>P</a:t>
            </a:r>
            <a:r>
              <a:rPr lang="en-US" sz="1600" b="1" u="sng" baseline="-25000" dirty="0" err="1">
                <a:solidFill>
                  <a:srgbClr val="FF0000"/>
                </a:solidFill>
                <a:latin typeface="Arial" pitchFamily="34" charset="0"/>
                <a:cs typeface="Arial" pitchFamily="34" charset="0"/>
              </a:rPr>
              <a:t>ta</a:t>
            </a:r>
            <a:r>
              <a:rPr lang="en-US" sz="1600" b="1" u="sng" dirty="0">
                <a:solidFill>
                  <a:srgbClr val="FF0000"/>
                </a:solidFill>
                <a:latin typeface="Arial" pitchFamily="34" charset="0"/>
                <a:cs typeface="Arial" pitchFamily="34" charset="0"/>
              </a:rPr>
              <a:t>)- </a:t>
            </a:r>
            <a:r>
              <a:rPr lang="en-US" dirty="0" err="1" smtClean="0">
                <a:latin typeface="Arial" pitchFamily="34" charset="0"/>
                <a:cs typeface="Arial" pitchFamily="34" charset="0"/>
              </a:rPr>
              <a:t>tdifference</a:t>
            </a:r>
            <a:r>
              <a:rPr lang="en-US" dirty="0" smtClean="0">
                <a:latin typeface="Arial" pitchFamily="34" charset="0"/>
                <a:cs typeface="Arial" pitchFamily="34" charset="0"/>
              </a:rPr>
              <a:t> </a:t>
            </a:r>
            <a:r>
              <a:rPr lang="en-US" dirty="0">
                <a:latin typeface="Arial" pitchFamily="34" charset="0"/>
                <a:cs typeface="Arial" pitchFamily="34" charset="0"/>
              </a:rPr>
              <a:t>between the alveoli pressure </a:t>
            </a:r>
            <a:r>
              <a:rPr lang="en-US" sz="2000" dirty="0">
                <a:latin typeface="Arial" pitchFamily="34" charset="0"/>
                <a:cs typeface="Arial" pitchFamily="34" charset="0"/>
              </a:rPr>
              <a:t>(</a:t>
            </a:r>
            <a:r>
              <a:rPr lang="en-US" sz="2000" dirty="0" err="1">
                <a:latin typeface="Arial" pitchFamily="34" charset="0"/>
                <a:cs typeface="Arial" pitchFamily="34" charset="0"/>
              </a:rPr>
              <a:t>P</a:t>
            </a:r>
            <a:r>
              <a:rPr lang="en-US" sz="2000" baseline="-25000" dirty="0" err="1">
                <a:latin typeface="Arial" pitchFamily="34" charset="0"/>
                <a:cs typeface="Arial" pitchFamily="34" charset="0"/>
              </a:rPr>
              <a:t>alv</a:t>
            </a:r>
            <a:r>
              <a:rPr lang="en-US" sz="2000" dirty="0">
                <a:latin typeface="Arial" pitchFamily="34" charset="0"/>
                <a:cs typeface="Arial" pitchFamily="34" charset="0"/>
              </a:rPr>
              <a:t>) </a:t>
            </a:r>
            <a:r>
              <a:rPr lang="en-US" dirty="0">
                <a:latin typeface="Arial" pitchFamily="34" charset="0"/>
                <a:cs typeface="Arial" pitchFamily="34" charset="0"/>
              </a:rPr>
              <a:t>and atmospheric pressure</a:t>
            </a:r>
            <a:r>
              <a:rPr lang="en-US" sz="2000" dirty="0">
                <a:latin typeface="Arial" pitchFamily="34" charset="0"/>
                <a:cs typeface="Arial" pitchFamily="34" charset="0"/>
              </a:rPr>
              <a:t> </a:t>
            </a:r>
            <a:endParaRPr lang="en-US" sz="2000" dirty="0" smtClean="0">
              <a:latin typeface="Arial" pitchFamily="34" charset="0"/>
              <a:cs typeface="Arial" pitchFamily="34" charset="0"/>
            </a:endParaRPr>
          </a:p>
          <a:p>
            <a:pPr eaLnBrk="0" fontAlgn="base" hangingPunct="0">
              <a:spcBef>
                <a:spcPct val="0"/>
              </a:spcBef>
              <a:spcAft>
                <a:spcPct val="0"/>
              </a:spcAft>
            </a:pPr>
            <a:r>
              <a:rPr lang="en-US" dirty="0" smtClean="0">
                <a:solidFill>
                  <a:srgbClr val="FF0000"/>
                </a:solidFill>
                <a:latin typeface="Arial" pitchFamily="34" charset="0"/>
                <a:cs typeface="Arial" pitchFamily="34" charset="0"/>
              </a:rPr>
              <a:t>(</a:t>
            </a:r>
            <a:r>
              <a:rPr lang="en-US" dirty="0" err="1">
                <a:solidFill>
                  <a:srgbClr val="FF0000"/>
                </a:solidFill>
                <a:latin typeface="Arial" pitchFamily="34" charset="0"/>
                <a:cs typeface="Arial" pitchFamily="34" charset="0"/>
              </a:rPr>
              <a:t>P</a:t>
            </a:r>
            <a:r>
              <a:rPr lang="en-US" baseline="-25000" dirty="0" err="1">
                <a:solidFill>
                  <a:srgbClr val="FF0000"/>
                </a:solidFill>
                <a:latin typeface="Arial" pitchFamily="34" charset="0"/>
                <a:cs typeface="Arial" pitchFamily="34" charset="0"/>
              </a:rPr>
              <a:t>cw</a:t>
            </a:r>
            <a:r>
              <a:rPr lang="en-US" dirty="0">
                <a:solidFill>
                  <a:srgbClr val="FF0000"/>
                </a:solidFill>
                <a:latin typeface="Arial" pitchFamily="34" charset="0"/>
                <a:cs typeface="Arial" pitchFamily="34" charset="0"/>
              </a:rPr>
              <a:t>).</a:t>
            </a:r>
            <a:r>
              <a:rPr lang="en-US" dirty="0">
                <a:solidFill>
                  <a:srgbClr val="FF0000"/>
                </a:solidFill>
              </a:rPr>
              <a:t>= </a:t>
            </a:r>
            <a:r>
              <a:rPr lang="en-US" dirty="0" err="1">
                <a:solidFill>
                  <a:srgbClr val="FF0000"/>
                </a:solidFill>
              </a:rPr>
              <a:t>P</a:t>
            </a:r>
            <a:r>
              <a:rPr lang="en-US" baseline="-25000" dirty="0" err="1">
                <a:solidFill>
                  <a:srgbClr val="FF0000"/>
                </a:solidFill>
              </a:rPr>
              <a:t>pl</a:t>
            </a:r>
            <a:r>
              <a:rPr lang="en-US" dirty="0">
                <a:solidFill>
                  <a:srgbClr val="FF0000"/>
                </a:solidFill>
              </a:rPr>
              <a:t>- </a:t>
            </a:r>
            <a:r>
              <a:rPr lang="en-US" dirty="0" err="1">
                <a:solidFill>
                  <a:srgbClr val="FF0000"/>
                </a:solidFill>
              </a:rPr>
              <a:t>P</a:t>
            </a:r>
            <a:r>
              <a:rPr lang="en-US" baseline="-25000" dirty="0" err="1">
                <a:solidFill>
                  <a:srgbClr val="FF0000"/>
                </a:solidFill>
              </a:rPr>
              <a:t>atm</a:t>
            </a:r>
            <a:endParaRPr lang="en-US" baseline="-25000" dirty="0">
              <a:solidFill>
                <a:srgbClr val="FF0000"/>
              </a:solidFill>
              <a:latin typeface="Arial" pitchFamily="34" charset="0"/>
              <a:cs typeface="Arial" pitchFamily="34" charset="0"/>
            </a:endParaRPr>
          </a:p>
          <a:p>
            <a:pPr eaLnBrk="0" fontAlgn="base" hangingPunct="0">
              <a:spcBef>
                <a:spcPct val="0"/>
              </a:spcBef>
              <a:spcAft>
                <a:spcPct val="0"/>
              </a:spcAft>
            </a:pPr>
            <a:endParaRPr lang="en-US" b="1" u="sng" dirty="0" smtClean="0">
              <a:solidFill>
                <a:srgbClr val="FF0000"/>
              </a:solidFill>
              <a:latin typeface="Arial" pitchFamily="34" charset="0"/>
              <a:cs typeface="Arial" pitchFamily="34" charset="0"/>
            </a:endParaRPr>
          </a:p>
          <a:p>
            <a:pPr eaLnBrk="0" fontAlgn="base" hangingPunct="0">
              <a:spcBef>
                <a:spcPct val="0"/>
              </a:spcBef>
              <a:spcAft>
                <a:spcPct val="0"/>
              </a:spcAft>
            </a:pPr>
            <a:r>
              <a:rPr lang="en-US" b="1" u="sng" dirty="0" smtClean="0">
                <a:solidFill>
                  <a:srgbClr val="FF0000"/>
                </a:solidFill>
                <a:latin typeface="Arial" pitchFamily="34" charset="0"/>
                <a:cs typeface="Arial" pitchFamily="34" charset="0"/>
              </a:rPr>
              <a:t>3.Transpulmonary </a:t>
            </a:r>
            <a:r>
              <a:rPr lang="en-US" b="1" u="sng" dirty="0">
                <a:solidFill>
                  <a:srgbClr val="FF0000"/>
                </a:solidFill>
                <a:latin typeface="Arial" pitchFamily="34" charset="0"/>
                <a:cs typeface="Arial" pitchFamily="34" charset="0"/>
              </a:rPr>
              <a:t>pressure (</a:t>
            </a:r>
            <a:r>
              <a:rPr lang="en-US" b="1" u="sng" dirty="0" err="1">
                <a:solidFill>
                  <a:srgbClr val="FF0000"/>
                </a:solidFill>
                <a:latin typeface="Arial" pitchFamily="34" charset="0"/>
                <a:cs typeface="Arial" pitchFamily="34" charset="0"/>
              </a:rPr>
              <a:t>P</a:t>
            </a:r>
            <a:r>
              <a:rPr lang="en-US" b="1" u="sng" baseline="-25000" dirty="0" err="1">
                <a:solidFill>
                  <a:srgbClr val="FF0000"/>
                </a:solidFill>
                <a:latin typeface="Arial" pitchFamily="34" charset="0"/>
                <a:cs typeface="Arial" pitchFamily="34" charset="0"/>
              </a:rPr>
              <a:t>tp</a:t>
            </a:r>
            <a:r>
              <a:rPr lang="en-US" b="1" u="sng" dirty="0">
                <a:solidFill>
                  <a:srgbClr val="FF0000"/>
                </a:solidFill>
                <a:latin typeface="Arial" pitchFamily="34" charset="0"/>
                <a:cs typeface="Arial" pitchFamily="34" charset="0"/>
              </a:rPr>
              <a:t>)</a:t>
            </a:r>
            <a:r>
              <a:rPr lang="en-US" sz="1600" b="1" u="sng" dirty="0">
                <a:solidFill>
                  <a:srgbClr val="FF0000"/>
                </a:solidFill>
                <a:latin typeface="Arial" pitchFamily="34" charset="0"/>
                <a:cs typeface="Arial" pitchFamily="34" charset="0"/>
              </a:rPr>
              <a:t> </a:t>
            </a:r>
            <a:r>
              <a:rPr lang="en-US" sz="2000" dirty="0">
                <a:latin typeface="Arial" pitchFamily="34" charset="0"/>
                <a:cs typeface="Arial" pitchFamily="34" charset="0"/>
              </a:rPr>
              <a:t>- </a:t>
            </a:r>
            <a:r>
              <a:rPr lang="en-US" dirty="0">
                <a:latin typeface="Arial" pitchFamily="34" charset="0"/>
                <a:cs typeface="Arial" pitchFamily="34" charset="0"/>
              </a:rPr>
              <a:t>difference between the alveolar pressure</a:t>
            </a:r>
            <a:r>
              <a:rPr lang="en-US" sz="2000" dirty="0">
                <a:latin typeface="Arial" pitchFamily="34" charset="0"/>
                <a:cs typeface="Arial" pitchFamily="34" charset="0"/>
              </a:rPr>
              <a:t> </a:t>
            </a:r>
            <a:r>
              <a:rPr lang="en-US" sz="2000" dirty="0" smtClean="0">
                <a:latin typeface="Arial" pitchFamily="34" charset="0"/>
                <a:cs typeface="Arial" pitchFamily="34" charset="0"/>
              </a:rPr>
              <a:t> </a:t>
            </a:r>
            <a:r>
              <a:rPr lang="en-US" dirty="0">
                <a:latin typeface="Arial" pitchFamily="34" charset="0"/>
                <a:cs typeface="Arial" pitchFamily="34" charset="0"/>
              </a:rPr>
              <a:t>and the </a:t>
            </a:r>
            <a:r>
              <a:rPr lang="en-US" dirty="0" smtClean="0">
                <a:latin typeface="Arial" pitchFamily="34" charset="0"/>
                <a:cs typeface="Arial" pitchFamily="34" charset="0"/>
              </a:rPr>
              <a:t>pleural pressure</a:t>
            </a:r>
          </a:p>
          <a:p>
            <a:pPr eaLnBrk="0" fontAlgn="base" hangingPunct="0">
              <a:spcBef>
                <a:spcPct val="0"/>
              </a:spcBef>
              <a:spcAft>
                <a:spcPct val="0"/>
              </a:spcAft>
            </a:pPr>
            <a:r>
              <a:rPr lang="en-US" sz="2000" b="1" dirty="0" smtClean="0">
                <a:solidFill>
                  <a:srgbClr val="FF0000"/>
                </a:solidFill>
                <a:latin typeface="Arial" pitchFamily="34" charset="0"/>
                <a:cs typeface="Arial" pitchFamily="34" charset="0"/>
              </a:rPr>
              <a:t>(</a:t>
            </a:r>
            <a:r>
              <a:rPr lang="en-US" sz="2000" b="1" dirty="0" err="1">
                <a:solidFill>
                  <a:srgbClr val="FF0000"/>
                </a:solidFill>
                <a:latin typeface="Arial" pitchFamily="34" charset="0"/>
                <a:cs typeface="Arial" pitchFamily="34" charset="0"/>
              </a:rPr>
              <a:t>P</a:t>
            </a:r>
            <a:r>
              <a:rPr lang="en-US" sz="2000" b="1" baseline="-25000" dirty="0" err="1">
                <a:solidFill>
                  <a:srgbClr val="FF0000"/>
                </a:solidFill>
                <a:latin typeface="Arial" pitchFamily="34" charset="0"/>
                <a:cs typeface="Arial" pitchFamily="34" charset="0"/>
              </a:rPr>
              <a:t>tp</a:t>
            </a:r>
            <a:r>
              <a:rPr lang="en-US" sz="2000" b="1" dirty="0">
                <a:solidFill>
                  <a:srgbClr val="FF0000"/>
                </a:solidFill>
                <a:latin typeface="Arial" pitchFamily="34" charset="0"/>
                <a:cs typeface="Arial" pitchFamily="34" charset="0"/>
              </a:rPr>
              <a:t>) =</a:t>
            </a:r>
            <a:r>
              <a:rPr lang="en-US" sz="2000" dirty="0">
                <a:latin typeface="Arial" pitchFamily="34" charset="0"/>
                <a:cs typeface="Arial" pitchFamily="34" charset="0"/>
              </a:rPr>
              <a:t> </a:t>
            </a:r>
            <a:r>
              <a:rPr lang="en-US" sz="2000" dirty="0">
                <a:solidFill>
                  <a:srgbClr val="FF0000"/>
                </a:solidFill>
                <a:latin typeface="Arial" pitchFamily="34" charset="0"/>
                <a:cs typeface="Arial" pitchFamily="34" charset="0"/>
              </a:rPr>
              <a:t>(</a:t>
            </a:r>
            <a:r>
              <a:rPr lang="en-US" dirty="0" err="1">
                <a:solidFill>
                  <a:srgbClr val="FF0000"/>
                </a:solidFill>
                <a:latin typeface="Arial" pitchFamily="34" charset="0"/>
                <a:cs typeface="Arial" pitchFamily="34" charset="0"/>
              </a:rPr>
              <a:t>P</a:t>
            </a:r>
            <a:r>
              <a:rPr lang="en-US" baseline="-25000" dirty="0" err="1">
                <a:solidFill>
                  <a:srgbClr val="FF0000"/>
                </a:solidFill>
                <a:latin typeface="Arial" pitchFamily="34" charset="0"/>
                <a:cs typeface="Arial" pitchFamily="34" charset="0"/>
              </a:rPr>
              <a:t>alv</a:t>
            </a:r>
            <a:r>
              <a:rPr lang="en-US" dirty="0">
                <a:solidFill>
                  <a:srgbClr val="FF0000"/>
                </a:solidFill>
                <a:latin typeface="Arial" pitchFamily="34" charset="0"/>
                <a:cs typeface="Arial" pitchFamily="34" charset="0"/>
              </a:rPr>
              <a:t>) - (</a:t>
            </a:r>
            <a:r>
              <a:rPr lang="en-US" dirty="0" err="1">
                <a:solidFill>
                  <a:srgbClr val="FF0000"/>
                </a:solidFill>
                <a:latin typeface="Arial" pitchFamily="34" charset="0"/>
                <a:cs typeface="Arial" pitchFamily="34" charset="0"/>
              </a:rPr>
              <a:t>P</a:t>
            </a:r>
            <a:r>
              <a:rPr lang="en-US" baseline="-25000" dirty="0" err="1">
                <a:solidFill>
                  <a:srgbClr val="FF0000"/>
                </a:solidFill>
                <a:latin typeface="Arial" pitchFamily="34" charset="0"/>
                <a:cs typeface="Arial" pitchFamily="34" charset="0"/>
              </a:rPr>
              <a:t>pl</a:t>
            </a:r>
            <a:r>
              <a:rPr lang="en-US" dirty="0">
                <a:solidFill>
                  <a:srgbClr val="FF0000"/>
                </a:solidFill>
                <a:latin typeface="Arial" pitchFamily="34" charset="0"/>
                <a:cs typeface="Arial" pitchFamily="34" charset="0"/>
              </a:rPr>
              <a:t>)</a:t>
            </a:r>
            <a:r>
              <a:rPr lang="en-US" b="1" dirty="0">
                <a:solidFill>
                  <a:srgbClr val="FF0000"/>
                </a:solidFill>
                <a:latin typeface="Arial" pitchFamily="34" charset="0"/>
                <a:cs typeface="Arial" pitchFamily="34" charset="0"/>
              </a:rPr>
              <a:t> </a:t>
            </a:r>
          </a:p>
          <a:p>
            <a:pPr marL="457200" indent="-457200">
              <a:buNone/>
            </a:pPr>
            <a:endParaRPr lang="en-US" dirty="0">
              <a:solidFill>
                <a:srgbClr val="FF0000"/>
              </a:solidFill>
              <a:latin typeface="Arial" pitchFamily="34" charset="0"/>
              <a:cs typeface="Arial" pitchFamily="34" charset="0"/>
            </a:endParaRPr>
          </a:p>
          <a:p>
            <a:pPr marL="457200" indent="-457200"/>
            <a:endParaRPr lang="en-US" sz="2400" dirty="0">
              <a:latin typeface="Arial" pitchFamily="34" charset="0"/>
              <a:cs typeface="Arial" pitchFamily="34" charset="0"/>
            </a:endParaRPr>
          </a:p>
        </p:txBody>
      </p:sp>
      <p:pic>
        <p:nvPicPr>
          <p:cNvPr id="259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694234"/>
            <a:ext cx="5796136" cy="6163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3115685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48" y="1857365"/>
            <a:ext cx="4857752" cy="5000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9635" name="Rectangle 3"/>
          <p:cNvSpPr>
            <a:spLocks noGrp="1" noChangeArrowheads="1"/>
          </p:cNvSpPr>
          <p:nvPr>
            <p:ph idx="1"/>
          </p:nvPr>
        </p:nvSpPr>
        <p:spPr>
          <a:xfrm>
            <a:off x="0" y="928670"/>
            <a:ext cx="9144000" cy="5638800"/>
          </a:xfrm>
        </p:spPr>
        <p:txBody>
          <a:bodyPr>
            <a:normAutofit/>
          </a:bodyPr>
          <a:lstStyle/>
          <a:p>
            <a:pPr>
              <a:lnSpc>
                <a:spcPct val="90000"/>
              </a:lnSpc>
              <a:buNone/>
            </a:pPr>
            <a:r>
              <a:rPr lang="en-US" dirty="0" smtClean="0"/>
              <a:t>    </a:t>
            </a:r>
            <a:r>
              <a:rPr lang="en-US" sz="2400" dirty="0">
                <a:latin typeface="Arial" pitchFamily="34" charset="0"/>
                <a:cs typeface="Arial" pitchFamily="34" charset="0"/>
              </a:rPr>
              <a:t>pressure of the fluid in the </a:t>
            </a:r>
            <a:r>
              <a:rPr lang="en-US" sz="2400" dirty="0" smtClean="0">
                <a:latin typeface="Arial" pitchFamily="34" charset="0"/>
                <a:cs typeface="Arial" pitchFamily="34" charset="0"/>
              </a:rPr>
              <a:t>pleural space </a:t>
            </a:r>
            <a:r>
              <a:rPr lang="en-US" sz="2400" u="sng" dirty="0" smtClean="0">
                <a:latin typeface="Arial" pitchFamily="34" charset="0"/>
                <a:cs typeface="Arial" pitchFamily="34" charset="0"/>
              </a:rPr>
              <a:t>always-</a:t>
            </a:r>
            <a:r>
              <a:rPr lang="en-US" sz="2400" u="sng" dirty="0" err="1" smtClean="0">
                <a:latin typeface="Arial" pitchFamily="34" charset="0"/>
                <a:cs typeface="Arial" pitchFamily="34" charset="0"/>
              </a:rPr>
              <a:t>ve</a:t>
            </a:r>
            <a:endParaRPr lang="en-US" sz="2400" u="sng" dirty="0" smtClean="0">
              <a:latin typeface="Arial" pitchFamily="34" charset="0"/>
              <a:cs typeface="Arial" pitchFamily="34" charset="0"/>
            </a:endParaRPr>
          </a:p>
          <a:p>
            <a:pPr>
              <a:lnSpc>
                <a:spcPct val="90000"/>
              </a:lnSpc>
              <a:buNone/>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Intraoesophageal</a:t>
            </a:r>
            <a:r>
              <a:rPr lang="en-US" sz="2400" dirty="0" smtClean="0">
                <a:latin typeface="Arial" pitchFamily="34" charset="0"/>
                <a:cs typeface="Arial" pitchFamily="34" charset="0"/>
              </a:rPr>
              <a:t> pressure = </a:t>
            </a:r>
            <a:r>
              <a:rPr lang="en-US" sz="2400" dirty="0" err="1" smtClean="0">
                <a:latin typeface="Arial" pitchFamily="34" charset="0"/>
                <a:cs typeface="Arial" pitchFamily="34" charset="0"/>
              </a:rPr>
              <a:t>intrapleural</a:t>
            </a:r>
            <a:r>
              <a:rPr lang="en-US" sz="2400" dirty="0" smtClean="0">
                <a:latin typeface="Arial" pitchFamily="34" charset="0"/>
                <a:cs typeface="Arial" pitchFamily="34" charset="0"/>
              </a:rPr>
              <a:t> pressure.</a:t>
            </a:r>
          </a:p>
          <a:p>
            <a:pPr>
              <a:lnSpc>
                <a:spcPct val="90000"/>
              </a:lnSpc>
              <a:buNone/>
            </a:pPr>
            <a:endParaRPr lang="en-US" dirty="0" smtClean="0"/>
          </a:p>
          <a:p>
            <a:pPr>
              <a:lnSpc>
                <a:spcPct val="90000"/>
              </a:lnSpc>
              <a:buNone/>
            </a:pPr>
            <a:r>
              <a:rPr lang="en-US" smtClean="0"/>
              <a:t> </a:t>
            </a:r>
            <a:endParaRPr lang="en-US" dirty="0"/>
          </a:p>
        </p:txBody>
      </p:sp>
      <p:sp>
        <p:nvSpPr>
          <p:cNvPr id="4" name="Rounded Rectangle 3"/>
          <p:cNvSpPr/>
          <p:nvPr/>
        </p:nvSpPr>
        <p:spPr bwMode="auto">
          <a:xfrm>
            <a:off x="2500298" y="214290"/>
            <a:ext cx="4071966" cy="71438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3200" b="1" dirty="0" smtClean="0">
                <a:solidFill>
                  <a:schemeClr val="bg1"/>
                </a:solidFill>
                <a:latin typeface="Arial" pitchFamily="34" charset="0"/>
                <a:cs typeface="Arial" pitchFamily="34" charset="0"/>
              </a:rPr>
              <a:t>Pleural Pressure</a:t>
            </a:r>
          </a:p>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Tahoma" pitchFamily="34" charset="0"/>
            </a:endParaRPr>
          </a:p>
        </p:txBody>
      </p:sp>
      <p:sp>
        <p:nvSpPr>
          <p:cNvPr id="5" name="Rectangle 4"/>
          <p:cNvSpPr/>
          <p:nvPr/>
        </p:nvSpPr>
        <p:spPr>
          <a:xfrm>
            <a:off x="190296" y="2386374"/>
            <a:ext cx="4071966" cy="3942618"/>
          </a:xfrm>
          <a:prstGeom prst="rect">
            <a:avLst/>
          </a:prstGeom>
        </p:spPr>
        <p:txBody>
          <a:bodyPr wrap="square">
            <a:spAutoFit/>
          </a:bodyPr>
          <a:lstStyle/>
          <a:p>
            <a:pPr>
              <a:lnSpc>
                <a:spcPct val="90000"/>
              </a:lnSpc>
              <a:buNone/>
            </a:pPr>
            <a:r>
              <a:rPr lang="en-US" sz="2400" dirty="0" smtClean="0"/>
              <a:t>-</a:t>
            </a:r>
            <a:r>
              <a:rPr lang="en-US" sz="2000" dirty="0" smtClean="0">
                <a:latin typeface="Arial" pitchFamily="34" charset="0"/>
                <a:cs typeface="Arial" pitchFamily="34" charset="0"/>
              </a:rPr>
              <a:t>at rest suction creates a -</a:t>
            </a:r>
            <a:r>
              <a:rPr lang="en-US" sz="2000" dirty="0" err="1" smtClean="0">
                <a:latin typeface="Arial" pitchFamily="34" charset="0"/>
                <a:cs typeface="Arial" pitchFamily="34" charset="0"/>
              </a:rPr>
              <a:t>ve</a:t>
            </a:r>
            <a:r>
              <a:rPr lang="en-US" sz="2000" dirty="0" smtClean="0">
                <a:latin typeface="Arial" pitchFamily="34" charset="0"/>
                <a:cs typeface="Arial" pitchFamily="34" charset="0"/>
              </a:rPr>
              <a:t> pressure at beginning of inspiration (-5cmH</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0)    holds the lungs open</a:t>
            </a:r>
          </a:p>
          <a:p>
            <a:pPr>
              <a:lnSpc>
                <a:spcPct val="90000"/>
              </a:lnSpc>
            </a:pPr>
            <a:endParaRPr lang="en-US" sz="2000" dirty="0" smtClean="0">
              <a:latin typeface="Arial" pitchFamily="34" charset="0"/>
              <a:cs typeface="Arial" pitchFamily="34" charset="0"/>
            </a:endParaRPr>
          </a:p>
          <a:p>
            <a:pPr>
              <a:lnSpc>
                <a:spcPct val="90000"/>
              </a:lnSpc>
            </a:pPr>
            <a:r>
              <a:rPr lang="en-US" sz="2000" dirty="0" smtClean="0">
                <a:latin typeface="Arial" pitchFamily="34" charset="0"/>
                <a:cs typeface="Arial" pitchFamily="34" charset="0"/>
              </a:rPr>
              <a:t>-becomes more -</a:t>
            </a:r>
            <a:r>
              <a:rPr lang="en-US" sz="2000" dirty="0" err="1" smtClean="0">
                <a:latin typeface="Arial" pitchFamily="34" charset="0"/>
                <a:cs typeface="Arial" pitchFamily="34" charset="0"/>
              </a:rPr>
              <a:t>ve</a:t>
            </a:r>
            <a:r>
              <a:rPr lang="en-US" sz="2000" dirty="0" smtClean="0">
                <a:latin typeface="Arial" pitchFamily="34" charset="0"/>
                <a:cs typeface="Arial" pitchFamily="34" charset="0"/>
              </a:rPr>
              <a:t> during inspiration moving to -7.5cmH</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0 allowing for -</a:t>
            </a:r>
            <a:r>
              <a:rPr lang="en-US" sz="2000" dirty="0" err="1" smtClean="0">
                <a:latin typeface="Arial" pitchFamily="34" charset="0"/>
                <a:cs typeface="Arial" pitchFamily="34" charset="0"/>
              </a:rPr>
              <a:t>ve</a:t>
            </a:r>
            <a:r>
              <a:rPr lang="en-US" sz="2000" dirty="0" smtClean="0">
                <a:latin typeface="Arial" pitchFamily="34" charset="0"/>
                <a:cs typeface="Arial" pitchFamily="34" charset="0"/>
              </a:rPr>
              <a:t> pressure </a:t>
            </a:r>
            <a:r>
              <a:rPr lang="en-US" dirty="0" smtClean="0">
                <a:latin typeface="Arial" pitchFamily="34" charset="0"/>
                <a:cs typeface="Arial" pitchFamily="34" charset="0"/>
              </a:rPr>
              <a:t>respiration</a:t>
            </a:r>
          </a:p>
          <a:p>
            <a:pPr>
              <a:lnSpc>
                <a:spcPct val="90000"/>
              </a:lnSpc>
            </a:pPr>
            <a:endParaRPr lang="en-US" dirty="0" smtClean="0">
              <a:latin typeface="Arial" pitchFamily="34" charset="0"/>
              <a:cs typeface="Arial" pitchFamily="34" charset="0"/>
            </a:endParaRPr>
          </a:p>
          <a:p>
            <a:pPr>
              <a:lnSpc>
                <a:spcPct val="90000"/>
              </a:lnSpc>
            </a:pPr>
            <a:r>
              <a:rPr lang="en-US" b="1" u="sng" dirty="0" smtClean="0">
                <a:solidFill>
                  <a:srgbClr val="FF0000"/>
                </a:solidFill>
                <a:latin typeface="Arial" pitchFamily="34" charset="0"/>
                <a:cs typeface="Arial" pitchFamily="34" charset="0"/>
              </a:rPr>
              <a:t>APPLIED</a:t>
            </a:r>
          </a:p>
          <a:p>
            <a:pPr>
              <a:lnSpc>
                <a:spcPct val="90000"/>
              </a:lnSpc>
            </a:pPr>
            <a:r>
              <a:rPr lang="en-US" sz="2000" dirty="0" smtClean="0">
                <a:latin typeface="Arial" pitchFamily="34" charset="0"/>
                <a:cs typeface="Arial" pitchFamily="34" charset="0"/>
              </a:rPr>
              <a:t>If  becomes positive the lung will collapse:  </a:t>
            </a:r>
            <a:r>
              <a:rPr lang="en-US" sz="2000" dirty="0" err="1" smtClean="0">
                <a:latin typeface="Arial" pitchFamily="34" charset="0"/>
                <a:cs typeface="Arial" pitchFamily="34" charset="0"/>
              </a:rPr>
              <a:t>Pneumothorax</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Hemothorax</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Chylothorax</a:t>
            </a:r>
            <a:r>
              <a:rPr lang="en-US" sz="2000" dirty="0" smtClean="0">
                <a:latin typeface="Arial" pitchFamily="34" charset="0"/>
                <a:cs typeface="Arial" pitchFamily="34" charset="0"/>
              </a:rPr>
              <a:t> </a:t>
            </a:r>
            <a:endParaRPr lang="en-US" sz="2000" dirty="0">
              <a:latin typeface="Arial" pitchFamily="34" charset="0"/>
              <a:cs typeface="Arial" pitchFamily="34" charset="0"/>
            </a:endParaRPr>
          </a:p>
        </p:txBody>
      </p:sp>
      <p:pic>
        <p:nvPicPr>
          <p:cNvPr id="7" name="Picture 1"/>
          <p:cNvPicPr>
            <a:picLocks noChangeAspect="1" noChangeArrowheads="1"/>
          </p:cNvPicPr>
          <p:nvPr/>
        </p:nvPicPr>
        <p:blipFill>
          <a:blip r:embed="rId4" cstate="print"/>
          <a:srcRect/>
          <a:stretch>
            <a:fillRect/>
          </a:stretch>
        </p:blipFill>
        <p:spPr bwMode="auto">
          <a:xfrm>
            <a:off x="8534400" y="0"/>
            <a:ext cx="609600" cy="923925"/>
          </a:xfrm>
          <a:prstGeom prst="rect">
            <a:avLst/>
          </a:prstGeom>
          <a:noFill/>
          <a:ln w="9525">
            <a:noFill/>
            <a:miter lim="800000"/>
            <a:headEnd/>
            <a:tailEnd/>
          </a:ln>
        </p:spPr>
      </p:pic>
      <p:sp>
        <p:nvSpPr>
          <p:cNvPr id="9" name="Rectangle 8"/>
          <p:cNvSpPr/>
          <p:nvPr/>
        </p:nvSpPr>
        <p:spPr>
          <a:xfrm>
            <a:off x="6500826" y="285728"/>
            <a:ext cx="2082108" cy="338554"/>
          </a:xfrm>
          <a:prstGeom prst="rect">
            <a:avLst/>
          </a:prstGeom>
        </p:spPr>
        <p:txBody>
          <a:bodyPr wrap="none">
            <a:spAutoFit/>
          </a:bodyPr>
          <a:lstStyle/>
          <a:p>
            <a:r>
              <a:rPr lang="en-US" sz="1600" dirty="0" smtClean="0">
                <a:latin typeface="Arial" pitchFamily="34" charset="0"/>
                <a:cs typeface="Arial" pitchFamily="34" charset="0"/>
              </a:rPr>
              <a:t>Regional Differences</a:t>
            </a:r>
            <a:endParaRPr lang="en-US" sz="16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9635">
                                            <p:txEl>
                                              <p:pRg st="0" end="0"/>
                                            </p:txEl>
                                          </p:spTgt>
                                        </p:tgtEl>
                                        <p:attrNameLst>
                                          <p:attrName>style.visibility</p:attrName>
                                        </p:attrNameLst>
                                      </p:cBhvr>
                                      <p:to>
                                        <p:strVal val="visible"/>
                                      </p:to>
                                    </p:set>
                                    <p:animEffect transition="in" filter="randombar(horizontal)">
                                      <p:cBhvr>
                                        <p:cTn id="13" dur="500"/>
                                        <p:tgtEl>
                                          <p:spTgt spid="6963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9635">
                                            <p:txEl>
                                              <p:pRg st="1" end="1"/>
                                            </p:txEl>
                                          </p:spTgt>
                                        </p:tgtEl>
                                        <p:attrNameLst>
                                          <p:attrName>style.visibility</p:attrName>
                                        </p:attrNameLst>
                                      </p:cBhvr>
                                      <p:to>
                                        <p:strVal val="visible"/>
                                      </p:to>
                                    </p:set>
                                    <p:animEffect transition="in" filter="randombar(horizontal)">
                                      <p:cBhvr>
                                        <p:cTn id="18" dur="500"/>
                                        <p:tgtEl>
                                          <p:spTgt spid="6963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2000" fill="hold"/>
                                        <p:tgtEl>
                                          <p:spTgt spid="8"/>
                                        </p:tgtEl>
                                        <p:attrNameLst>
                                          <p:attrName>ppt_x</p:attrName>
                                        </p:attrNameLst>
                                      </p:cBhvr>
                                      <p:tavLst>
                                        <p:tav tm="0">
                                          <p:val>
                                            <p:strVal val="#ppt_x"/>
                                          </p:val>
                                        </p:tav>
                                        <p:tav tm="100000">
                                          <p:val>
                                            <p:strVal val="#ppt_x"/>
                                          </p:val>
                                        </p:tav>
                                      </p:tavLst>
                                    </p:anim>
                                    <p:anim calcmode="lin" valueType="num">
                                      <p:cBhvr additive="base">
                                        <p:cTn id="24"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 calcmode="lin" valueType="num">
                                      <p:cBhvr additive="base">
                                        <p:cTn id="35"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 calcmode="lin" valueType="num">
                                      <p:cBhvr additive="base">
                                        <p:cTn id="41"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5">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 calcmode="lin" valueType="num">
                                      <p:cBhvr additive="base">
                                        <p:cTn id="45"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6"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55576" y="188640"/>
            <a:ext cx="7272808"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410" name="Rectangle 2"/>
          <p:cNvSpPr>
            <a:spLocks noGrp="1" noChangeArrowheads="1"/>
          </p:cNvSpPr>
          <p:nvPr>
            <p:ph type="title"/>
          </p:nvPr>
        </p:nvSpPr>
        <p:spPr>
          <a:xfrm>
            <a:off x="-433064" y="188640"/>
            <a:ext cx="9577064" cy="1143000"/>
          </a:xfrm>
        </p:spPr>
        <p:txBody>
          <a:bodyPr>
            <a:normAutofit fontScale="90000"/>
          </a:bodyPr>
          <a:lstStyle/>
          <a:p>
            <a:pPr algn="ctr"/>
            <a:r>
              <a:rPr lang="en-US" sz="2700" dirty="0" smtClean="0">
                <a:solidFill>
                  <a:schemeClr val="bg1"/>
                </a:solidFill>
                <a:effectLst/>
                <a:latin typeface="Arial" pitchFamily="34" charset="0"/>
                <a:cs typeface="Arial" pitchFamily="34" charset="0"/>
              </a:rPr>
              <a:t>TRANSMURAL PRESSURE </a:t>
            </a:r>
            <a:r>
              <a:rPr lang="en-US" dirty="0" smtClean="0">
                <a:effectLst/>
              </a:rPr>
              <a:t/>
            </a:r>
            <a:br>
              <a:rPr lang="en-US" dirty="0" smtClean="0">
                <a:effectLst/>
              </a:rPr>
            </a:br>
            <a:r>
              <a:rPr lang="en-US" sz="2200" dirty="0" smtClean="0">
                <a:solidFill>
                  <a:schemeClr val="tx1"/>
                </a:solidFill>
                <a:effectLst/>
                <a:latin typeface="Arial" pitchFamily="34" charset="0"/>
                <a:cs typeface="Arial" pitchFamily="34" charset="0"/>
              </a:rPr>
              <a:t>pressure </a:t>
            </a:r>
            <a:r>
              <a:rPr lang="en-US" sz="2200" dirty="0">
                <a:solidFill>
                  <a:schemeClr val="tx1"/>
                </a:solidFill>
                <a:effectLst/>
                <a:latin typeface="Arial" pitchFamily="34" charset="0"/>
                <a:cs typeface="Arial" pitchFamily="34" charset="0"/>
              </a:rPr>
              <a:t>inside relative </a:t>
            </a:r>
            <a:r>
              <a:rPr lang="en-US" sz="2200" dirty="0" smtClean="0">
                <a:solidFill>
                  <a:schemeClr val="tx1"/>
                </a:solidFill>
                <a:effectLst/>
                <a:latin typeface="Arial" pitchFamily="34" charset="0"/>
                <a:cs typeface="Arial" pitchFamily="34" charset="0"/>
              </a:rPr>
              <a:t>to outside </a:t>
            </a:r>
            <a:r>
              <a:rPr lang="en-US" sz="2200" dirty="0">
                <a:solidFill>
                  <a:schemeClr val="tx1"/>
                </a:solidFill>
                <a:effectLst/>
                <a:latin typeface="Arial" pitchFamily="34" charset="0"/>
                <a:cs typeface="Arial" pitchFamily="34" charset="0"/>
              </a:rPr>
              <a:t>of a compartment</a:t>
            </a:r>
            <a:r>
              <a:rPr lang="en-US" sz="2200" dirty="0" smtClean="0">
                <a:solidFill>
                  <a:schemeClr val="tx1"/>
                </a:solidFill>
                <a:effectLst/>
                <a:latin typeface="Arial" pitchFamily="34" charset="0"/>
                <a:cs typeface="Arial" pitchFamily="34" charset="0"/>
              </a:rPr>
              <a:t>.</a:t>
            </a:r>
            <a:br>
              <a:rPr lang="en-US" sz="2200" dirty="0" smtClean="0">
                <a:solidFill>
                  <a:schemeClr val="tx1"/>
                </a:solidFill>
                <a:effectLst/>
                <a:latin typeface="Arial" pitchFamily="34" charset="0"/>
                <a:cs typeface="Arial" pitchFamily="34" charset="0"/>
              </a:rPr>
            </a:br>
            <a:r>
              <a:rPr lang="en-US" sz="2200" dirty="0" smtClean="0">
                <a:solidFill>
                  <a:schemeClr val="tx1"/>
                </a:solidFill>
                <a:effectLst/>
                <a:latin typeface="Arial" pitchFamily="34" charset="0"/>
                <a:cs typeface="Arial" pitchFamily="34" charset="0"/>
              </a:rPr>
              <a:t> </a:t>
            </a:r>
            <a:r>
              <a:rPr lang="en-US" sz="2000" dirty="0">
                <a:solidFill>
                  <a:schemeClr val="tx1"/>
                </a:solidFill>
                <a:effectLst/>
                <a:latin typeface="Arial" pitchFamily="34" charset="0"/>
                <a:cs typeface="Arial" pitchFamily="34" charset="0"/>
              </a:rPr>
              <a:t>Under static conditions, the </a:t>
            </a:r>
            <a:r>
              <a:rPr lang="en-US" sz="2000" dirty="0" err="1" smtClean="0">
                <a:solidFill>
                  <a:schemeClr val="tx1"/>
                </a:solidFill>
                <a:effectLst/>
                <a:latin typeface="Arial" pitchFamily="34" charset="0"/>
                <a:cs typeface="Arial" pitchFamily="34" charset="0"/>
              </a:rPr>
              <a:t>transmural</a:t>
            </a:r>
            <a:r>
              <a:rPr lang="en-US" sz="2000" dirty="0" smtClean="0">
                <a:solidFill>
                  <a:schemeClr val="tx1"/>
                </a:solidFill>
                <a:effectLst/>
                <a:latin typeface="Arial" pitchFamily="34" charset="0"/>
                <a:cs typeface="Arial" pitchFamily="34" charset="0"/>
              </a:rPr>
              <a:t> pressure = the </a:t>
            </a:r>
            <a:r>
              <a:rPr lang="en-US" sz="2000" dirty="0">
                <a:solidFill>
                  <a:schemeClr val="tx1"/>
                </a:solidFill>
                <a:effectLst/>
                <a:latin typeface="Arial" pitchFamily="34" charset="0"/>
                <a:cs typeface="Arial" pitchFamily="34" charset="0"/>
              </a:rPr>
              <a:t>elastic recoil pressure of the compartment</a:t>
            </a:r>
            <a:r>
              <a:rPr lang="en-US" sz="2000" dirty="0">
                <a:solidFill>
                  <a:schemeClr val="tx1"/>
                </a:solidFill>
                <a:latin typeface="Arial" pitchFamily="34" charset="0"/>
                <a:cs typeface="Arial" pitchFamily="34" charset="0"/>
              </a:rPr>
              <a:t>. </a:t>
            </a:r>
            <a:endParaRPr lang="en-US" sz="4000" dirty="0"/>
          </a:p>
        </p:txBody>
      </p:sp>
      <p:sp>
        <p:nvSpPr>
          <p:cNvPr id="17411" name="Rectangle 3"/>
          <p:cNvSpPr>
            <a:spLocks noGrp="1" noChangeArrowheads="1"/>
          </p:cNvSpPr>
          <p:nvPr>
            <p:ph idx="1"/>
          </p:nvPr>
        </p:nvSpPr>
        <p:spPr>
          <a:xfrm>
            <a:off x="11038" y="2060848"/>
            <a:ext cx="4848994" cy="4171950"/>
          </a:xfrm>
        </p:spPr>
        <p:txBody>
          <a:bodyPr>
            <a:normAutofit fontScale="92500"/>
          </a:bodyPr>
          <a:lstStyle/>
          <a:p>
            <a:pPr marL="596646" indent="-514350">
              <a:buFont typeface="+mj-lt"/>
              <a:buAutoNum type="arabicPeriod"/>
            </a:pPr>
            <a:r>
              <a:rPr lang="en-US" sz="2400" dirty="0">
                <a:latin typeface="Arial" pitchFamily="34" charset="0"/>
                <a:cs typeface="Arial" pitchFamily="34" charset="0"/>
              </a:rPr>
              <a:t>Thoracic cavity larger than </a:t>
            </a:r>
            <a:r>
              <a:rPr lang="en-US" sz="2400" dirty="0" smtClean="0">
                <a:latin typeface="Arial" pitchFamily="34" charset="0"/>
                <a:cs typeface="Arial" pitchFamily="34" charset="0"/>
              </a:rPr>
              <a:t>lungs</a:t>
            </a:r>
          </a:p>
          <a:p>
            <a:pPr marL="596646" indent="-514350">
              <a:buFont typeface="+mj-lt"/>
              <a:buAutoNum type="arabicPeriod"/>
            </a:pPr>
            <a:endParaRPr lang="en-US" sz="2400" dirty="0">
              <a:latin typeface="Arial" pitchFamily="34" charset="0"/>
              <a:cs typeface="Arial" pitchFamily="34" charset="0"/>
            </a:endParaRPr>
          </a:p>
          <a:p>
            <a:pPr marL="596646" indent="-514350">
              <a:buFont typeface="+mj-lt"/>
              <a:buAutoNum type="arabicPeriod"/>
            </a:pPr>
            <a:r>
              <a:rPr lang="en-US" sz="2400" dirty="0" err="1">
                <a:latin typeface="Arial" pitchFamily="34" charset="0"/>
                <a:cs typeface="Arial" pitchFamily="34" charset="0"/>
              </a:rPr>
              <a:t>Transmural</a:t>
            </a:r>
            <a:r>
              <a:rPr lang="en-US" sz="2400" dirty="0">
                <a:latin typeface="Arial" pitchFamily="34" charset="0"/>
                <a:cs typeface="Arial" pitchFamily="34" charset="0"/>
              </a:rPr>
              <a:t> (Across Lung Wall) pressure gradient holds thoracic wall and lungs in close </a:t>
            </a:r>
            <a:r>
              <a:rPr lang="en-US" sz="2400" dirty="0" smtClean="0">
                <a:latin typeface="Arial" pitchFamily="34" charset="0"/>
                <a:cs typeface="Arial" pitchFamily="34" charset="0"/>
              </a:rPr>
              <a:t>apposition</a:t>
            </a:r>
          </a:p>
          <a:p>
            <a:pPr marL="596646" indent="-514350">
              <a:buFont typeface="+mj-lt"/>
              <a:buAutoNum type="arabicPeriod"/>
            </a:pPr>
            <a:endParaRPr lang="en-US" sz="2400" dirty="0">
              <a:latin typeface="Arial" pitchFamily="34" charset="0"/>
              <a:cs typeface="Arial" pitchFamily="34" charset="0"/>
            </a:endParaRPr>
          </a:p>
          <a:p>
            <a:pPr marL="596646" indent="-514350">
              <a:buFont typeface="+mj-lt"/>
              <a:buAutoNum type="arabicPeriod"/>
            </a:pPr>
            <a:r>
              <a:rPr lang="en-US" sz="2400" dirty="0">
                <a:latin typeface="Arial" pitchFamily="34" charset="0"/>
                <a:cs typeface="Arial" pitchFamily="34" charset="0"/>
              </a:rPr>
              <a:t>This pressure gradient is </a:t>
            </a:r>
            <a:r>
              <a:rPr lang="en-US" sz="2400" dirty="0" smtClean="0">
                <a:latin typeface="Arial" pitchFamily="34" charset="0"/>
                <a:cs typeface="Arial" pitchFamily="34" charset="0"/>
              </a:rPr>
              <a:t>balanced by </a:t>
            </a:r>
            <a:r>
              <a:rPr lang="en-US" sz="2400" dirty="0">
                <a:latin typeface="Arial" pitchFamily="34" charset="0"/>
                <a:cs typeface="Arial" pitchFamily="34" charset="0"/>
              </a:rPr>
              <a:t>the elastic forces in the </a:t>
            </a:r>
            <a:r>
              <a:rPr lang="en-US" sz="2400" dirty="0" smtClean="0">
                <a:latin typeface="Arial" pitchFamily="34" charset="0"/>
                <a:cs typeface="Arial" pitchFamily="34" charset="0"/>
              </a:rPr>
              <a:t>alveoli producing </a:t>
            </a:r>
            <a:r>
              <a:rPr lang="en-US" sz="2400" dirty="0">
                <a:latin typeface="Arial" pitchFamily="34" charset="0"/>
                <a:cs typeface="Arial" pitchFamily="34" charset="0"/>
              </a:rPr>
              <a:t>equilibrium</a:t>
            </a:r>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pic>
        <p:nvPicPr>
          <p:cNvPr id="259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556792"/>
            <a:ext cx="4067944"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188640"/>
            <a:ext cx="914400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Title 1"/>
          <p:cNvSpPr>
            <a:spLocks noGrp="1"/>
          </p:cNvSpPr>
          <p:nvPr>
            <p:ph type="title"/>
          </p:nvPr>
        </p:nvSpPr>
        <p:spPr>
          <a:xfrm>
            <a:off x="0" y="0"/>
            <a:ext cx="9144000" cy="790575"/>
          </a:xfrm>
        </p:spPr>
        <p:txBody>
          <a:bodyPr/>
          <a:lstStyle/>
          <a:p>
            <a:r>
              <a:rPr lang="en-US" altLang="en-US" sz="3300" b="1" u="sng" dirty="0" smtClean="0">
                <a:solidFill>
                  <a:schemeClr val="bg1"/>
                </a:solidFill>
              </a:rPr>
              <a:t>Pressure Relationships in the Thoracic Cavity</a:t>
            </a:r>
          </a:p>
        </p:txBody>
      </p:sp>
      <p:sp>
        <p:nvSpPr>
          <p:cNvPr id="7171" name="Content Placeholder 2"/>
          <p:cNvSpPr>
            <a:spLocks noGrp="1"/>
          </p:cNvSpPr>
          <p:nvPr>
            <p:ph idx="1"/>
          </p:nvPr>
        </p:nvSpPr>
        <p:spPr>
          <a:xfrm>
            <a:off x="0" y="790575"/>
            <a:ext cx="4362450" cy="5700713"/>
          </a:xfrm>
        </p:spPr>
        <p:txBody>
          <a:bodyPr>
            <a:normAutofit/>
          </a:bodyPr>
          <a:lstStyle/>
          <a:p>
            <a:pPr marL="82296" indent="0">
              <a:buNone/>
            </a:pPr>
            <a:r>
              <a:rPr lang="en-US" altLang="en-US" sz="2500" dirty="0" smtClean="0">
                <a:solidFill>
                  <a:srgbClr val="FF0000"/>
                </a:solidFill>
              </a:rPr>
              <a:t>1.Intrapulmonary pressure </a:t>
            </a:r>
          </a:p>
          <a:p>
            <a:pPr marL="82296" indent="0">
              <a:buNone/>
            </a:pPr>
            <a:r>
              <a:rPr lang="en-US" altLang="en-US" sz="2400" dirty="0" smtClean="0"/>
              <a:t>is the pressure in the alveoli, which rises and falls during respiration, but always eventually equalizes with atmospheric pressure</a:t>
            </a:r>
            <a:r>
              <a:rPr lang="en-US" altLang="en-US" sz="2500" dirty="0" smtClean="0"/>
              <a:t>.</a:t>
            </a:r>
          </a:p>
          <a:p>
            <a:endParaRPr lang="en-US" altLang="en-US" sz="2500" dirty="0"/>
          </a:p>
          <a:p>
            <a:endParaRPr lang="en-US" altLang="en-US" sz="2500" dirty="0" smtClean="0"/>
          </a:p>
          <a:p>
            <a:pPr marL="82296" indent="0">
              <a:buNone/>
            </a:pPr>
            <a:r>
              <a:rPr lang="en-US" altLang="en-US" sz="2500" dirty="0" smtClean="0">
                <a:solidFill>
                  <a:srgbClr val="FF0000"/>
                </a:solidFill>
              </a:rPr>
              <a:t>2.Intrapleural pressure </a:t>
            </a:r>
          </a:p>
          <a:p>
            <a:pPr marL="82296" indent="0">
              <a:buNone/>
            </a:pPr>
            <a:r>
              <a:rPr lang="en-US" altLang="en-US" sz="2400" dirty="0" smtClean="0"/>
              <a:t>is the pressure in the pleural cavity.  It also rises and falls during respiration, but is always about 4mm Hg less than intrapulmonary pressure.</a:t>
            </a:r>
            <a:r>
              <a:rPr lang="en-US" altLang="en-US" sz="2500" dirty="0" smtClean="0"/>
              <a:t>  </a:t>
            </a:r>
          </a:p>
        </p:txBody>
      </p:sp>
      <p:pic>
        <p:nvPicPr>
          <p:cNvPr id="7172" name="Picture 2" descr="http://www.rachelyoga.com/wp-content/uploads/2009/12/breathing-mechanism-demonstration.jpeg-293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1333500"/>
            <a:ext cx="4850631" cy="5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2261198319"/>
      </p:ext>
    </p:extLst>
  </p:cSld>
  <p:clrMapOvr>
    <a:masterClrMapping/>
  </p:clrMapOvr>
  <p:timing>
    <p:tnLst>
      <p:par>
        <p:cTn id="1" dur="indefinite" restart="never" nodeType="tmRoot"/>
      </p:par>
    </p:tnLst>
  </p:timing>
</p:sld>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3">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heme4">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heme4">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Theme4">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Theme3">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Theme4">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Theme3</Template>
  <TotalTime>1478</TotalTime>
  <Words>2003</Words>
  <Application>Microsoft Office PowerPoint</Application>
  <PresentationFormat>On-screen Show (4:3)</PresentationFormat>
  <Paragraphs>418</Paragraphs>
  <Slides>28</Slides>
  <Notes>17</Notes>
  <HiddenSlides>0</HiddenSlides>
  <MMClips>0</MMClips>
  <ScaleCrop>false</ScaleCrop>
  <HeadingPairs>
    <vt:vector size="6" baseType="variant">
      <vt:variant>
        <vt:lpstr>Theme</vt:lpstr>
      </vt:variant>
      <vt:variant>
        <vt:i4>7</vt:i4>
      </vt:variant>
      <vt:variant>
        <vt:lpstr>Embedded OLE Servers</vt:lpstr>
      </vt:variant>
      <vt:variant>
        <vt:i4>2</vt:i4>
      </vt:variant>
      <vt:variant>
        <vt:lpstr>Slide Titles</vt:lpstr>
      </vt:variant>
      <vt:variant>
        <vt:i4>28</vt:i4>
      </vt:variant>
    </vt:vector>
  </HeadingPairs>
  <TitlesOfParts>
    <vt:vector size="37" baseType="lpstr">
      <vt:lpstr>Theme3</vt:lpstr>
      <vt:lpstr>1_Theme4</vt:lpstr>
      <vt:lpstr>2_Theme4</vt:lpstr>
      <vt:lpstr>3_Theme4</vt:lpstr>
      <vt:lpstr>1_Theme3</vt:lpstr>
      <vt:lpstr>4_Theme4</vt:lpstr>
      <vt:lpstr>Solstice</vt:lpstr>
      <vt:lpstr>Photo Editor Photo</vt:lpstr>
      <vt:lpstr>Microsoft Equation 3.0</vt:lpstr>
      <vt:lpstr>PowerPoint Presentation</vt:lpstr>
      <vt:lpstr>OBJECTIVES</vt:lpstr>
      <vt:lpstr>Pulmonary Ventilation </vt:lpstr>
      <vt:lpstr>  </vt:lpstr>
      <vt:lpstr>PowerPoint Presentation</vt:lpstr>
      <vt:lpstr>PowerPoint Presentation</vt:lpstr>
      <vt:lpstr>PowerPoint Presentation</vt:lpstr>
      <vt:lpstr>TRANSMURAL PRESSURE  pressure inside relative to outside of a compartment.  Under static conditions, the transmural pressure = the elastic recoil pressure of the compartment. </vt:lpstr>
      <vt:lpstr>Pressure Relationships in the Thoracic Cavity</vt:lpstr>
      <vt:lpstr>PowerPoint Presentation</vt:lpstr>
      <vt:lpstr>INSPIRATION</vt:lpstr>
      <vt:lpstr> </vt:lpstr>
      <vt:lpstr>PowerPoint Presentation</vt:lpstr>
      <vt:lpstr> </vt:lpstr>
      <vt:lpstr>PowerPoint Presentation</vt:lpstr>
      <vt:lpstr>EXPIRATION</vt:lpstr>
      <vt:lpstr>PowerPoint Presentation</vt:lpstr>
      <vt:lpstr>PowerPoint Presentation</vt:lpstr>
      <vt:lpstr>PowerPoint Presentation</vt:lpstr>
      <vt:lpstr>PowerPoint Presentation</vt:lpstr>
      <vt:lpstr>PowerPoint Presentation</vt:lpstr>
      <vt:lpstr>Dynamics of lung mechanics</vt:lpstr>
      <vt:lpstr>Physical nature (types) of flow</vt:lpstr>
      <vt:lpstr>Physical Factors Influencing  Pulmonary Ventilation</vt:lpstr>
      <vt:lpstr>Factors affecting pulmonary ventilation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Pulmonary Ventilation</dc:title>
  <dc:creator/>
  <cp:lastModifiedBy>jow-alh</cp:lastModifiedBy>
  <cp:revision>218</cp:revision>
  <dcterms:created xsi:type="dcterms:W3CDTF">2006-08-16T00:00:00Z</dcterms:created>
  <dcterms:modified xsi:type="dcterms:W3CDTF">2014-08-31T18:07:02Z</dcterms:modified>
</cp:coreProperties>
</file>