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58" r:id="rId4"/>
    <p:sldId id="259" r:id="rId5"/>
    <p:sldId id="260" r:id="rId6"/>
    <p:sldId id="261" r:id="rId7"/>
    <p:sldId id="262" r:id="rId8"/>
    <p:sldId id="269" r:id="rId9"/>
    <p:sldId id="270" r:id="rId10"/>
    <p:sldId id="273" r:id="rId11"/>
    <p:sldId id="272" r:id="rId12"/>
    <p:sldId id="264" r:id="rId13"/>
    <p:sldId id="265" r:id="rId14"/>
    <p:sldId id="266" r:id="rId15"/>
    <p:sldId id="267"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27955-F56D-4F07-8010-69A241865BB8}"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D3976-619B-4DF6-8151-E19C3D89859D}" type="slidenum">
              <a:rPr lang="en-US" smtClean="0"/>
              <a:t>‹#›</a:t>
            </a:fld>
            <a:endParaRPr lang="en-US"/>
          </a:p>
        </p:txBody>
      </p:sp>
    </p:spTree>
    <p:extLst>
      <p:ext uri="{BB962C8B-B14F-4D97-AF65-F5344CB8AC3E}">
        <p14:creationId xmlns:p14="http://schemas.microsoft.com/office/powerpoint/2010/main" val="350587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D3976-619B-4DF6-8151-E19C3D89859D}" type="slidenum">
              <a:rPr lang="en-US" smtClean="0"/>
              <a:t>3</a:t>
            </a:fld>
            <a:endParaRPr lang="en-US"/>
          </a:p>
        </p:txBody>
      </p:sp>
    </p:spTree>
    <p:extLst>
      <p:ext uri="{BB962C8B-B14F-4D97-AF65-F5344CB8AC3E}">
        <p14:creationId xmlns:p14="http://schemas.microsoft.com/office/powerpoint/2010/main" val="44495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D1AD3C-37A6-42F3-829F-002447FB4CF0}"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DD76-6221-4BE5-807C-B307AC22409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1AD3C-37A6-42F3-829F-002447FB4CF0}"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D1AD3C-37A6-42F3-829F-002447FB4CF0}"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1AD3C-37A6-42F3-829F-002447FB4CF0}"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1AD3C-37A6-42F3-829F-002447FB4CF0}"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DD76-6221-4BE5-807C-B307AC22409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D1AD3C-37A6-42F3-829F-002447FB4CF0}"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D1AD3C-37A6-42F3-829F-002447FB4CF0}" type="datetimeFigureOut">
              <a:rPr lang="en-US" smtClean="0"/>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8DD76-6221-4BE5-807C-B307AC22409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1AD3C-37A6-42F3-829F-002447FB4CF0}" type="datetimeFigureOut">
              <a:rPr lang="en-US" smtClean="0"/>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1AD3C-37A6-42F3-829F-002447FB4CF0}" type="datetimeFigureOut">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AD3C-37A6-42F3-829F-002447FB4CF0}"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DD76-6221-4BE5-807C-B307AC22409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AD3C-37A6-42F3-829F-002447FB4CF0}"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DD76-6221-4BE5-807C-B307AC2240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2D1AD3C-37A6-42F3-829F-002447FB4CF0}" type="datetimeFigureOut">
              <a:rPr lang="en-US" smtClean="0"/>
              <a:t>9/10/2014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0B8DD76-6221-4BE5-807C-B307AC2240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 12: Anatomy of Mediastinum</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Rehan</a:t>
            </a:r>
            <a:endParaRPr lang="en-US" dirty="0"/>
          </a:p>
        </p:txBody>
      </p:sp>
    </p:spTree>
    <p:extLst>
      <p:ext uri="{BB962C8B-B14F-4D97-AF65-F5344CB8AC3E}">
        <p14:creationId xmlns:p14="http://schemas.microsoft.com/office/powerpoint/2010/main" val="13583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Nerves in mediastinum </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The </a:t>
            </a:r>
            <a:r>
              <a:rPr lang="en-US" b="1" dirty="0"/>
              <a:t>right phrenic nerve </a:t>
            </a:r>
            <a:r>
              <a:rPr lang="en-US" dirty="0"/>
              <a:t>descends in the thorax along the right side of the right brachiocephalic vein and the superior vena cava .</a:t>
            </a:r>
          </a:p>
          <a:p>
            <a:r>
              <a:rPr lang="en-US" dirty="0"/>
              <a:t> It passes </a:t>
            </a:r>
            <a:r>
              <a:rPr lang="en-US" b="1" dirty="0"/>
              <a:t>in front </a:t>
            </a:r>
            <a:r>
              <a:rPr lang="en-US" dirty="0"/>
              <a:t>of the root of the right lung and runs along the right side of the pericardium, which separates the nerve from the right atrium. </a:t>
            </a:r>
          </a:p>
          <a:p>
            <a:r>
              <a:rPr lang="en-US" dirty="0"/>
              <a:t>It then descends on the right side of the inferior vena cava to </a:t>
            </a:r>
            <a:r>
              <a:rPr lang="en-US" dirty="0" err="1"/>
              <a:t>t`he</a:t>
            </a:r>
            <a:r>
              <a:rPr lang="en-US" dirty="0"/>
              <a:t> diaphragm. </a:t>
            </a:r>
          </a:p>
          <a:p>
            <a:r>
              <a:rPr lang="en-US" dirty="0"/>
              <a:t>Its terminal branches pass through the </a:t>
            </a:r>
            <a:r>
              <a:rPr lang="en-US" dirty="0" err="1"/>
              <a:t>caval</a:t>
            </a:r>
            <a:r>
              <a:rPr lang="en-US" dirty="0"/>
              <a:t> opening in the diaphragm to supply the central part of the peritoneum on its under aspect</a:t>
            </a:r>
            <a:r>
              <a:rPr lang="en-US" dirty="0" smtClean="0"/>
              <a:t>.</a:t>
            </a:r>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63142" y="1673225"/>
            <a:ext cx="400871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1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Nerves in mediastinum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b="1" dirty="0"/>
              <a:t>left phrenic nerve </a:t>
            </a:r>
            <a:r>
              <a:rPr lang="en-US" dirty="0"/>
              <a:t>descends in the thorax along </a:t>
            </a:r>
            <a:r>
              <a:rPr lang="en-US" dirty="0" smtClean="0"/>
              <a:t>the left </a:t>
            </a:r>
            <a:r>
              <a:rPr lang="en-US" dirty="0"/>
              <a:t>side of the left </a:t>
            </a:r>
            <a:r>
              <a:rPr lang="en-US" dirty="0" err="1"/>
              <a:t>subclavian</a:t>
            </a:r>
            <a:r>
              <a:rPr lang="en-US" dirty="0"/>
              <a:t> artery. </a:t>
            </a:r>
            <a:endParaRPr lang="en-US" dirty="0" smtClean="0"/>
          </a:p>
          <a:p>
            <a:r>
              <a:rPr lang="en-US" dirty="0" smtClean="0"/>
              <a:t>It </a:t>
            </a:r>
            <a:r>
              <a:rPr lang="en-US" dirty="0"/>
              <a:t>crosses the left </a:t>
            </a:r>
            <a:r>
              <a:rPr lang="en-US" dirty="0" smtClean="0"/>
              <a:t>side of </a:t>
            </a:r>
            <a:r>
              <a:rPr lang="en-US" dirty="0"/>
              <a:t>the aortic arch </a:t>
            </a:r>
            <a:r>
              <a:rPr lang="en-US" dirty="0" smtClean="0"/>
              <a:t>and </a:t>
            </a:r>
            <a:r>
              <a:rPr lang="en-US" dirty="0"/>
              <a:t>here crosses the left side </a:t>
            </a:r>
            <a:r>
              <a:rPr lang="en-US" dirty="0" smtClean="0"/>
              <a:t>of the </a:t>
            </a:r>
            <a:r>
              <a:rPr lang="en-US" dirty="0"/>
              <a:t>left </a:t>
            </a:r>
            <a:r>
              <a:rPr lang="en-US" dirty="0" err="1"/>
              <a:t>vagus</a:t>
            </a:r>
            <a:r>
              <a:rPr lang="en-US" dirty="0"/>
              <a:t> nerve. </a:t>
            </a:r>
            <a:endParaRPr lang="en-US" dirty="0" smtClean="0"/>
          </a:p>
          <a:p>
            <a:r>
              <a:rPr lang="en-US" dirty="0" smtClean="0"/>
              <a:t>It </a:t>
            </a:r>
            <a:r>
              <a:rPr lang="en-US" dirty="0"/>
              <a:t>passes </a:t>
            </a:r>
            <a:r>
              <a:rPr lang="en-US" b="1" dirty="0"/>
              <a:t>in front </a:t>
            </a:r>
            <a:r>
              <a:rPr lang="en-US" dirty="0"/>
              <a:t>of the root of the </a:t>
            </a:r>
            <a:r>
              <a:rPr lang="en-US" dirty="0" smtClean="0"/>
              <a:t>left lung </a:t>
            </a:r>
            <a:r>
              <a:rPr lang="en-US" dirty="0"/>
              <a:t>and then descends over the left surface of the </a:t>
            </a:r>
            <a:r>
              <a:rPr lang="en-US" dirty="0" smtClean="0"/>
              <a:t>pericardium, which </a:t>
            </a:r>
            <a:r>
              <a:rPr lang="en-US" dirty="0"/>
              <a:t>separates the nerve from the left ventricle. </a:t>
            </a:r>
            <a:endParaRPr lang="en-US" dirty="0" smtClean="0"/>
          </a:p>
          <a:p>
            <a:r>
              <a:rPr lang="en-US" dirty="0" smtClean="0"/>
              <a:t>On reaching </a:t>
            </a:r>
            <a:r>
              <a:rPr lang="en-US" dirty="0"/>
              <a:t>the diaphragm, the terminal branches pierce </a:t>
            </a:r>
            <a:r>
              <a:rPr lang="en-US" dirty="0" smtClean="0"/>
              <a:t>the muscle </a:t>
            </a:r>
            <a:r>
              <a:rPr lang="en-US" dirty="0"/>
              <a:t>and supply the central part of the peritoneum </a:t>
            </a:r>
            <a:r>
              <a:rPr lang="en-US" dirty="0" smtClean="0"/>
              <a:t>on its under aspect.</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781324"/>
            <a:ext cx="4038600" cy="450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0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Clinical correlations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Deflection of Mediastinum</a:t>
            </a:r>
            <a:endParaRPr lang="en-US" dirty="0" smtClean="0"/>
          </a:p>
          <a:p>
            <a:pPr>
              <a:buFont typeface="Wingdings" pitchFamily="2" charset="2"/>
              <a:buChar char="ü"/>
            </a:pPr>
            <a:r>
              <a:rPr lang="en-US" dirty="0" smtClean="0"/>
              <a:t>If </a:t>
            </a:r>
            <a:r>
              <a:rPr lang="en-US" dirty="0"/>
              <a:t>air enters the pleural cavity (a condition called </a:t>
            </a:r>
            <a:r>
              <a:rPr lang="en-US" b="1" dirty="0"/>
              <a:t>pneumothorax</a:t>
            </a:r>
            <a:r>
              <a:rPr lang="en-US" dirty="0" smtClean="0"/>
              <a:t>), the </a:t>
            </a:r>
            <a:r>
              <a:rPr lang="en-US" dirty="0"/>
              <a:t>lung on that side immediately collapses and the </a:t>
            </a:r>
            <a:r>
              <a:rPr lang="en-US" dirty="0" smtClean="0"/>
              <a:t>mediastinum is </a:t>
            </a:r>
            <a:r>
              <a:rPr lang="en-US" dirty="0"/>
              <a:t>displaced to the opposite side. </a:t>
            </a:r>
          </a:p>
          <a:p>
            <a:pPr>
              <a:buFont typeface="Wingdings" pitchFamily="2" charset="2"/>
              <a:buChar char="ü"/>
            </a:pPr>
            <a:r>
              <a:rPr lang="en-US" dirty="0" smtClean="0"/>
              <a:t>patient’s </a:t>
            </a:r>
            <a:r>
              <a:rPr lang="en-US" dirty="0"/>
              <a:t>being breathless and in a state of shock; </a:t>
            </a:r>
            <a:r>
              <a:rPr lang="en-US" dirty="0" smtClean="0"/>
              <a:t>on examination</a:t>
            </a:r>
            <a:r>
              <a:rPr lang="en-US" dirty="0"/>
              <a:t>, the trachea and the heart are found to be </a:t>
            </a:r>
            <a:r>
              <a:rPr lang="en-US" dirty="0" smtClean="0"/>
              <a:t>displaced to </a:t>
            </a:r>
            <a:r>
              <a:rPr lang="en-US" dirty="0"/>
              <a:t>the opposite side</a:t>
            </a:r>
          </a:p>
          <a:p>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05400" y="2365375"/>
            <a:ext cx="31242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correlations</a:t>
            </a:r>
            <a:endParaRPr lang="en-US" dirty="0"/>
          </a:p>
        </p:txBody>
      </p:sp>
      <p:sp>
        <p:nvSpPr>
          <p:cNvPr id="3" name="Content Placeholder 2"/>
          <p:cNvSpPr>
            <a:spLocks noGrp="1"/>
          </p:cNvSpPr>
          <p:nvPr>
            <p:ph idx="1"/>
          </p:nvPr>
        </p:nvSpPr>
        <p:spPr/>
        <p:txBody>
          <a:bodyPr>
            <a:normAutofit/>
          </a:bodyPr>
          <a:lstStyle/>
          <a:p>
            <a:r>
              <a:rPr lang="en-US" b="1" dirty="0" err="1" smtClean="0"/>
              <a:t>Mediastinitis</a:t>
            </a:r>
            <a:endParaRPr lang="en-US" b="1" dirty="0"/>
          </a:p>
          <a:p>
            <a:pPr>
              <a:buFont typeface="Wingdings" pitchFamily="2" charset="2"/>
              <a:buChar char="ü"/>
            </a:pPr>
            <a:r>
              <a:rPr lang="en-US" dirty="0" smtClean="0"/>
              <a:t>Deep </a:t>
            </a:r>
            <a:r>
              <a:rPr lang="en-US" dirty="0"/>
              <a:t>infection of the </a:t>
            </a:r>
            <a:r>
              <a:rPr lang="en-US" dirty="0" smtClean="0"/>
              <a:t>neck  </a:t>
            </a:r>
            <a:r>
              <a:rPr lang="en-US" dirty="0"/>
              <a:t>spread readily into the thorax, producing a </a:t>
            </a:r>
            <a:r>
              <a:rPr lang="en-US" dirty="0" err="1" smtClean="0"/>
              <a:t>mediastinitis</a:t>
            </a:r>
            <a:r>
              <a:rPr lang="en-US" dirty="0" smtClean="0"/>
              <a:t>.</a:t>
            </a:r>
          </a:p>
          <a:p>
            <a:pPr>
              <a:buFont typeface="Wingdings" pitchFamily="2" charset="2"/>
              <a:buChar char="ü"/>
            </a:pPr>
            <a:r>
              <a:rPr lang="en-US" dirty="0" smtClean="0"/>
              <a:t>Penetrating </a:t>
            </a:r>
            <a:r>
              <a:rPr lang="en-US" dirty="0"/>
              <a:t>wounds of the chest involving the esophagus </a:t>
            </a:r>
            <a:r>
              <a:rPr lang="en-US" dirty="0" smtClean="0"/>
              <a:t>may produce </a:t>
            </a:r>
            <a:r>
              <a:rPr lang="en-US" dirty="0"/>
              <a:t>a </a:t>
            </a:r>
            <a:r>
              <a:rPr lang="en-US" dirty="0" err="1"/>
              <a:t>mediastinitis</a:t>
            </a:r>
            <a:r>
              <a:rPr lang="en-US" dirty="0"/>
              <a:t>. </a:t>
            </a:r>
            <a:endParaRPr lang="en-US" dirty="0" smtClean="0"/>
          </a:p>
        </p:txBody>
      </p:sp>
    </p:spTree>
    <p:extLst>
      <p:ext uri="{BB962C8B-B14F-4D97-AF65-F5344CB8AC3E}">
        <p14:creationId xmlns:p14="http://schemas.microsoft.com/office/powerpoint/2010/main" val="42543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correlations </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endParaRPr lang="en-US" b="1" dirty="0" smtClean="0"/>
          </a:p>
          <a:p>
            <a:r>
              <a:rPr lang="en-US" b="1" dirty="0" smtClean="0"/>
              <a:t>Mediastinal Tumors or Cysts</a:t>
            </a:r>
          </a:p>
          <a:p>
            <a:pPr>
              <a:buFont typeface="Wingdings" pitchFamily="2" charset="2"/>
              <a:buChar char="ü"/>
            </a:pPr>
            <a:r>
              <a:rPr lang="en-US" dirty="0" smtClean="0"/>
              <a:t>Enlargement of mediastinal tumor may compress the left recurrent laryngeal nerve, producing paralysis of the left vocal fold. </a:t>
            </a:r>
          </a:p>
          <a:p>
            <a:pPr>
              <a:buFont typeface="Wingdings" pitchFamily="2" charset="2"/>
              <a:buChar char="ü"/>
            </a:pPr>
            <a:r>
              <a:rPr lang="en-US" dirty="0" smtClean="0"/>
              <a:t>An expanding cyst or tumor can partially occlude the superior vena cava, causing severe congestion of the veins of the upper part of the body.</a:t>
            </a:r>
          </a:p>
          <a:p>
            <a:pPr>
              <a:buFont typeface="Wingdings" pitchFamily="2" charset="2"/>
              <a:buChar char="ü"/>
            </a:pPr>
            <a:r>
              <a:rPr lang="en-US" dirty="0" smtClean="0"/>
              <a:t>Other pressure effects can be seen on the sympathetic trunks, phrenic nerves, and sometimes the trachea, main bronchi, and esophagus.</a:t>
            </a:r>
          </a:p>
          <a:p>
            <a:endParaRPr lang="en-US" dirty="0" smtClean="0"/>
          </a:p>
          <a:p>
            <a:endParaRPr lang="en-US"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522165"/>
            <a:ext cx="4038600" cy="302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correlations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err="1" smtClean="0"/>
              <a:t>Mediastinoscopy</a:t>
            </a:r>
            <a:endParaRPr lang="en-US" b="1" dirty="0"/>
          </a:p>
          <a:p>
            <a:pPr lvl="1">
              <a:buFont typeface="Wingdings" pitchFamily="2" charset="2"/>
              <a:buChar char="ü"/>
            </a:pPr>
            <a:r>
              <a:rPr lang="en-US" dirty="0" smtClean="0"/>
              <a:t>diagnostic procedure by which tracheobronchial lymph nodes are obtained without opening the pleural cavities. </a:t>
            </a:r>
          </a:p>
          <a:p>
            <a:pPr>
              <a:buFont typeface="Wingdings" pitchFamily="2" charset="2"/>
              <a:buChar char="ü"/>
            </a:pPr>
            <a:r>
              <a:rPr lang="en-US" dirty="0" smtClean="0"/>
              <a:t>A small incision is made in the midline in the neck just above the suprasternal notch, and the superior mediastinum is explored down to the region of the bifurcation of the trachea. </a:t>
            </a:r>
          </a:p>
          <a:p>
            <a:pPr>
              <a:buFont typeface="Wingdings" pitchFamily="2" charset="2"/>
              <a:buChar char="ü"/>
            </a:pPr>
            <a:r>
              <a:rPr lang="en-US" dirty="0" smtClean="0"/>
              <a:t>The procedure can be used to determine the diagnosis and degree of spread of carcinoma of the bronchus.</a:t>
            </a:r>
          </a:p>
          <a:p>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4038600" cy="26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67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half" idx="1"/>
          </p:nvPr>
        </p:nvSpPr>
        <p:spPr/>
        <p:txBody>
          <a:bodyPr/>
          <a:lstStyle/>
          <a:p>
            <a:r>
              <a:rPr lang="en-US" dirty="0" smtClean="0"/>
              <a:t>Mediastinum: definition </a:t>
            </a:r>
          </a:p>
          <a:p>
            <a:r>
              <a:rPr lang="en-US" dirty="0" smtClean="0"/>
              <a:t>Extend and sub divisions</a:t>
            </a:r>
          </a:p>
          <a:p>
            <a:r>
              <a:rPr lang="en-US" dirty="0" smtClean="0"/>
              <a:t>Contents</a:t>
            </a:r>
          </a:p>
          <a:p>
            <a:r>
              <a:rPr lang="en-US" dirty="0" smtClean="0"/>
              <a:t>Nerves passing thorax</a:t>
            </a:r>
          </a:p>
          <a:p>
            <a:r>
              <a:rPr lang="en-US" dirty="0" smtClean="0"/>
              <a:t>Clinical correlations</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488687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990600"/>
          </a:xfrm>
        </p:spPr>
        <p:txBody>
          <a:bodyPr/>
          <a:lstStyle/>
          <a:p>
            <a:r>
              <a:rPr lang="en-US" dirty="0" smtClean="0"/>
              <a:t>References </a:t>
            </a:r>
            <a:endParaRPr lang="en-US" dirty="0"/>
          </a:p>
        </p:txBody>
      </p:sp>
      <p:sp>
        <p:nvSpPr>
          <p:cNvPr id="3" name="Content Placeholder 2"/>
          <p:cNvSpPr>
            <a:spLocks noGrp="1"/>
          </p:cNvSpPr>
          <p:nvPr>
            <p:ph sz="half" idx="4294967295"/>
          </p:nvPr>
        </p:nvSpPr>
        <p:spPr>
          <a:xfrm>
            <a:off x="0" y="1673225"/>
            <a:ext cx="4038600" cy="4718050"/>
          </a:xfrm>
        </p:spPr>
        <p:txBody>
          <a:bodyPr/>
          <a:lstStyle/>
          <a:p>
            <a:r>
              <a:rPr lang="en-US" dirty="0" smtClean="0"/>
              <a:t>Clinical anatomy by regions, 9</a:t>
            </a:r>
            <a:r>
              <a:rPr lang="en-US" baseline="30000" dirty="0" smtClean="0"/>
              <a:t>th</a:t>
            </a:r>
            <a:r>
              <a:rPr lang="en-US" dirty="0" smtClean="0"/>
              <a:t> edition, Richard. </a:t>
            </a:r>
            <a:r>
              <a:rPr lang="en-US" dirty="0" err="1" smtClean="0"/>
              <a:t>Snells</a:t>
            </a:r>
            <a:endParaRPr lang="en-US" dirty="0"/>
          </a:p>
        </p:txBody>
      </p:sp>
    </p:spTree>
    <p:extLst>
      <p:ext uri="{BB962C8B-B14F-4D97-AF65-F5344CB8AC3E}">
        <p14:creationId xmlns:p14="http://schemas.microsoft.com/office/powerpoint/2010/main" val="25993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the end of the session, the student should able to: </a:t>
            </a:r>
            <a:endParaRPr lang="en-US" dirty="0"/>
          </a:p>
        </p:txBody>
      </p:sp>
      <p:sp>
        <p:nvSpPr>
          <p:cNvPr id="3" name="Content Placeholder 2"/>
          <p:cNvSpPr>
            <a:spLocks noGrp="1"/>
          </p:cNvSpPr>
          <p:nvPr>
            <p:ph idx="1"/>
          </p:nvPr>
        </p:nvSpPr>
        <p:spPr/>
        <p:txBody>
          <a:bodyPr/>
          <a:lstStyle/>
          <a:p>
            <a:pPr lvl="0"/>
            <a:r>
              <a:rPr lang="en-US" dirty="0"/>
              <a:t>Identify the divisions of the mediastinum and describe their contents.</a:t>
            </a:r>
          </a:p>
          <a:p>
            <a:pPr lvl="0"/>
            <a:r>
              <a:rPr lang="en-US" dirty="0"/>
              <a:t>Describe the gross anatomy of bronchi.</a:t>
            </a:r>
          </a:p>
          <a:p>
            <a:pPr lvl="0"/>
            <a:r>
              <a:rPr lang="en-US" dirty="0"/>
              <a:t>Describe the anatomy of nerves in the mediastinum. </a:t>
            </a:r>
          </a:p>
          <a:p>
            <a:pPr lvl="0"/>
            <a:r>
              <a:rPr lang="en-US" dirty="0"/>
              <a:t>Correlate this knowledge to clinical conditions</a:t>
            </a:r>
            <a:r>
              <a:rPr lang="en-US" dirty="0" smtClean="0"/>
              <a:t>.</a:t>
            </a:r>
            <a:endParaRPr lang="en-US" dirty="0"/>
          </a:p>
          <a:p>
            <a:endParaRPr lang="en-US" dirty="0"/>
          </a:p>
        </p:txBody>
      </p:sp>
    </p:spTree>
    <p:extLst>
      <p:ext uri="{BB962C8B-B14F-4D97-AF65-F5344CB8AC3E}">
        <p14:creationId xmlns:p14="http://schemas.microsoft.com/office/powerpoint/2010/main" val="13940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Mediastinum </a:t>
            </a:r>
            <a:endParaRPr lang="en-US" dirty="0"/>
          </a:p>
        </p:txBody>
      </p:sp>
      <p:sp>
        <p:nvSpPr>
          <p:cNvPr id="3" name="Content Placeholder 2"/>
          <p:cNvSpPr>
            <a:spLocks noGrp="1"/>
          </p:cNvSpPr>
          <p:nvPr>
            <p:ph sz="half" idx="1"/>
          </p:nvPr>
        </p:nvSpPr>
        <p:spPr>
          <a:xfrm>
            <a:off x="152400" y="1600200"/>
            <a:ext cx="4038600" cy="4525963"/>
          </a:xfrm>
        </p:spPr>
        <p:txBody>
          <a:bodyPr>
            <a:normAutofit fontScale="77500" lnSpcReduction="20000"/>
          </a:bodyPr>
          <a:lstStyle/>
          <a:p>
            <a:r>
              <a:rPr lang="en-US" dirty="0" smtClean="0"/>
              <a:t>Extends </a:t>
            </a:r>
            <a:r>
              <a:rPr lang="en-US" dirty="0"/>
              <a:t>superiorly to the thoracic outlet and the root of </a:t>
            </a:r>
            <a:r>
              <a:rPr lang="en-US" dirty="0" smtClean="0"/>
              <a:t>the neck </a:t>
            </a:r>
            <a:r>
              <a:rPr lang="en-US" dirty="0"/>
              <a:t>and inferiorly to the diaphragm. </a:t>
            </a:r>
            <a:endParaRPr lang="en-US" dirty="0" smtClean="0"/>
          </a:p>
          <a:p>
            <a:r>
              <a:rPr lang="en-US" dirty="0" smtClean="0"/>
              <a:t>Extends anteriorly to </a:t>
            </a:r>
            <a:r>
              <a:rPr lang="en-US" dirty="0"/>
              <a:t>the sternum and posteriorly to the vertebral column. </a:t>
            </a:r>
            <a:endParaRPr lang="en-US" dirty="0" smtClean="0"/>
          </a:p>
          <a:p>
            <a:r>
              <a:rPr lang="en-US" b="1" dirty="0" smtClean="0"/>
              <a:t>Content</a:t>
            </a:r>
            <a:r>
              <a:rPr lang="en-US" dirty="0" smtClean="0"/>
              <a:t>: remains </a:t>
            </a:r>
            <a:r>
              <a:rPr lang="en-US" dirty="0"/>
              <a:t>of the thymus, the heart and </a:t>
            </a:r>
            <a:r>
              <a:rPr lang="en-US" dirty="0" smtClean="0"/>
              <a:t>large blood </a:t>
            </a:r>
            <a:r>
              <a:rPr lang="en-US" dirty="0"/>
              <a:t>vessels, the trachea and esophagus, the thoracic </a:t>
            </a:r>
            <a:r>
              <a:rPr lang="en-US" dirty="0" smtClean="0"/>
              <a:t>duct and </a:t>
            </a:r>
            <a:r>
              <a:rPr lang="en-US" dirty="0"/>
              <a:t>lymph </a:t>
            </a:r>
            <a:r>
              <a:rPr lang="en-US" dirty="0" smtClean="0"/>
              <a:t>nodes, the </a:t>
            </a:r>
            <a:r>
              <a:rPr lang="en-US" dirty="0" err="1"/>
              <a:t>vagus</a:t>
            </a:r>
            <a:r>
              <a:rPr lang="en-US" dirty="0"/>
              <a:t> and phrenic nerves, and </a:t>
            </a:r>
            <a:r>
              <a:rPr lang="en-US" dirty="0" smtClean="0"/>
              <a:t>the sympathetic </a:t>
            </a:r>
            <a:r>
              <a:rPr lang="en-US" dirty="0"/>
              <a:t>trunks</a:t>
            </a:r>
            <a:r>
              <a:rPr lang="en-US" dirty="0" smtClean="0"/>
              <a:t>.</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729349"/>
            <a:ext cx="4038600" cy="260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8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divisions</a:t>
            </a:r>
            <a:endParaRPr lang="en-US" dirty="0"/>
          </a:p>
        </p:txBody>
      </p:sp>
      <p:sp>
        <p:nvSpPr>
          <p:cNvPr id="3" name="Content Placeholder 2"/>
          <p:cNvSpPr>
            <a:spLocks noGrp="1"/>
          </p:cNvSpPr>
          <p:nvPr>
            <p:ph sz="half" idx="1"/>
          </p:nvPr>
        </p:nvSpPr>
        <p:spPr>
          <a:xfrm>
            <a:off x="0" y="1600200"/>
            <a:ext cx="4038600" cy="4525963"/>
          </a:xfrm>
        </p:spPr>
        <p:txBody>
          <a:bodyPr>
            <a:normAutofit fontScale="70000" lnSpcReduction="20000"/>
          </a:bodyPr>
          <a:lstStyle/>
          <a:p>
            <a:r>
              <a:rPr lang="en-US" dirty="0" smtClean="0"/>
              <a:t>Divided in superior and inferior divisions by imaginary line passing from the sternal angle anteriorly to the lower border of the 4</a:t>
            </a:r>
            <a:r>
              <a:rPr lang="en-US" baseline="30000" dirty="0" smtClean="0"/>
              <a:t>th</a:t>
            </a:r>
            <a:r>
              <a:rPr lang="en-US" dirty="0" smtClean="0"/>
              <a:t> thoracic vertebrae.</a:t>
            </a:r>
          </a:p>
          <a:p>
            <a:r>
              <a:rPr lang="en-US" dirty="0"/>
              <a:t>The inferior </a:t>
            </a:r>
            <a:r>
              <a:rPr lang="en-US" dirty="0" smtClean="0"/>
              <a:t>mediastinum is </a:t>
            </a:r>
            <a:r>
              <a:rPr lang="en-US" dirty="0"/>
              <a:t>further subdivided into the </a:t>
            </a:r>
            <a:r>
              <a:rPr lang="en-US" b="1" dirty="0"/>
              <a:t>middle </a:t>
            </a:r>
            <a:r>
              <a:rPr lang="en-US" b="1" dirty="0" smtClean="0"/>
              <a:t>mediastinum, </a:t>
            </a:r>
            <a:r>
              <a:rPr lang="en-US" dirty="0" smtClean="0"/>
              <a:t>which </a:t>
            </a:r>
            <a:r>
              <a:rPr lang="en-US" dirty="0"/>
              <a:t>consists of the pericardium and </a:t>
            </a:r>
            <a:r>
              <a:rPr lang="en-US" dirty="0" smtClean="0"/>
              <a:t>heart, the </a:t>
            </a:r>
            <a:r>
              <a:rPr lang="en-US" b="1" dirty="0" smtClean="0"/>
              <a:t>anterior mediastinum</a:t>
            </a:r>
            <a:r>
              <a:rPr lang="en-US" b="1" dirty="0"/>
              <a:t>, </a:t>
            </a:r>
            <a:r>
              <a:rPr lang="en-US" dirty="0"/>
              <a:t>which is a space between the </a:t>
            </a:r>
            <a:r>
              <a:rPr lang="en-US" dirty="0" smtClean="0"/>
              <a:t>pericardium and </a:t>
            </a:r>
            <a:r>
              <a:rPr lang="en-US" dirty="0"/>
              <a:t>the </a:t>
            </a:r>
            <a:r>
              <a:rPr lang="en-US" dirty="0" smtClean="0"/>
              <a:t>sternum and </a:t>
            </a:r>
            <a:r>
              <a:rPr lang="en-US" dirty="0"/>
              <a:t>the </a:t>
            </a:r>
            <a:r>
              <a:rPr lang="en-US" b="1" dirty="0"/>
              <a:t>posterior mediastinum, </a:t>
            </a:r>
            <a:r>
              <a:rPr lang="en-US" dirty="0"/>
              <a:t>which </a:t>
            </a:r>
            <a:r>
              <a:rPr lang="en-US" dirty="0" smtClean="0"/>
              <a:t>lies between </a:t>
            </a:r>
            <a:r>
              <a:rPr lang="en-US" dirty="0"/>
              <a:t>the pericardium and the vertebral column.</a:t>
            </a:r>
          </a:p>
          <a:p>
            <a:pPr marL="0" indent="0">
              <a:buNone/>
            </a:pP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730864"/>
            <a:ext cx="4038600" cy="260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Superior mediastinum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superior mediastinum </a:t>
            </a:r>
            <a:r>
              <a:rPr lang="en-US" dirty="0"/>
              <a:t>is bounded in front by </a:t>
            </a:r>
            <a:r>
              <a:rPr lang="en-US" dirty="0" smtClean="0"/>
              <a:t>the manubrium </a:t>
            </a:r>
            <a:r>
              <a:rPr lang="en-US" dirty="0" err="1"/>
              <a:t>sterni</a:t>
            </a:r>
            <a:r>
              <a:rPr lang="en-US" dirty="0"/>
              <a:t> and behind by the first four </a:t>
            </a:r>
            <a:r>
              <a:rPr lang="en-US" dirty="0" smtClean="0"/>
              <a:t>thoracic vertebrae</a:t>
            </a:r>
          </a:p>
          <a:p>
            <a:r>
              <a:rPr lang="en-US" dirty="0"/>
              <a:t>Thymus, large veins, large arteries, trachea, esophagus and thoracic duct, and  sympathetic trunks.</a:t>
            </a:r>
          </a:p>
          <a:p>
            <a:endParaRPr lang="en-US" dirty="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38787" y="3098800"/>
            <a:ext cx="22574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3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Inferior Mediastinum</a:t>
            </a:r>
            <a:br>
              <a:rPr lang="en-US" dirty="0" smtClean="0"/>
            </a:br>
            <a:endParaRPr lang="en-US" dirty="0"/>
          </a:p>
        </p:txBody>
      </p:sp>
      <p:sp>
        <p:nvSpPr>
          <p:cNvPr id="3" name="Content Placeholder 2"/>
          <p:cNvSpPr>
            <a:spLocks noGrp="1"/>
          </p:cNvSpPr>
          <p:nvPr>
            <p:ph sz="half" idx="1"/>
          </p:nvPr>
        </p:nvSpPr>
        <p:spPr>
          <a:xfrm>
            <a:off x="76200" y="1600200"/>
            <a:ext cx="4038600" cy="4525963"/>
          </a:xfrm>
        </p:spPr>
        <p:txBody>
          <a:bodyPr>
            <a:normAutofit fontScale="92500" lnSpcReduction="20000"/>
          </a:bodyPr>
          <a:lstStyle/>
          <a:p>
            <a:endParaRPr lang="en-US" dirty="0" smtClean="0"/>
          </a:p>
          <a:p>
            <a:r>
              <a:rPr lang="en-US" dirty="0"/>
              <a:t>The inferior mediastinum is bounded in front by the body of the sternum and behind by the lower eight thoracic vertebrae</a:t>
            </a:r>
            <a:r>
              <a:rPr lang="en-US" dirty="0" smtClean="0"/>
              <a:t>.</a:t>
            </a:r>
            <a:endParaRPr lang="en-US" dirty="0"/>
          </a:p>
          <a:p>
            <a:r>
              <a:rPr lang="en-US" dirty="0" smtClean="0"/>
              <a:t>Thymus</a:t>
            </a:r>
            <a:r>
              <a:rPr lang="en-US" dirty="0"/>
              <a:t>, </a:t>
            </a:r>
            <a:r>
              <a:rPr lang="en-US" dirty="0" smtClean="0"/>
              <a:t>heart </a:t>
            </a:r>
            <a:r>
              <a:rPr lang="en-US" dirty="0"/>
              <a:t>within the pericardium with </a:t>
            </a:r>
            <a:r>
              <a:rPr lang="en-US" dirty="0" smtClean="0"/>
              <a:t>the phrenic </a:t>
            </a:r>
            <a:r>
              <a:rPr lang="en-US" dirty="0"/>
              <a:t>nerves on each side, </a:t>
            </a:r>
            <a:r>
              <a:rPr lang="en-US" dirty="0" smtClean="0"/>
              <a:t>esophagus </a:t>
            </a:r>
            <a:r>
              <a:rPr lang="en-US" dirty="0"/>
              <a:t>and </a:t>
            </a:r>
            <a:r>
              <a:rPr lang="en-US" dirty="0" smtClean="0"/>
              <a:t>thoracic duct, descending </a:t>
            </a:r>
            <a:r>
              <a:rPr lang="en-US" dirty="0"/>
              <a:t>aorta, and </a:t>
            </a:r>
            <a:r>
              <a:rPr lang="en-US" dirty="0" smtClean="0"/>
              <a:t>sympathetic </a:t>
            </a:r>
            <a:r>
              <a:rPr lang="en-US" dirty="0"/>
              <a:t>trunks.</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729349"/>
            <a:ext cx="4038600" cy="260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Bronchi</a:t>
            </a:r>
            <a:br>
              <a:rPr lang="en-US" b="1" dirty="0" smtClean="0"/>
            </a:br>
            <a:endParaRPr lang="en-US" dirty="0"/>
          </a:p>
        </p:txBody>
      </p:sp>
      <p:sp>
        <p:nvSpPr>
          <p:cNvPr id="3" name="Content Placeholder 2"/>
          <p:cNvSpPr>
            <a:spLocks noGrp="1"/>
          </p:cNvSpPr>
          <p:nvPr>
            <p:ph sz="half" idx="1"/>
          </p:nvPr>
        </p:nvSpPr>
        <p:spPr>
          <a:xfrm>
            <a:off x="0" y="1600200"/>
            <a:ext cx="4267200" cy="5029200"/>
          </a:xfrm>
        </p:spPr>
        <p:txBody>
          <a:bodyPr>
            <a:normAutofit fontScale="55000" lnSpcReduction="20000"/>
          </a:bodyPr>
          <a:lstStyle/>
          <a:p>
            <a:r>
              <a:rPr lang="en-US" dirty="0" smtClean="0"/>
              <a:t>The </a:t>
            </a:r>
            <a:r>
              <a:rPr lang="en-US" dirty="0"/>
              <a:t>trachea bifurcates behind the arch of the aorta </a:t>
            </a:r>
            <a:r>
              <a:rPr lang="en-US" dirty="0" smtClean="0"/>
              <a:t>into the </a:t>
            </a:r>
            <a:r>
              <a:rPr lang="en-US" b="1" dirty="0"/>
              <a:t>right and left principal (primary or main) </a:t>
            </a:r>
            <a:r>
              <a:rPr lang="en-US" b="1" dirty="0" smtClean="0"/>
              <a:t>bronchi</a:t>
            </a:r>
          </a:p>
          <a:p>
            <a:r>
              <a:rPr lang="en-US" dirty="0" smtClean="0"/>
              <a:t>The right principal (main) bronchus  is wider, shorter, and more vertical than the left and is about 1 in. (2.5 cm) long.</a:t>
            </a:r>
          </a:p>
          <a:p>
            <a:r>
              <a:rPr lang="en-US" dirty="0" smtClean="0"/>
              <a:t>Before entering the hilum of the right lung, the principal bronchus gives off the </a:t>
            </a:r>
            <a:r>
              <a:rPr lang="en-US" b="1" dirty="0" smtClean="0"/>
              <a:t>superior lobar bronchus. </a:t>
            </a:r>
          </a:p>
          <a:p>
            <a:r>
              <a:rPr lang="en-US" dirty="0" smtClean="0"/>
              <a:t>On entering the  hilum, it divides into a </a:t>
            </a:r>
            <a:r>
              <a:rPr lang="en-US" b="1" dirty="0" smtClean="0"/>
              <a:t>middle </a:t>
            </a:r>
            <a:r>
              <a:rPr lang="en-US" dirty="0" smtClean="0"/>
              <a:t>and an </a:t>
            </a:r>
            <a:r>
              <a:rPr lang="en-US" b="1" dirty="0" smtClean="0"/>
              <a:t>inferior lobar bronchus</a:t>
            </a:r>
            <a:r>
              <a:rPr lang="en-US" dirty="0" smtClean="0"/>
              <a:t>.</a:t>
            </a:r>
          </a:p>
          <a:p>
            <a:r>
              <a:rPr lang="en-US" dirty="0" smtClean="0"/>
              <a:t>The left principal (main) bronchus is narrower, longer, and more horizontal than the right and is about 2 in. (5 cm) long. </a:t>
            </a:r>
          </a:p>
          <a:p>
            <a:r>
              <a:rPr lang="en-US" dirty="0" smtClean="0"/>
              <a:t>It passes to the left below the arch of the aorta and </a:t>
            </a:r>
            <a:r>
              <a:rPr lang="en-US" b="1" dirty="0" smtClean="0"/>
              <a:t>in front of the esophagus. </a:t>
            </a:r>
          </a:p>
          <a:p>
            <a:r>
              <a:rPr lang="en-US" dirty="0" smtClean="0"/>
              <a:t>On entering the hilum of the left lung, the principal bronchus divides into a </a:t>
            </a:r>
            <a:r>
              <a:rPr lang="en-US" b="1" dirty="0" smtClean="0"/>
              <a:t>superior </a:t>
            </a:r>
            <a:r>
              <a:rPr lang="en-US" dirty="0" smtClean="0"/>
              <a:t>and an </a:t>
            </a:r>
            <a:r>
              <a:rPr lang="en-US" b="1" dirty="0" smtClean="0"/>
              <a:t>inferior lobar bronchus.</a:t>
            </a:r>
            <a:endParaRPr lang="en-US" dirty="0" smtClean="0"/>
          </a:p>
          <a:p>
            <a:endParaRPr lang="en-US" dirty="0" smtClean="0"/>
          </a:p>
          <a:p>
            <a:endParaRPr lang="en-US" b="1" dirty="0" smtClean="0"/>
          </a:p>
          <a:p>
            <a:endParaRPr lang="en-US" dirty="0"/>
          </a:p>
          <a:p>
            <a:endParaRPr lang="en-US"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5112327" y="1676400"/>
            <a:ext cx="4038600" cy="436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Nerves in mediastinum</a:t>
            </a:r>
            <a:endParaRPr lang="en-US" dirty="0"/>
          </a:p>
        </p:txBody>
      </p:sp>
      <p:sp>
        <p:nvSpPr>
          <p:cNvPr id="3" name="Content Placeholder 2"/>
          <p:cNvSpPr>
            <a:spLocks noGrp="1"/>
          </p:cNvSpPr>
          <p:nvPr>
            <p:ph sz="half" idx="1"/>
          </p:nvPr>
        </p:nvSpPr>
        <p:spPr>
          <a:xfrm>
            <a:off x="304800" y="1600200"/>
            <a:ext cx="4191000" cy="4876799"/>
          </a:xfrm>
        </p:spPr>
        <p:txBody>
          <a:bodyPr>
            <a:normAutofit fontScale="70000" lnSpcReduction="20000"/>
          </a:bodyPr>
          <a:lstStyle/>
          <a:p>
            <a:r>
              <a:rPr lang="en-US" dirty="0"/>
              <a:t>The </a:t>
            </a:r>
            <a:r>
              <a:rPr lang="en-US" b="1" dirty="0"/>
              <a:t>right </a:t>
            </a:r>
            <a:r>
              <a:rPr lang="en-US" b="1" dirty="0" err="1"/>
              <a:t>vagus</a:t>
            </a:r>
            <a:r>
              <a:rPr lang="en-US" b="1" dirty="0"/>
              <a:t> nerve </a:t>
            </a:r>
            <a:r>
              <a:rPr lang="en-US" dirty="0"/>
              <a:t>descends in the thorax, first </a:t>
            </a:r>
            <a:r>
              <a:rPr lang="en-US" dirty="0" smtClean="0"/>
              <a:t> </a:t>
            </a:r>
            <a:r>
              <a:rPr lang="en-US" dirty="0" err="1" smtClean="0"/>
              <a:t>posterolateral</a:t>
            </a:r>
            <a:r>
              <a:rPr lang="en-US" dirty="0" smtClean="0"/>
              <a:t> </a:t>
            </a:r>
            <a:r>
              <a:rPr lang="en-US" dirty="0"/>
              <a:t>to the brachiocephalic artery </a:t>
            </a:r>
            <a:r>
              <a:rPr lang="en-US" dirty="0" smtClean="0"/>
              <a:t> then lateral </a:t>
            </a:r>
            <a:r>
              <a:rPr lang="en-US" dirty="0"/>
              <a:t>to the trachea </a:t>
            </a:r>
            <a:endParaRPr lang="en-US" dirty="0" smtClean="0"/>
          </a:p>
          <a:p>
            <a:r>
              <a:rPr lang="en-US" dirty="0" smtClean="0"/>
              <a:t>Passes </a:t>
            </a:r>
            <a:r>
              <a:rPr lang="en-US" b="1" dirty="0"/>
              <a:t>behind </a:t>
            </a:r>
            <a:r>
              <a:rPr lang="en-US" dirty="0"/>
              <a:t>the root of the </a:t>
            </a:r>
            <a:r>
              <a:rPr lang="en-US" dirty="0" smtClean="0"/>
              <a:t>right lung </a:t>
            </a:r>
            <a:r>
              <a:rPr lang="en-US" dirty="0"/>
              <a:t>and assists in the formation of the </a:t>
            </a:r>
            <a:r>
              <a:rPr lang="en-US" b="1" dirty="0"/>
              <a:t>pulmonary plexus.</a:t>
            </a:r>
          </a:p>
          <a:p>
            <a:r>
              <a:rPr lang="en-US" dirty="0"/>
              <a:t>On leaving the plexus, the </a:t>
            </a:r>
            <a:r>
              <a:rPr lang="en-US" dirty="0" err="1"/>
              <a:t>vagus</a:t>
            </a:r>
            <a:r>
              <a:rPr lang="en-US" dirty="0"/>
              <a:t> passes onto the </a:t>
            </a:r>
            <a:r>
              <a:rPr lang="en-US" dirty="0" smtClean="0"/>
              <a:t>posterior surface </a:t>
            </a:r>
            <a:r>
              <a:rPr lang="en-US" dirty="0"/>
              <a:t>of the esophagus and takes part in the formation </a:t>
            </a:r>
            <a:r>
              <a:rPr lang="en-US" dirty="0" smtClean="0"/>
              <a:t>of the </a:t>
            </a:r>
            <a:r>
              <a:rPr lang="en-US" b="1" dirty="0"/>
              <a:t>esophageal plexus. </a:t>
            </a:r>
            <a:endParaRPr lang="en-US" b="1" dirty="0" smtClean="0"/>
          </a:p>
          <a:p>
            <a:r>
              <a:rPr lang="en-US" dirty="0" smtClean="0"/>
              <a:t>It </a:t>
            </a:r>
            <a:r>
              <a:rPr lang="en-US" dirty="0"/>
              <a:t>then passes through the </a:t>
            </a:r>
            <a:r>
              <a:rPr lang="en-US" dirty="0" smtClean="0"/>
              <a:t>esophageal opening </a:t>
            </a:r>
            <a:r>
              <a:rPr lang="en-US" dirty="0"/>
              <a:t>of the </a:t>
            </a:r>
            <a:r>
              <a:rPr lang="en-US" dirty="0" smtClean="0"/>
              <a:t>diaphragm. </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756745"/>
            <a:ext cx="4038600" cy="455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3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Nerves in mediastinum </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b="1" dirty="0" smtClean="0"/>
              <a:t>left </a:t>
            </a:r>
            <a:r>
              <a:rPr lang="en-US" b="1" dirty="0" err="1" smtClean="0"/>
              <a:t>vagus</a:t>
            </a:r>
            <a:r>
              <a:rPr lang="en-US" b="1" dirty="0" smtClean="0"/>
              <a:t> nerve </a:t>
            </a:r>
            <a:r>
              <a:rPr lang="en-US" dirty="0" smtClean="0"/>
              <a:t>descends in the thorax between the left common carotid and the left </a:t>
            </a:r>
            <a:r>
              <a:rPr lang="en-US" dirty="0" err="1" smtClean="0"/>
              <a:t>subclavian</a:t>
            </a:r>
            <a:r>
              <a:rPr lang="en-US" dirty="0" smtClean="0"/>
              <a:t> arteries </a:t>
            </a:r>
          </a:p>
          <a:p>
            <a:r>
              <a:rPr lang="en-US" dirty="0" smtClean="0"/>
              <a:t>It then crosses the left side of the aortic arch </a:t>
            </a:r>
          </a:p>
          <a:p>
            <a:r>
              <a:rPr lang="en-US" dirty="0" smtClean="0"/>
              <a:t>The </a:t>
            </a:r>
            <a:r>
              <a:rPr lang="en-US" dirty="0" err="1" smtClean="0"/>
              <a:t>vagus</a:t>
            </a:r>
            <a:r>
              <a:rPr lang="en-US" dirty="0" smtClean="0"/>
              <a:t> then turns backward </a:t>
            </a:r>
            <a:r>
              <a:rPr lang="en-US" b="1" dirty="0" smtClean="0"/>
              <a:t>behind </a:t>
            </a:r>
            <a:r>
              <a:rPr lang="en-US" dirty="0" smtClean="0"/>
              <a:t>the root of the left lung and assists in the formation of the </a:t>
            </a:r>
            <a:r>
              <a:rPr lang="en-US" b="1" dirty="0" smtClean="0"/>
              <a:t>pulmonary plexus. </a:t>
            </a:r>
          </a:p>
          <a:p>
            <a:r>
              <a:rPr lang="en-US" dirty="0" smtClean="0"/>
              <a:t>On leaving the plexus, the </a:t>
            </a:r>
            <a:r>
              <a:rPr lang="en-US" dirty="0" err="1" smtClean="0"/>
              <a:t>vagus</a:t>
            </a:r>
            <a:r>
              <a:rPr lang="en-US" dirty="0" smtClean="0"/>
              <a:t> passes onto the anterior surface of the esophagus and takes part in the formation of the </a:t>
            </a:r>
            <a:r>
              <a:rPr lang="en-US" b="1" dirty="0" smtClean="0"/>
              <a:t>esophageal plexus. </a:t>
            </a:r>
            <a:endParaRPr lang="en-US" dirty="0" smtClean="0"/>
          </a:p>
          <a:p>
            <a:endParaRPr lang="en-US" dirty="0" smtClean="0"/>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781324"/>
            <a:ext cx="4038600" cy="450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68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941</TotalTime>
  <Words>1064</Words>
  <Application>Microsoft Office PowerPoint</Application>
  <PresentationFormat>On-screen Show (4:3)</PresentationFormat>
  <Paragraphs>79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LECT 12: Anatomy of Mediastinum</vt:lpstr>
      <vt:lpstr>At the end of the session, the student should able to: </vt:lpstr>
      <vt:lpstr>Mediastinum </vt:lpstr>
      <vt:lpstr>Sub divisions</vt:lpstr>
      <vt:lpstr>Superior mediastinum</vt:lpstr>
      <vt:lpstr>Inferior Mediastinum </vt:lpstr>
      <vt:lpstr>The Bronchi </vt:lpstr>
      <vt:lpstr>Nerves in mediastinum</vt:lpstr>
      <vt:lpstr>Nerves in mediastinum </vt:lpstr>
      <vt:lpstr>Nerves in mediastinum </vt:lpstr>
      <vt:lpstr>Nerves in mediastinum</vt:lpstr>
      <vt:lpstr> Clinical correlations</vt:lpstr>
      <vt:lpstr>Clinical correlations</vt:lpstr>
      <vt:lpstr>Clinical correlations </vt:lpstr>
      <vt:lpstr>Clinical correlations</vt:lpstr>
      <vt:lpstr>Summary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 12: Anatomy of mediastinum</dc:title>
  <dc:creator>Asus</dc:creator>
  <cp:lastModifiedBy>Asus</cp:lastModifiedBy>
  <cp:revision>202</cp:revision>
  <dcterms:created xsi:type="dcterms:W3CDTF">2014-09-03T05:41:30Z</dcterms:created>
  <dcterms:modified xsi:type="dcterms:W3CDTF">2014-09-10T08:20:19Z</dcterms:modified>
</cp:coreProperties>
</file>