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53" autoAdjust="0"/>
    <p:restoredTop sz="94660"/>
  </p:normalViewPr>
  <p:slideViewPr>
    <p:cSldViewPr>
      <p:cViewPr varScale="1">
        <p:scale>
          <a:sx n="66" d="100"/>
          <a:sy n="66" d="100"/>
        </p:scale>
        <p:origin x="-66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D3DE2-BC17-44A7-A985-2AF5D13A906D}" type="datetimeFigureOut">
              <a:rPr lang="en-US" smtClean="0"/>
              <a:pPr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2A54-E95D-492D-A4B3-24C09718A3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D3DE2-BC17-44A7-A985-2AF5D13A906D}" type="datetimeFigureOut">
              <a:rPr lang="en-US" smtClean="0"/>
              <a:pPr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2A54-E95D-492D-A4B3-24C09718A3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D3DE2-BC17-44A7-A985-2AF5D13A906D}" type="datetimeFigureOut">
              <a:rPr lang="en-US" smtClean="0"/>
              <a:pPr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2A54-E95D-492D-A4B3-24C09718A30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D3DE2-BC17-44A7-A985-2AF5D13A906D}" type="datetimeFigureOut">
              <a:rPr lang="en-US" smtClean="0"/>
              <a:pPr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2A54-E95D-492D-A4B3-24C09718A3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D3DE2-BC17-44A7-A985-2AF5D13A906D}" type="datetimeFigureOut">
              <a:rPr lang="en-US" smtClean="0"/>
              <a:pPr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2A54-E95D-492D-A4B3-24C09718A3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D3DE2-BC17-44A7-A985-2AF5D13A906D}" type="datetimeFigureOut">
              <a:rPr lang="en-US" smtClean="0"/>
              <a:pPr/>
              <a:t>10/26/2014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2A54-E95D-492D-A4B3-24C09718A3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D3DE2-BC17-44A7-A985-2AF5D13A906D}" type="datetimeFigureOut">
              <a:rPr lang="en-US" smtClean="0"/>
              <a:pPr/>
              <a:t>10/26/2014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2A54-E95D-492D-A4B3-24C09718A3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D3DE2-BC17-44A7-A985-2AF5D13A906D}" type="datetimeFigureOut">
              <a:rPr lang="en-US" smtClean="0"/>
              <a:pPr/>
              <a:t>10/26/2014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2A54-E95D-492D-A4B3-24C09718A3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D3DE2-BC17-44A7-A985-2AF5D13A906D}" type="datetimeFigureOut">
              <a:rPr lang="en-US" smtClean="0"/>
              <a:pPr/>
              <a:t>10/26/2014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2A54-E95D-492D-A4B3-24C09718A3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D3DE2-BC17-44A7-A985-2AF5D13A906D}" type="datetimeFigureOut">
              <a:rPr lang="en-US" smtClean="0"/>
              <a:pPr/>
              <a:t>10/26/2014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2A54-E95D-492D-A4B3-24C09718A3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D3DE2-BC17-44A7-A985-2AF5D13A906D}" type="datetimeFigureOut">
              <a:rPr lang="en-US" smtClean="0"/>
              <a:pPr/>
              <a:t>10/26/2014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2A54-E95D-492D-A4B3-24C09718A3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18D3DE2-BC17-44A7-A985-2AF5D13A906D}" type="datetimeFigureOut">
              <a:rPr lang="en-US" smtClean="0"/>
              <a:pPr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3AB2A54-E95D-492D-A4B3-24C09718A3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L58: Development of venous system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Rehan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2544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of venous system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Anastomosis between anterior cardinal vein will form future left brachiocephalic vein </a:t>
            </a:r>
          </a:p>
          <a:p>
            <a:r>
              <a:rPr lang="en-US" dirty="0" smtClean="0"/>
              <a:t>This will channelize blood from left side of head and neck to right </a:t>
            </a:r>
          </a:p>
          <a:p>
            <a:r>
              <a:rPr lang="en-US" dirty="0" smtClean="0"/>
              <a:t>Terminal part of left post. Cardinal vein will retained as left sup. Intercostal vein 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419599" y="3020196"/>
            <a:ext cx="4582431" cy="3315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7323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228600" y="2027237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Formation of Sup. Vena cava </a:t>
            </a:r>
          </a:p>
          <a:p>
            <a:r>
              <a:rPr lang="en-US" dirty="0" smtClean="0"/>
              <a:t>Formation of internal jugular vein</a:t>
            </a:r>
          </a:p>
          <a:p>
            <a:r>
              <a:rPr lang="en-US" dirty="0" err="1" smtClean="0"/>
              <a:t>Extenal</a:t>
            </a:r>
            <a:r>
              <a:rPr lang="en-US" dirty="0" smtClean="0"/>
              <a:t> jugular derives from venous plexus in face</a:t>
            </a:r>
          </a:p>
          <a:p>
            <a:r>
              <a:rPr lang="en-US" dirty="0" smtClean="0"/>
              <a:t>Left renal vein formed b anastomosis of </a:t>
            </a:r>
            <a:r>
              <a:rPr lang="en-US" dirty="0" err="1" smtClean="0"/>
              <a:t>subcardinal</a:t>
            </a:r>
            <a:r>
              <a:rPr lang="en-US" dirty="0" smtClean="0"/>
              <a:t> vein </a:t>
            </a:r>
          </a:p>
          <a:p>
            <a:r>
              <a:rPr lang="en-US" dirty="0" smtClean="0"/>
              <a:t>Distal part of left </a:t>
            </a:r>
            <a:r>
              <a:rPr lang="en-US" dirty="0" err="1" smtClean="0"/>
              <a:t>subcardinal</a:t>
            </a:r>
            <a:r>
              <a:rPr lang="en-US" dirty="0" smtClean="0"/>
              <a:t> vein persist as left gonadal vein.</a:t>
            </a:r>
          </a:p>
          <a:p>
            <a:r>
              <a:rPr lang="en-US" dirty="0" smtClean="0"/>
              <a:t>Renal segment of inferior vena cava 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458200" cy="1371600"/>
          </a:xfrm>
        </p:spPr>
        <p:txBody>
          <a:bodyPr/>
          <a:lstStyle/>
          <a:p>
            <a:r>
              <a:rPr lang="en-US" dirty="0" smtClean="0"/>
              <a:t>Development of venous system 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6874" y="2295989"/>
            <a:ext cx="4936754" cy="3571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7335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of venous system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Left common iliac vein </a:t>
            </a:r>
          </a:p>
          <a:p>
            <a:r>
              <a:rPr lang="en-US" dirty="0" err="1" smtClean="0"/>
              <a:t>Sacrocardinal</a:t>
            </a:r>
            <a:r>
              <a:rPr lang="en-US" dirty="0" smtClean="0"/>
              <a:t> segment of inferior vena cava</a:t>
            </a:r>
          </a:p>
          <a:p>
            <a:r>
              <a:rPr lang="en-US" dirty="0" smtClean="0"/>
              <a:t>Body wall is drained by </a:t>
            </a:r>
            <a:r>
              <a:rPr lang="en-US" dirty="0" err="1" smtClean="0"/>
              <a:t>supracardinal</a:t>
            </a:r>
            <a:r>
              <a:rPr lang="en-US" dirty="0" smtClean="0"/>
              <a:t> vein after 7</a:t>
            </a:r>
            <a:r>
              <a:rPr lang="en-US" baseline="30000" dirty="0" smtClean="0"/>
              <a:t>th</a:t>
            </a:r>
            <a:r>
              <a:rPr lang="en-US" dirty="0" smtClean="0"/>
              <a:t> week</a:t>
            </a:r>
          </a:p>
          <a:p>
            <a:r>
              <a:rPr lang="en-US" dirty="0" smtClean="0"/>
              <a:t>Its is drained by 4</a:t>
            </a:r>
            <a:r>
              <a:rPr lang="en-US" baseline="30000" dirty="0" smtClean="0"/>
              <a:t>th</a:t>
            </a:r>
            <a:r>
              <a:rPr lang="en-US" dirty="0" smtClean="0"/>
              <a:t> to 11</a:t>
            </a:r>
            <a:r>
              <a:rPr lang="en-US" baseline="30000" dirty="0" smtClean="0"/>
              <a:t>th</a:t>
            </a:r>
            <a:r>
              <a:rPr lang="en-US" dirty="0" smtClean="0"/>
              <a:t> right intercostal vein </a:t>
            </a:r>
          </a:p>
          <a:p>
            <a:r>
              <a:rPr lang="en-US" dirty="0" smtClean="0"/>
              <a:t>Formation of </a:t>
            </a:r>
            <a:r>
              <a:rPr lang="en-US" dirty="0" err="1" smtClean="0"/>
              <a:t>azygos</a:t>
            </a:r>
            <a:r>
              <a:rPr lang="en-US" dirty="0" smtClean="0"/>
              <a:t> vein </a:t>
            </a:r>
          </a:p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to 7</a:t>
            </a:r>
            <a:r>
              <a:rPr lang="en-US" baseline="30000" dirty="0" smtClean="0"/>
              <a:t>th</a:t>
            </a:r>
            <a:r>
              <a:rPr lang="en-US" dirty="0" smtClean="0"/>
              <a:t> left intercostal vein drained in left </a:t>
            </a:r>
            <a:r>
              <a:rPr lang="en-US" dirty="0" err="1" smtClean="0"/>
              <a:t>supracardinal</a:t>
            </a:r>
            <a:r>
              <a:rPr lang="en-US" dirty="0" smtClean="0"/>
              <a:t> vein </a:t>
            </a:r>
          </a:p>
          <a:p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45025" y="3020197"/>
            <a:ext cx="3822700" cy="2765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4012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correlations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600200"/>
            <a:ext cx="4038600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Double inferior vena cava: </a:t>
            </a:r>
            <a:r>
              <a:rPr lang="en-US" dirty="0" smtClean="0"/>
              <a:t>persistence of the connection between </a:t>
            </a:r>
            <a:r>
              <a:rPr lang="en-US" dirty="0" err="1" smtClean="0"/>
              <a:t>sacrocardinal</a:t>
            </a:r>
            <a:r>
              <a:rPr lang="en-US" dirty="0" smtClean="0"/>
              <a:t> and </a:t>
            </a:r>
            <a:r>
              <a:rPr lang="en-US" dirty="0" err="1" smtClean="0"/>
              <a:t>subcardinal</a:t>
            </a:r>
            <a:r>
              <a:rPr lang="en-US" dirty="0" smtClean="0"/>
              <a:t> vein</a:t>
            </a:r>
          </a:p>
          <a:p>
            <a:r>
              <a:rPr lang="en-US" b="1" dirty="0" smtClean="0"/>
              <a:t>Absence of inferior vena cava</a:t>
            </a:r>
            <a:r>
              <a:rPr lang="en-US" dirty="0" smtClean="0"/>
              <a:t>: failure in the connection between right </a:t>
            </a:r>
            <a:r>
              <a:rPr lang="en-US" dirty="0" err="1" smtClean="0"/>
              <a:t>subcardinal</a:t>
            </a:r>
            <a:r>
              <a:rPr lang="en-US" dirty="0" smtClean="0"/>
              <a:t> vein with hepatic segment 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45025" y="3195306"/>
            <a:ext cx="3822700" cy="2415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4501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correlations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Left superior vena cava: </a:t>
            </a:r>
            <a:r>
              <a:rPr lang="en-US" dirty="0" smtClean="0"/>
              <a:t>persistence of left anterior cardinal vein </a:t>
            </a:r>
          </a:p>
          <a:p>
            <a:r>
              <a:rPr lang="en-US" b="1" dirty="0" smtClean="0"/>
              <a:t>Double superior vena cava: </a:t>
            </a:r>
            <a:r>
              <a:rPr lang="en-US" dirty="0" smtClean="0"/>
              <a:t>persistence of left anterior cardinal vein and failure of the formation of left brachiocephalic vein. 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45025" y="3454464"/>
            <a:ext cx="3822700" cy="1896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7199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452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38138"/>
            <a:ext cx="8229600" cy="1252537"/>
          </a:xfrm>
        </p:spPr>
        <p:txBody>
          <a:bodyPr/>
          <a:lstStyle/>
          <a:p>
            <a:r>
              <a:rPr lang="en-US" dirty="0" smtClean="0"/>
              <a:t>References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2679700"/>
            <a:ext cx="3822700" cy="3446463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Langman’s</a:t>
            </a:r>
            <a:r>
              <a:rPr lang="en-US" dirty="0" smtClean="0"/>
              <a:t> medical embryology, 12 edition</a:t>
            </a:r>
            <a:r>
              <a:rPr lang="en-US" dirty="0" smtClean="0"/>
              <a:t>.</a:t>
            </a:r>
          </a:p>
          <a:p>
            <a:r>
              <a:rPr lang="en-US" smtClean="0"/>
              <a:t>http://www.uco.es/organiza/departamentos/anatomia-y-anat-patologica/embriologia/T8_SistemaCirculatorio/eng/development_of_the_venous_system.html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3495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Describe </a:t>
            </a:r>
            <a:r>
              <a:rPr lang="en-US" dirty="0"/>
              <a:t>formation of </a:t>
            </a:r>
            <a:r>
              <a:rPr lang="en-US" dirty="0" err="1"/>
              <a:t>vitelline</a:t>
            </a:r>
            <a:r>
              <a:rPr lang="en-US" dirty="0"/>
              <a:t> veins.</a:t>
            </a:r>
          </a:p>
          <a:p>
            <a:pPr lvl="0"/>
            <a:r>
              <a:rPr lang="en-US" dirty="0"/>
              <a:t>Describe formation of </a:t>
            </a:r>
            <a:r>
              <a:rPr lang="en-US" dirty="0" err="1"/>
              <a:t>umblical</a:t>
            </a:r>
            <a:r>
              <a:rPr lang="en-US" dirty="0"/>
              <a:t> veins.</a:t>
            </a:r>
          </a:p>
          <a:p>
            <a:pPr lvl="0"/>
            <a:r>
              <a:rPr lang="en-US" dirty="0"/>
              <a:t>Describe formation of cardinal veins.</a:t>
            </a:r>
          </a:p>
          <a:p>
            <a:pPr lvl="0"/>
            <a:r>
              <a:rPr lang="en-US" dirty="0"/>
              <a:t>Correlate this knowledge to clinical conditions.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SG" b="1" i="1" dirty="0" smtClean="0"/>
              <a:t>By the end of this session, the student should be able to: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491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Around 5</a:t>
            </a:r>
            <a:r>
              <a:rPr lang="en-US" baseline="30000" dirty="0" smtClean="0"/>
              <a:t>th</a:t>
            </a:r>
            <a:r>
              <a:rPr lang="en-US" dirty="0" smtClean="0"/>
              <a:t> week, three pairs of the major vein appears. </a:t>
            </a:r>
          </a:p>
          <a:p>
            <a:r>
              <a:rPr lang="en-US" dirty="0" smtClean="0"/>
              <a:t>Vitelline vein</a:t>
            </a:r>
          </a:p>
          <a:p>
            <a:r>
              <a:rPr lang="en-US" dirty="0" smtClean="0"/>
              <a:t>Umbilical vein</a:t>
            </a:r>
          </a:p>
          <a:p>
            <a:r>
              <a:rPr lang="en-US" dirty="0" smtClean="0"/>
              <a:t>Cardinal vein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of venous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4583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</a:t>
            </a:r>
            <a:r>
              <a:rPr lang="en-US" smtClean="0"/>
              <a:t>of Vitelline </a:t>
            </a:r>
            <a:r>
              <a:rPr lang="en-US" dirty="0" smtClean="0"/>
              <a:t>vein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Before entering in the sinus </a:t>
            </a:r>
            <a:r>
              <a:rPr lang="en-US" dirty="0" err="1" smtClean="0"/>
              <a:t>venosus</a:t>
            </a:r>
            <a:r>
              <a:rPr lang="en-US" dirty="0" smtClean="0"/>
              <a:t>, </a:t>
            </a:r>
            <a:r>
              <a:rPr lang="en-US" dirty="0" err="1" smtClean="0"/>
              <a:t>vitelline</a:t>
            </a:r>
            <a:r>
              <a:rPr lang="en-US" dirty="0" smtClean="0"/>
              <a:t> vein form plexus around duodenum and pass by septum </a:t>
            </a:r>
            <a:r>
              <a:rPr lang="en-US" dirty="0" err="1" smtClean="0"/>
              <a:t>transversum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The developing liver form sinusoids in septum. </a:t>
            </a:r>
          </a:p>
          <a:p>
            <a:r>
              <a:rPr lang="en-US" dirty="0" smtClean="0"/>
              <a:t>With regression of left sinus horn, right portion of </a:t>
            </a:r>
            <a:r>
              <a:rPr lang="en-US" dirty="0" err="1" smtClean="0"/>
              <a:t>vitelline</a:t>
            </a:r>
            <a:r>
              <a:rPr lang="en-US" dirty="0" smtClean="0"/>
              <a:t> vein enlarges. </a:t>
            </a:r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45024" y="3124200"/>
            <a:ext cx="4398581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9433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of </a:t>
            </a:r>
            <a:r>
              <a:rPr lang="en-US" dirty="0" err="1" smtClean="0"/>
              <a:t>vitelline</a:t>
            </a:r>
            <a:r>
              <a:rPr lang="en-US" dirty="0" smtClean="0"/>
              <a:t> vein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2103437"/>
            <a:ext cx="4038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Right </a:t>
            </a:r>
            <a:r>
              <a:rPr lang="en-US" dirty="0" err="1" smtClean="0"/>
              <a:t>hepatocardiac</a:t>
            </a:r>
            <a:r>
              <a:rPr lang="en-US" dirty="0" smtClean="0"/>
              <a:t> channel form </a:t>
            </a:r>
            <a:r>
              <a:rPr lang="en-US" dirty="0" err="1" smtClean="0"/>
              <a:t>hepatocardiac</a:t>
            </a:r>
            <a:r>
              <a:rPr lang="en-US" dirty="0" smtClean="0"/>
              <a:t> portion of inferior vena cava. </a:t>
            </a:r>
          </a:p>
          <a:p>
            <a:r>
              <a:rPr lang="en-US" dirty="0" smtClean="0"/>
              <a:t>Proximal part of left </a:t>
            </a:r>
            <a:r>
              <a:rPr lang="en-US" dirty="0" err="1" smtClean="0"/>
              <a:t>vitelline</a:t>
            </a:r>
            <a:r>
              <a:rPr lang="en-US" dirty="0" smtClean="0"/>
              <a:t> vein disappears. </a:t>
            </a:r>
          </a:p>
          <a:p>
            <a:r>
              <a:rPr lang="en-US" dirty="0" smtClean="0"/>
              <a:t>Anastomotic network forms portal vein </a:t>
            </a:r>
          </a:p>
          <a:p>
            <a:r>
              <a:rPr lang="en-US" dirty="0" smtClean="0"/>
              <a:t>Sup. Mesenteric vein derives from right </a:t>
            </a:r>
            <a:r>
              <a:rPr lang="en-US" dirty="0" err="1" smtClean="0"/>
              <a:t>vitelline</a:t>
            </a:r>
            <a:r>
              <a:rPr lang="en-US" dirty="0" smtClean="0"/>
              <a:t> vein. </a:t>
            </a:r>
          </a:p>
          <a:p>
            <a:r>
              <a:rPr lang="en-US" dirty="0" smtClean="0"/>
              <a:t>Distal portion of </a:t>
            </a:r>
            <a:r>
              <a:rPr lang="en-US" dirty="0" err="1" smtClean="0"/>
              <a:t>vitelline</a:t>
            </a:r>
            <a:r>
              <a:rPr lang="en-US" dirty="0" smtClean="0"/>
              <a:t> vein disappears. 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45025" y="3048000"/>
            <a:ext cx="4434326" cy="2381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708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of umbilical vein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During fourth week, umbilical vein on both sides passes by the side of liver. </a:t>
            </a:r>
          </a:p>
          <a:p>
            <a:r>
              <a:rPr lang="en-US" dirty="0" smtClean="0"/>
              <a:t>The proximal part will disappear from both sides</a:t>
            </a:r>
          </a:p>
          <a:p>
            <a:r>
              <a:rPr lang="en-US" dirty="0" smtClean="0"/>
              <a:t>Distal part of right also disappears. </a:t>
            </a:r>
          </a:p>
          <a:p>
            <a:r>
              <a:rPr lang="en-US" dirty="0" smtClean="0"/>
              <a:t>Only left umbilical vein persist up to 12 </a:t>
            </a:r>
            <a:r>
              <a:rPr lang="en-US" dirty="0" err="1" smtClean="0"/>
              <a:t>wks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793655" y="1905000"/>
            <a:ext cx="4116483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5947" y="3983677"/>
            <a:ext cx="4378053" cy="2645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558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of umbilical vein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2286000"/>
            <a:ext cx="4117847" cy="3840480"/>
          </a:xfrm>
        </p:spPr>
        <p:txBody>
          <a:bodyPr>
            <a:normAutofit/>
          </a:bodyPr>
          <a:lstStyle/>
          <a:p>
            <a:r>
              <a:rPr lang="en-US" dirty="0" smtClean="0"/>
              <a:t>With increase in placental circulation, the direct connection will form </a:t>
            </a:r>
            <a:r>
              <a:rPr lang="en-US" dirty="0" err="1" smtClean="0"/>
              <a:t>hepatocardiac</a:t>
            </a:r>
            <a:r>
              <a:rPr lang="en-US" dirty="0" smtClean="0"/>
              <a:t> channel and left umbilical vein </a:t>
            </a:r>
          </a:p>
          <a:p>
            <a:r>
              <a:rPr lang="en-US" dirty="0" smtClean="0"/>
              <a:t>After birth, left umbilical vein form </a:t>
            </a:r>
            <a:r>
              <a:rPr lang="en-US" dirty="0" err="1" smtClean="0"/>
              <a:t>ligamentum</a:t>
            </a:r>
            <a:r>
              <a:rPr lang="en-US" dirty="0" smtClean="0"/>
              <a:t> </a:t>
            </a:r>
            <a:r>
              <a:rPr lang="en-US" dirty="0" err="1" smtClean="0"/>
              <a:t>teres</a:t>
            </a:r>
            <a:endParaRPr lang="en-US" dirty="0" smtClean="0"/>
          </a:p>
          <a:p>
            <a:r>
              <a:rPr lang="en-US" dirty="0" err="1" smtClean="0"/>
              <a:t>Ductus</a:t>
            </a:r>
            <a:r>
              <a:rPr lang="en-US" dirty="0" smtClean="0"/>
              <a:t> </a:t>
            </a:r>
            <a:r>
              <a:rPr lang="en-US" dirty="0" err="1" smtClean="0"/>
              <a:t>venosus</a:t>
            </a:r>
            <a:r>
              <a:rPr lang="en-US" dirty="0" smtClean="0"/>
              <a:t> form </a:t>
            </a:r>
            <a:r>
              <a:rPr lang="en-US" dirty="0" err="1" smtClean="0"/>
              <a:t>ligamentum</a:t>
            </a:r>
            <a:r>
              <a:rPr lang="en-US" dirty="0" smtClean="0"/>
              <a:t> </a:t>
            </a:r>
            <a:r>
              <a:rPr lang="en-US" dirty="0" err="1" smtClean="0"/>
              <a:t>venosum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45025" y="3048000"/>
            <a:ext cx="4434326" cy="2381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3046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of cardinal vein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Up to 4</a:t>
            </a:r>
            <a:r>
              <a:rPr lang="en-US" baseline="30000" dirty="0" smtClean="0"/>
              <a:t>th</a:t>
            </a:r>
            <a:r>
              <a:rPr lang="en-US" dirty="0" smtClean="0"/>
              <a:t> week of gestation, cardinal vein form main venous drainage. </a:t>
            </a:r>
          </a:p>
          <a:p>
            <a:r>
              <a:rPr lang="en-US" dirty="0" smtClean="0"/>
              <a:t>Anterior cardinal vein drain cephalic part of embryo.</a:t>
            </a:r>
          </a:p>
          <a:p>
            <a:r>
              <a:rPr lang="en-US" dirty="0" smtClean="0"/>
              <a:t>Posterior cardinal vein drain the remaining </a:t>
            </a:r>
          </a:p>
          <a:p>
            <a:r>
              <a:rPr lang="en-US" dirty="0" smtClean="0"/>
              <a:t>Common cardinal vein 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45025" y="3168052"/>
            <a:ext cx="3822700" cy="2469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9288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of cardinal vein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From 5</a:t>
            </a:r>
            <a:r>
              <a:rPr lang="en-US" baseline="30000" dirty="0" smtClean="0"/>
              <a:t>th</a:t>
            </a:r>
            <a:r>
              <a:rPr lang="en-US" dirty="0" smtClean="0"/>
              <a:t> to 7</a:t>
            </a:r>
            <a:r>
              <a:rPr lang="en-US" baseline="30000" dirty="0" smtClean="0"/>
              <a:t>th</a:t>
            </a:r>
            <a:r>
              <a:rPr lang="en-US" dirty="0" smtClean="0"/>
              <a:t> week, number of additional veins are formed.</a:t>
            </a:r>
          </a:p>
          <a:p>
            <a:r>
              <a:rPr lang="en-US" dirty="0" smtClean="0"/>
              <a:t>Sub cardinal veins</a:t>
            </a:r>
          </a:p>
          <a:p>
            <a:r>
              <a:rPr lang="en-US" dirty="0" err="1" smtClean="0"/>
              <a:t>Sacricardinal</a:t>
            </a:r>
            <a:r>
              <a:rPr lang="en-US" dirty="0" smtClean="0"/>
              <a:t> veins</a:t>
            </a:r>
          </a:p>
          <a:p>
            <a:r>
              <a:rPr lang="en-US" dirty="0" err="1" smtClean="0"/>
              <a:t>Supracardinal</a:t>
            </a:r>
            <a:r>
              <a:rPr lang="en-US" dirty="0" smtClean="0"/>
              <a:t> veins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45025" y="3020196"/>
            <a:ext cx="4357006" cy="3152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0502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224</TotalTime>
  <Words>521</Words>
  <Application>Microsoft Office PowerPoint</Application>
  <PresentationFormat>عرض على الشاشة (3:4)‏</PresentationFormat>
  <Paragraphs>69</Paragraphs>
  <Slides>16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17" baseType="lpstr">
      <vt:lpstr>Waveform</vt:lpstr>
      <vt:lpstr>L58: Development of venous system </vt:lpstr>
      <vt:lpstr>By the end of this session, the student should be able to: </vt:lpstr>
      <vt:lpstr>Development of venous system</vt:lpstr>
      <vt:lpstr>Development of Vitelline vein </vt:lpstr>
      <vt:lpstr>Development of vitelline vein </vt:lpstr>
      <vt:lpstr>Development of umbilical vein </vt:lpstr>
      <vt:lpstr>Development of umbilical vein </vt:lpstr>
      <vt:lpstr>Development of cardinal vein </vt:lpstr>
      <vt:lpstr>Development of cardinal vein </vt:lpstr>
      <vt:lpstr>Development of venous system </vt:lpstr>
      <vt:lpstr>Development of venous system </vt:lpstr>
      <vt:lpstr>Development of venous system </vt:lpstr>
      <vt:lpstr>Clinical correlations </vt:lpstr>
      <vt:lpstr>Clinical correlations </vt:lpstr>
      <vt:lpstr>Summary </vt:lpstr>
      <vt:lpstr>References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Corporate Edition</cp:lastModifiedBy>
  <cp:revision>178</cp:revision>
  <dcterms:created xsi:type="dcterms:W3CDTF">2014-10-22T06:22:38Z</dcterms:created>
  <dcterms:modified xsi:type="dcterms:W3CDTF">2014-10-26T05:50:17Z</dcterms:modified>
</cp:coreProperties>
</file>