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7"/>
  </p:notesMasterIdLst>
  <p:sldIdLst>
    <p:sldId id="256" r:id="rId2"/>
    <p:sldId id="257" r:id="rId3"/>
    <p:sldId id="258" r:id="rId4"/>
    <p:sldId id="259" r:id="rId5"/>
    <p:sldId id="260" r:id="rId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BDE50831-64A6-43F5-B97F-CB21AD4EE7B9}" type="datetimeFigureOut">
              <a:rPr lang="ar-SA" smtClean="0"/>
              <a:t>16/06/36</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1292C844-14DB-40FA-9EA4-9D12CB662DBD}" type="slidenum">
              <a:rPr lang="ar-SA" smtClean="0"/>
              <a:t>‹#›</a:t>
            </a:fld>
            <a:endParaRPr lang="ar-SA"/>
          </a:p>
        </p:txBody>
      </p:sp>
    </p:spTree>
    <p:extLst>
      <p:ext uri="{BB962C8B-B14F-4D97-AF65-F5344CB8AC3E}">
        <p14:creationId xmlns:p14="http://schemas.microsoft.com/office/powerpoint/2010/main" val="1762346623"/>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4" name="عنصر نائب لرقم الشريحة 3"/>
          <p:cNvSpPr>
            <a:spLocks noGrp="1"/>
          </p:cNvSpPr>
          <p:nvPr>
            <p:ph type="sldNum" sz="quarter" idx="10"/>
          </p:nvPr>
        </p:nvSpPr>
        <p:spPr/>
        <p:txBody>
          <a:bodyPr/>
          <a:lstStyle/>
          <a:p>
            <a:fld id="{1292C844-14DB-40FA-9EA4-9D12CB662DBD}" type="slidenum">
              <a:rPr lang="ar-SA" smtClean="0"/>
              <a:t>1</a:t>
            </a:fld>
            <a:endParaRPr lang="ar-SA"/>
          </a:p>
        </p:txBody>
      </p:sp>
    </p:spTree>
    <p:extLst>
      <p:ext uri="{BB962C8B-B14F-4D97-AF65-F5344CB8AC3E}">
        <p14:creationId xmlns:p14="http://schemas.microsoft.com/office/powerpoint/2010/main" val="27993173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F8B1D8B8-557D-445F-893B-D17EEFE8F9AD}" type="datetimeFigureOut">
              <a:rPr lang="ar-SA" smtClean="0"/>
              <a:t>16/06/36</a:t>
            </a:fld>
            <a:endParaRPr lang="ar-SA"/>
          </a:p>
        </p:txBody>
      </p:sp>
      <p:sp>
        <p:nvSpPr>
          <p:cNvPr id="20" name="عنصر نائب للتذييل 19"/>
          <p:cNvSpPr>
            <a:spLocks noGrp="1"/>
          </p:cNvSpPr>
          <p:nvPr>
            <p:ph type="ftr" sz="quarter" idx="11"/>
          </p:nvPr>
        </p:nvSpPr>
        <p:spPr/>
        <p:txBody>
          <a:bodyPr/>
          <a:lstStyle>
            <a:extLst/>
          </a:lstStyle>
          <a:p>
            <a:endParaRPr lang="ar-SA"/>
          </a:p>
        </p:txBody>
      </p:sp>
      <p:sp>
        <p:nvSpPr>
          <p:cNvPr id="10" name="عنصر نائب لرقم الشريحة 9"/>
          <p:cNvSpPr>
            <a:spLocks noGrp="1"/>
          </p:cNvSpPr>
          <p:nvPr>
            <p:ph type="sldNum" sz="quarter" idx="12"/>
          </p:nvPr>
        </p:nvSpPr>
        <p:spPr/>
        <p:txBody>
          <a:bodyPr/>
          <a:lstStyle>
            <a:extLst/>
          </a:lstStyle>
          <a:p>
            <a:fld id="{756918A2-A492-4DB1-9111-00944FC9080E}" type="slidenum">
              <a:rPr lang="ar-SA" smtClean="0"/>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F8B1D8B8-557D-445F-893B-D17EEFE8F9AD}" type="datetimeFigureOut">
              <a:rPr lang="ar-SA" smtClean="0"/>
              <a:t>16/06/36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756918A2-A492-4DB1-9111-00944FC9080E}"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F8B1D8B8-557D-445F-893B-D17EEFE8F9AD}" type="datetimeFigureOut">
              <a:rPr lang="ar-SA" smtClean="0"/>
              <a:t>16/06/36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756918A2-A492-4DB1-9111-00944FC9080E}"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F8B1D8B8-557D-445F-893B-D17EEFE8F9AD}" type="datetimeFigureOut">
              <a:rPr lang="ar-SA" smtClean="0"/>
              <a:t>16/06/36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756918A2-A492-4DB1-9111-00944FC9080E}"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F8B1D8B8-557D-445F-893B-D17EEFE8F9AD}" type="datetimeFigureOut">
              <a:rPr lang="ar-SA" smtClean="0"/>
              <a:t>16/06/36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756918A2-A492-4DB1-9111-00944FC9080E}" type="slidenum">
              <a:rPr lang="ar-SA" smtClean="0"/>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F8B1D8B8-557D-445F-893B-D17EEFE8F9AD}" type="datetimeFigureOut">
              <a:rPr lang="ar-SA" smtClean="0"/>
              <a:t>16/06/36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756918A2-A492-4DB1-9111-00944FC9080E}"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F8B1D8B8-557D-445F-893B-D17EEFE8F9AD}" type="datetimeFigureOut">
              <a:rPr lang="ar-SA" smtClean="0"/>
              <a:t>16/06/36</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756918A2-A492-4DB1-9111-00944FC9080E}"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F8B1D8B8-557D-445F-893B-D17EEFE8F9AD}" type="datetimeFigureOut">
              <a:rPr lang="ar-SA" smtClean="0"/>
              <a:t>16/06/36</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756918A2-A492-4DB1-9111-00944FC9080E}"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F8B1D8B8-557D-445F-893B-D17EEFE8F9AD}" type="datetimeFigureOut">
              <a:rPr lang="ar-SA" smtClean="0"/>
              <a:t>16/06/36</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756918A2-A492-4DB1-9111-00944FC9080E}" type="slidenum">
              <a:rPr lang="ar-SA" smtClean="0"/>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F8B1D8B8-557D-445F-893B-D17EEFE8F9AD}" type="datetimeFigureOut">
              <a:rPr lang="ar-SA" smtClean="0"/>
              <a:t>16/06/36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756918A2-A492-4DB1-9111-00944FC9080E}"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F8B1D8B8-557D-445F-893B-D17EEFE8F9AD}" type="datetimeFigureOut">
              <a:rPr lang="ar-SA" smtClean="0"/>
              <a:t>16/06/36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756918A2-A492-4DB1-9111-00944FC9080E}" type="slidenum">
              <a:rPr lang="ar-SA" smtClean="0"/>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الأيقونة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F8B1D8B8-557D-445F-893B-D17EEFE8F9AD}" type="datetimeFigureOut">
              <a:rPr lang="ar-SA" smtClean="0"/>
              <a:t>16/06/36</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756918A2-A492-4DB1-9111-00944FC9080E}" type="slidenum">
              <a:rPr lang="ar-SA" smtClean="0"/>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xfrm>
            <a:off x="1403648" y="476672"/>
            <a:ext cx="7498080" cy="1143000"/>
          </a:xfrm>
        </p:spPr>
        <p:txBody>
          <a:bodyPr>
            <a:normAutofit fontScale="90000"/>
          </a:bodyPr>
          <a:lstStyle/>
          <a:p>
            <a:pPr algn="ctr"/>
            <a:r>
              <a:rPr lang="en-US" sz="4400" b="1" dirty="0">
                <a:effectLst/>
                <a:latin typeface="Calibri"/>
                <a:ea typeface="Calibri"/>
                <a:cs typeface="Arial"/>
              </a:rPr>
              <a:t>Introductory Meeting</a:t>
            </a:r>
            <a:r>
              <a:rPr lang="en-US" sz="4400" b="1" dirty="0">
                <a:effectLst/>
                <a:latin typeface="Arial"/>
                <a:ea typeface="Calibri"/>
              </a:rPr>
              <a:t> </a:t>
            </a:r>
            <a:r>
              <a:rPr lang="en-US" sz="4400" b="1" dirty="0">
                <a:effectLst/>
                <a:latin typeface="Calibri"/>
                <a:ea typeface="Calibri"/>
                <a:cs typeface="Arial"/>
              </a:rPr>
              <a:t>by the Deanship of Student Affairs</a:t>
            </a:r>
            <a:r>
              <a:rPr lang="ar-SA" sz="4400" b="1" dirty="0">
                <a:effectLst/>
                <a:latin typeface="Calibri"/>
                <a:ea typeface="Calibri"/>
                <a:cs typeface="Arial"/>
              </a:rPr>
              <a:t/>
            </a:r>
            <a:br>
              <a:rPr lang="ar-SA" sz="4400" b="1" dirty="0">
                <a:effectLst/>
                <a:latin typeface="Calibri"/>
                <a:ea typeface="Calibri"/>
                <a:cs typeface="Arial"/>
              </a:rPr>
            </a:br>
            <a:endParaRPr lang="ar-SA" dirty="0"/>
          </a:p>
        </p:txBody>
      </p:sp>
      <p:sp>
        <p:nvSpPr>
          <p:cNvPr id="5" name="عنصر نائب للمحتوى 4"/>
          <p:cNvSpPr>
            <a:spLocks noGrp="1"/>
          </p:cNvSpPr>
          <p:nvPr>
            <p:ph idx="1"/>
          </p:nvPr>
        </p:nvSpPr>
        <p:spPr>
          <a:xfrm>
            <a:off x="1435608" y="1628800"/>
            <a:ext cx="7498080" cy="4619600"/>
          </a:xfrm>
        </p:spPr>
        <p:txBody>
          <a:bodyPr>
            <a:normAutofit fontScale="85000" lnSpcReduction="10000"/>
          </a:bodyPr>
          <a:lstStyle/>
          <a:p>
            <a:pPr algn="just" rtl="0"/>
            <a:r>
              <a:rPr lang="en-US" b="1" dirty="0">
                <a:latin typeface="Calibri"/>
                <a:ea typeface="Calibri"/>
                <a:cs typeface="Arial"/>
              </a:rPr>
              <a:t>  The College</a:t>
            </a:r>
            <a:r>
              <a:rPr lang="en-US" b="1" dirty="0">
                <a:latin typeface="Arial"/>
                <a:ea typeface="Calibri"/>
              </a:rPr>
              <a:t> </a:t>
            </a:r>
            <a:r>
              <a:rPr lang="en-US" b="1" dirty="0">
                <a:latin typeface="Calibri"/>
                <a:ea typeface="Calibri"/>
                <a:cs typeface="Arial"/>
              </a:rPr>
              <a:t>of Education in </a:t>
            </a:r>
            <a:r>
              <a:rPr lang="en-US" b="1" dirty="0" err="1">
                <a:latin typeface="Calibri"/>
                <a:ea typeface="Calibri"/>
                <a:cs typeface="Arial"/>
              </a:rPr>
              <a:t>Zulfi</a:t>
            </a:r>
            <a:r>
              <a:rPr lang="en-US" b="1" dirty="0">
                <a:latin typeface="Calibri"/>
                <a:ea typeface="Calibri"/>
                <a:cs typeface="Arial"/>
              </a:rPr>
              <a:t> (female section) hosted on Monday, 01/04/1434 His</a:t>
            </a:r>
            <a:r>
              <a:rPr lang="en-US" b="1" dirty="0">
                <a:latin typeface="Arial"/>
                <a:ea typeface="Calibri"/>
              </a:rPr>
              <a:t> </a:t>
            </a:r>
            <a:r>
              <a:rPr lang="en-US" b="1" dirty="0">
                <a:latin typeface="Calibri"/>
                <a:ea typeface="Calibri"/>
                <a:cs typeface="Arial"/>
              </a:rPr>
              <a:t>Excellency (HE) the Dean of Student Affairs Dr. </a:t>
            </a:r>
            <a:r>
              <a:rPr lang="en-US" b="1" dirty="0" err="1">
                <a:latin typeface="Calibri"/>
                <a:ea typeface="Calibri"/>
                <a:cs typeface="Arial"/>
              </a:rPr>
              <a:t>Hamad</a:t>
            </a:r>
            <a:r>
              <a:rPr lang="en-US" b="1" dirty="0">
                <a:latin typeface="Calibri"/>
                <a:ea typeface="Calibri"/>
                <a:cs typeface="Arial"/>
              </a:rPr>
              <a:t> </a:t>
            </a:r>
            <a:r>
              <a:rPr lang="en-US" b="1" dirty="0" err="1">
                <a:latin typeface="Calibri"/>
                <a:ea typeface="Calibri"/>
                <a:cs typeface="Arial"/>
              </a:rPr>
              <a:t>Aalghemizi</a:t>
            </a:r>
            <a:r>
              <a:rPr lang="en-US" b="1" dirty="0">
                <a:latin typeface="Calibri"/>
                <a:ea typeface="Calibri"/>
                <a:cs typeface="Arial"/>
              </a:rPr>
              <a:t> for an</a:t>
            </a:r>
            <a:r>
              <a:rPr lang="en-US" b="1" dirty="0">
                <a:latin typeface="Arial"/>
                <a:ea typeface="Calibri"/>
              </a:rPr>
              <a:t> </a:t>
            </a:r>
            <a:r>
              <a:rPr lang="en-US" b="1" dirty="0">
                <a:latin typeface="Calibri"/>
                <a:ea typeface="Calibri"/>
                <a:cs typeface="Arial"/>
              </a:rPr>
              <a:t>introductory meeting about the Deanship of Student Affairs and the role</a:t>
            </a:r>
            <a:r>
              <a:rPr lang="en-US" b="1" dirty="0">
                <a:latin typeface="Arial"/>
                <a:ea typeface="Calibri"/>
              </a:rPr>
              <a:t> </a:t>
            </a:r>
            <a:r>
              <a:rPr lang="en-US" b="1" dirty="0">
                <a:latin typeface="Calibri"/>
                <a:ea typeface="Calibri"/>
                <a:cs typeface="Arial"/>
              </a:rPr>
              <a:t>the Deanship is carrying out. HE the Dean of the College of Education</a:t>
            </a:r>
            <a:r>
              <a:rPr lang="en-US" b="1" dirty="0">
                <a:latin typeface="Arial"/>
                <a:ea typeface="Calibri"/>
              </a:rPr>
              <a:t> </a:t>
            </a:r>
            <a:r>
              <a:rPr lang="en-US" b="1" dirty="0">
                <a:latin typeface="Calibri"/>
                <a:ea typeface="Calibri"/>
                <a:cs typeface="Arial"/>
              </a:rPr>
              <a:t>Dr. Abdullah bin </a:t>
            </a:r>
            <a:r>
              <a:rPr lang="en-US" b="1" dirty="0" err="1">
                <a:latin typeface="Calibri"/>
                <a:ea typeface="Calibri"/>
                <a:cs typeface="Arial"/>
              </a:rPr>
              <a:t>Khalifa</a:t>
            </a:r>
            <a:r>
              <a:rPr lang="en-US" b="1" dirty="0">
                <a:latin typeface="Calibri"/>
                <a:ea typeface="Calibri"/>
                <a:cs typeface="Arial"/>
              </a:rPr>
              <a:t> </a:t>
            </a:r>
            <a:r>
              <a:rPr lang="en-US" b="1" dirty="0" err="1">
                <a:latin typeface="Calibri"/>
                <a:ea typeface="Calibri"/>
                <a:cs typeface="Arial"/>
              </a:rPr>
              <a:t>Suwaiket</a:t>
            </a:r>
            <a:r>
              <a:rPr lang="en-US" b="1" dirty="0">
                <a:latin typeface="Calibri"/>
                <a:ea typeface="Calibri"/>
                <a:cs typeface="Arial"/>
              </a:rPr>
              <a:t> welcomed the audience at the beginning</a:t>
            </a:r>
            <a:r>
              <a:rPr lang="en-US" b="1" dirty="0">
                <a:latin typeface="Arial"/>
                <a:ea typeface="Calibri"/>
              </a:rPr>
              <a:t> </a:t>
            </a:r>
            <a:r>
              <a:rPr lang="en-US" b="1" dirty="0">
                <a:latin typeface="Calibri"/>
                <a:ea typeface="Calibri"/>
                <a:cs typeface="Arial"/>
              </a:rPr>
              <a:t>of the meeting and  emphasized the deanship’s perseverance to highlight</a:t>
            </a:r>
            <a:r>
              <a:rPr lang="en-US" b="1" dirty="0">
                <a:latin typeface="Arial"/>
                <a:ea typeface="Calibri"/>
              </a:rPr>
              <a:t> </a:t>
            </a:r>
            <a:r>
              <a:rPr lang="en-US" b="1" dirty="0">
                <a:latin typeface="Calibri"/>
                <a:ea typeface="Calibri"/>
                <a:cs typeface="Arial"/>
              </a:rPr>
              <a:t>its role under the guidance of HE the Rector</a:t>
            </a:r>
            <a:r>
              <a:rPr lang="ar-SA" b="1" dirty="0">
                <a:latin typeface="Calibri"/>
                <a:ea typeface="Calibri"/>
                <a:cs typeface="Arial"/>
              </a:rPr>
              <a:t/>
            </a:r>
            <a:br>
              <a:rPr lang="ar-SA" b="1" dirty="0">
                <a:latin typeface="Calibri"/>
                <a:ea typeface="Calibri"/>
                <a:cs typeface="Arial"/>
              </a:rPr>
            </a:br>
            <a:endParaRPr lang="ar-SA" dirty="0"/>
          </a:p>
        </p:txBody>
      </p:sp>
    </p:spTree>
    <p:extLst>
      <p:ext uri="{BB962C8B-B14F-4D97-AF65-F5344CB8AC3E}">
        <p14:creationId xmlns:p14="http://schemas.microsoft.com/office/powerpoint/2010/main" val="6115860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971600" y="332656"/>
            <a:ext cx="7962088" cy="6336704"/>
          </a:xfrm>
        </p:spPr>
        <p:txBody>
          <a:bodyPr>
            <a:normAutofit fontScale="85000" lnSpcReduction="20000"/>
          </a:bodyPr>
          <a:lstStyle/>
          <a:p>
            <a:pPr algn="just" rtl="0"/>
            <a:r>
              <a:rPr lang="ar-SA" b="1" dirty="0">
                <a:latin typeface="Times New Roman"/>
                <a:ea typeface="Times New Roman"/>
              </a:rPr>
              <a:t>       </a:t>
            </a:r>
            <a:r>
              <a:rPr lang="en-US" b="1" dirty="0">
                <a:latin typeface="Times New Roman"/>
                <a:ea typeface="Times New Roman"/>
              </a:rPr>
              <a:t> Then,  HE </a:t>
            </a:r>
            <a:r>
              <a:rPr lang="en-US" b="1" dirty="0" err="1">
                <a:latin typeface="Times New Roman"/>
                <a:ea typeface="Times New Roman"/>
              </a:rPr>
              <a:t>Dr</a:t>
            </a:r>
            <a:r>
              <a:rPr lang="ar-SA" b="1" dirty="0">
                <a:latin typeface="Times New Roman"/>
                <a:ea typeface="Times New Roman"/>
              </a:rPr>
              <a:t>. </a:t>
            </a:r>
            <a:r>
              <a:rPr lang="en-US" b="1" dirty="0" err="1">
                <a:latin typeface="Times New Roman"/>
                <a:ea typeface="Times New Roman"/>
              </a:rPr>
              <a:t>Hamad</a:t>
            </a:r>
            <a:r>
              <a:rPr lang="en-US" b="1" dirty="0">
                <a:latin typeface="Times New Roman"/>
                <a:ea typeface="Times New Roman"/>
              </a:rPr>
              <a:t> </a:t>
            </a:r>
            <a:r>
              <a:rPr lang="en-US" b="1" dirty="0" err="1">
                <a:latin typeface="Times New Roman"/>
                <a:ea typeface="Times New Roman"/>
              </a:rPr>
              <a:t>Aalghemizi</a:t>
            </a:r>
            <a:r>
              <a:rPr lang="en-US" b="1" dirty="0">
                <a:latin typeface="Times New Roman"/>
                <a:ea typeface="Times New Roman"/>
              </a:rPr>
              <a:t> gave a brief speech and transferred the greetings of HE the Rector d. </a:t>
            </a:r>
            <a:r>
              <a:rPr lang="en-US" b="1" dirty="0" err="1">
                <a:latin typeface="Times New Roman"/>
                <a:ea typeface="Times New Roman"/>
              </a:rPr>
              <a:t>Khaled</a:t>
            </a:r>
            <a:r>
              <a:rPr lang="en-US" b="1" dirty="0">
                <a:latin typeface="Times New Roman"/>
                <a:ea typeface="Times New Roman"/>
              </a:rPr>
              <a:t> bin </a:t>
            </a:r>
            <a:r>
              <a:rPr lang="en-US" b="1" dirty="0" err="1">
                <a:latin typeface="Times New Roman"/>
                <a:ea typeface="Times New Roman"/>
              </a:rPr>
              <a:t>Saad</a:t>
            </a:r>
            <a:r>
              <a:rPr lang="en-US" b="1" dirty="0">
                <a:latin typeface="Times New Roman"/>
                <a:ea typeface="Times New Roman"/>
              </a:rPr>
              <a:t> al-</a:t>
            </a:r>
            <a:r>
              <a:rPr lang="en-US" b="1" dirty="0" err="1">
                <a:latin typeface="Times New Roman"/>
                <a:ea typeface="Times New Roman"/>
              </a:rPr>
              <a:t>Muqrin</a:t>
            </a:r>
            <a:r>
              <a:rPr lang="en-US" b="1" dirty="0">
                <a:latin typeface="Times New Roman"/>
                <a:ea typeface="Times New Roman"/>
              </a:rPr>
              <a:t>  and HE the Vice-Rector </a:t>
            </a:r>
            <a:r>
              <a:rPr lang="en-US" b="1" dirty="0" err="1">
                <a:latin typeface="Times New Roman"/>
                <a:ea typeface="Times New Roman"/>
              </a:rPr>
              <a:t>Dr</a:t>
            </a:r>
            <a:r>
              <a:rPr lang="ar-SA" b="1" dirty="0">
                <a:latin typeface="Times New Roman"/>
                <a:ea typeface="Times New Roman"/>
              </a:rPr>
              <a:t>. </a:t>
            </a:r>
            <a:r>
              <a:rPr lang="en-US" b="1" dirty="0">
                <a:latin typeface="Times New Roman"/>
                <a:ea typeface="Times New Roman"/>
              </a:rPr>
              <a:t>Mohammed </a:t>
            </a:r>
            <a:r>
              <a:rPr lang="en-US" b="1" dirty="0" err="1">
                <a:latin typeface="Times New Roman"/>
                <a:ea typeface="Times New Roman"/>
              </a:rPr>
              <a:t>Alshaya</a:t>
            </a:r>
            <a:r>
              <a:rPr lang="en-US" b="1" dirty="0">
                <a:latin typeface="Times New Roman"/>
                <a:ea typeface="Times New Roman"/>
              </a:rPr>
              <a:t>. He highlighted the clear role of the deanship, as it provides services for students, and explained the difference between the Deanship of Student Affairs and the Deanship of Admissions and Registration. HE also   talked about the main goals for the Dean of Student Affairs</a:t>
            </a:r>
            <a:r>
              <a:rPr lang="ar-SA" b="1" dirty="0" smtClean="0">
                <a:latin typeface="Times New Roman"/>
                <a:ea typeface="Times New Roman"/>
              </a:rPr>
              <a:t>:</a:t>
            </a:r>
            <a:r>
              <a:rPr lang="en-US" b="1" dirty="0" smtClean="0">
                <a:latin typeface="Times New Roman"/>
                <a:ea typeface="Times New Roman"/>
              </a:rPr>
              <a:t>  </a:t>
            </a:r>
            <a:r>
              <a:rPr lang="ar-SA" dirty="0" smtClean="0">
                <a:latin typeface="Times New Roman"/>
                <a:ea typeface="Times New Roman"/>
              </a:rPr>
              <a:t> </a:t>
            </a:r>
            <a:endParaRPr lang="en-US" sz="2400" dirty="0" smtClean="0">
              <a:latin typeface="Times New Roman"/>
              <a:ea typeface="Times New Roman"/>
            </a:endParaRPr>
          </a:p>
          <a:p>
            <a:pPr algn="l" rtl="0"/>
            <a:r>
              <a:rPr lang="en-US" b="1" dirty="0">
                <a:latin typeface="Times New Roman"/>
                <a:ea typeface="Times New Roman"/>
              </a:rPr>
              <a:t>    Take Care of students           </a:t>
            </a:r>
            <a:endParaRPr lang="en-US" sz="2400" dirty="0">
              <a:latin typeface="Times New Roman"/>
              <a:ea typeface="Times New Roman"/>
            </a:endParaRPr>
          </a:p>
          <a:p>
            <a:pPr algn="l" rtl="0"/>
            <a:r>
              <a:rPr lang="en-US" b="1" dirty="0">
                <a:latin typeface="Times New Roman"/>
                <a:ea typeface="Times New Roman"/>
              </a:rPr>
              <a:t>   Develop students’ skills</a:t>
            </a:r>
            <a:endParaRPr lang="en-US" sz="2400" dirty="0">
              <a:latin typeface="Times New Roman"/>
              <a:ea typeface="Times New Roman"/>
            </a:endParaRPr>
          </a:p>
          <a:p>
            <a:pPr algn="l" rtl="0"/>
            <a:r>
              <a:rPr lang="en-US" b="1" dirty="0">
                <a:latin typeface="Times New Roman"/>
                <a:ea typeface="Times New Roman"/>
              </a:rPr>
              <a:t>  support students  in various aspects</a:t>
            </a:r>
            <a:endParaRPr lang="en-US" sz="2400" dirty="0">
              <a:latin typeface="Times New Roman"/>
              <a:ea typeface="Times New Roman"/>
            </a:endParaRPr>
          </a:p>
          <a:p>
            <a:pPr algn="l" rtl="0"/>
            <a:r>
              <a:rPr lang="en-US" b="1" dirty="0">
                <a:latin typeface="Times New Roman"/>
                <a:ea typeface="Times New Roman"/>
              </a:rPr>
              <a:t> The Deanship also is carrying out various tasks and activities based on two points</a:t>
            </a:r>
            <a:r>
              <a:rPr lang="ar-SA" b="1" dirty="0">
                <a:latin typeface="Times New Roman"/>
                <a:ea typeface="Times New Roman"/>
              </a:rPr>
              <a:t>: </a:t>
            </a:r>
            <a:br>
              <a:rPr lang="ar-SA" b="1" dirty="0">
                <a:latin typeface="Times New Roman"/>
                <a:ea typeface="Times New Roman"/>
              </a:rPr>
            </a:br>
            <a:r>
              <a:rPr lang="ar-SA" b="1" dirty="0">
                <a:latin typeface="Times New Roman"/>
                <a:ea typeface="Times New Roman"/>
              </a:rPr>
              <a:t> </a:t>
            </a:r>
            <a:r>
              <a:rPr lang="en-US" b="1" dirty="0">
                <a:latin typeface="Times New Roman"/>
                <a:ea typeface="Times New Roman"/>
              </a:rPr>
              <a:t>A. Student activities.</a:t>
            </a:r>
            <a:r>
              <a:rPr lang="ar-SA" b="1" dirty="0">
                <a:latin typeface="Times New Roman"/>
                <a:ea typeface="Times New Roman"/>
              </a:rPr>
              <a:t/>
            </a:r>
            <a:br>
              <a:rPr lang="ar-SA" b="1" dirty="0">
                <a:latin typeface="Times New Roman"/>
                <a:ea typeface="Times New Roman"/>
              </a:rPr>
            </a:br>
            <a:r>
              <a:rPr lang="ar-SA" b="1" dirty="0">
                <a:latin typeface="Times New Roman"/>
                <a:ea typeface="Times New Roman"/>
              </a:rPr>
              <a:t/>
            </a:r>
            <a:br>
              <a:rPr lang="ar-SA" b="1" dirty="0">
                <a:latin typeface="Times New Roman"/>
                <a:ea typeface="Times New Roman"/>
              </a:rPr>
            </a:br>
            <a:r>
              <a:rPr lang="en-US" b="1" dirty="0">
                <a:latin typeface="Times New Roman"/>
                <a:ea typeface="Times New Roman"/>
              </a:rPr>
              <a:t>B. Student Services</a:t>
            </a:r>
            <a:endParaRPr lang="en-US" sz="2400" dirty="0">
              <a:latin typeface="Times New Roman"/>
              <a:ea typeface="Times New Roman"/>
            </a:endParaRPr>
          </a:p>
          <a:p>
            <a:pPr algn="l" rtl="0"/>
            <a:endParaRPr lang="ar-SA" dirty="0"/>
          </a:p>
        </p:txBody>
      </p:sp>
    </p:spTree>
    <p:extLst>
      <p:ext uri="{BB962C8B-B14F-4D97-AF65-F5344CB8AC3E}">
        <p14:creationId xmlns:p14="http://schemas.microsoft.com/office/powerpoint/2010/main" val="25816317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115616" y="188640"/>
            <a:ext cx="7858120" cy="6552728"/>
          </a:xfrm>
        </p:spPr>
        <p:txBody>
          <a:bodyPr>
            <a:normAutofit fontScale="85000" lnSpcReduction="20000"/>
          </a:bodyPr>
          <a:lstStyle/>
          <a:p>
            <a:pPr algn="just" rtl="0"/>
            <a:r>
              <a:rPr lang="en-US" b="1" dirty="0">
                <a:latin typeface="Calibri"/>
                <a:ea typeface="Calibri"/>
                <a:cs typeface="Arial"/>
              </a:rPr>
              <a:t>Moreover, HE pointed out that the College’s activities are taking place within and outside  the university in the context of representing the university in national events in the Kingdom, including the Fourth Scientific Conference hosted by Umm Al </a:t>
            </a:r>
            <a:r>
              <a:rPr lang="en-US" b="1" dirty="0" err="1">
                <a:latin typeface="Calibri"/>
                <a:ea typeface="Calibri"/>
                <a:cs typeface="Arial"/>
              </a:rPr>
              <a:t>Qura</a:t>
            </a:r>
            <a:r>
              <a:rPr lang="en-US" b="1" dirty="0">
                <a:latin typeface="Calibri"/>
                <a:ea typeface="Calibri"/>
                <a:cs typeface="Arial"/>
              </a:rPr>
              <a:t> University, and the fact that  the student Lolo Abdullah Mohammed </a:t>
            </a:r>
            <a:r>
              <a:rPr lang="en-US" b="1" dirty="0" err="1">
                <a:latin typeface="Calibri"/>
                <a:ea typeface="Calibri"/>
                <a:cs typeface="Arial"/>
              </a:rPr>
              <a:t>Humain</a:t>
            </a:r>
            <a:r>
              <a:rPr lang="en-US" b="1" dirty="0">
                <a:latin typeface="Calibri"/>
                <a:ea typeface="Calibri"/>
                <a:cs typeface="Arial"/>
              </a:rPr>
              <a:t> from the Mathematics Department came first at the university level in the field of scientific research is an example of the kind of activities provided for students which  seek  to increase cognitive development and academic learning  for students. HE also drew the attention to the number of courses organized by the University in various fields, including first aid and dumping. In the end, HE took questions and answered inquiries from students.</a:t>
            </a:r>
            <a:br>
              <a:rPr lang="en-US" b="1" dirty="0">
                <a:latin typeface="Calibri"/>
                <a:ea typeface="Calibri"/>
                <a:cs typeface="Arial"/>
              </a:rPr>
            </a:br>
            <a:endParaRPr lang="ar-SA" dirty="0"/>
          </a:p>
        </p:txBody>
      </p:sp>
    </p:spTree>
    <p:extLst>
      <p:ext uri="{BB962C8B-B14F-4D97-AF65-F5344CB8AC3E}">
        <p14:creationId xmlns:p14="http://schemas.microsoft.com/office/powerpoint/2010/main" val="2143080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115616" y="188640"/>
            <a:ext cx="7818072" cy="6480720"/>
          </a:xfrm>
        </p:spPr>
        <p:txBody>
          <a:bodyPr>
            <a:normAutofit fontScale="92500" lnSpcReduction="10000"/>
          </a:bodyPr>
          <a:lstStyle/>
          <a:p>
            <a:pPr algn="just"/>
            <a:r>
              <a:rPr lang="en-US" b="1" dirty="0">
                <a:latin typeface="Times New Roman"/>
                <a:ea typeface="Times New Roman"/>
              </a:rPr>
              <a:t>At the end of the visit,  the Dean of Student Affairs Dr. </a:t>
            </a:r>
            <a:r>
              <a:rPr lang="en-US" b="1" dirty="0" err="1">
                <a:latin typeface="Times New Roman"/>
                <a:ea typeface="Times New Roman"/>
              </a:rPr>
              <a:t>Hamad</a:t>
            </a:r>
            <a:r>
              <a:rPr lang="en-US" b="1" dirty="0">
                <a:latin typeface="Times New Roman"/>
                <a:ea typeface="Times New Roman"/>
              </a:rPr>
              <a:t> </a:t>
            </a:r>
            <a:r>
              <a:rPr lang="en-US" b="1" dirty="0" err="1">
                <a:latin typeface="Times New Roman"/>
                <a:ea typeface="Times New Roman"/>
              </a:rPr>
              <a:t>Aalghemizi</a:t>
            </a:r>
            <a:r>
              <a:rPr lang="en-US" b="1" dirty="0">
                <a:latin typeface="Times New Roman"/>
                <a:ea typeface="Times New Roman"/>
              </a:rPr>
              <a:t> and the accompanying delegation, consisting of  the Vice-Dean of Student Affairs P. </a:t>
            </a:r>
            <a:r>
              <a:rPr lang="en-US" b="1" dirty="0" err="1">
                <a:latin typeface="Times New Roman"/>
                <a:ea typeface="Times New Roman"/>
              </a:rPr>
              <a:t>Khaled</a:t>
            </a:r>
            <a:r>
              <a:rPr lang="en-US" b="1" dirty="0">
                <a:latin typeface="Times New Roman"/>
                <a:ea typeface="Times New Roman"/>
              </a:rPr>
              <a:t> </a:t>
            </a:r>
            <a:r>
              <a:rPr lang="en-US" b="1" dirty="0" err="1">
                <a:latin typeface="Times New Roman"/>
                <a:ea typeface="Times New Roman"/>
              </a:rPr>
              <a:t>Alaafaisan</a:t>
            </a:r>
            <a:r>
              <a:rPr lang="en-US" b="1" dirty="0">
                <a:latin typeface="Times New Roman"/>
                <a:ea typeface="Times New Roman"/>
              </a:rPr>
              <a:t>, the Vice-Dean of Quality in the Deanship of Student Affairs Dr. </a:t>
            </a:r>
            <a:r>
              <a:rPr lang="en-US" b="1" dirty="0" err="1">
                <a:latin typeface="Times New Roman"/>
                <a:ea typeface="Times New Roman"/>
              </a:rPr>
              <a:t>Abdulmohsen</a:t>
            </a:r>
            <a:r>
              <a:rPr lang="en-US" b="1" dirty="0">
                <a:latin typeface="Times New Roman"/>
                <a:ea typeface="Times New Roman"/>
              </a:rPr>
              <a:t> </a:t>
            </a:r>
            <a:r>
              <a:rPr lang="en-US" b="1" dirty="0" err="1">
                <a:latin typeface="Times New Roman"/>
                <a:ea typeface="Times New Roman"/>
              </a:rPr>
              <a:t>Tuwaijri</a:t>
            </a:r>
            <a:r>
              <a:rPr lang="en-US" b="1" dirty="0">
                <a:latin typeface="Times New Roman"/>
                <a:ea typeface="Times New Roman"/>
              </a:rPr>
              <a:t>, paid a visit to the college compound where they were introduced to the work of Student Affairs and students activities and where HE the Dean of the College Dr. Abdullah </a:t>
            </a:r>
            <a:r>
              <a:rPr lang="en-US" b="1" dirty="0" err="1">
                <a:latin typeface="Times New Roman"/>
                <a:ea typeface="Times New Roman"/>
              </a:rPr>
              <a:t>Suwaiket</a:t>
            </a:r>
            <a:r>
              <a:rPr lang="en-US" b="1" dirty="0">
                <a:latin typeface="Times New Roman"/>
                <a:ea typeface="Times New Roman"/>
              </a:rPr>
              <a:t> highlighted the efforts made ​​by the student activities, in both male and female sections, as well as the student affairs sections</a:t>
            </a:r>
            <a:endParaRPr lang="en-US" sz="2400" dirty="0">
              <a:latin typeface="Times New Roman"/>
              <a:ea typeface="Times New Roman"/>
            </a:endParaRPr>
          </a:p>
          <a:p>
            <a:pPr algn="just" rtl="0"/>
            <a:endParaRPr lang="ar-SA" dirty="0"/>
          </a:p>
        </p:txBody>
      </p:sp>
    </p:spTree>
    <p:extLst>
      <p:ext uri="{BB962C8B-B14F-4D97-AF65-F5344CB8AC3E}">
        <p14:creationId xmlns:p14="http://schemas.microsoft.com/office/powerpoint/2010/main" val="32997969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http://www.mu.edu.sa/sites/default/files/mu_standardSAM_0428iei3233_0.JPG"/>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7999"/>
          </a:xfrm>
          <a:prstGeom prst="rect">
            <a:avLst/>
          </a:prstGeom>
          <a:noFill/>
          <a:ln>
            <a:noFill/>
          </a:ln>
        </p:spPr>
      </p:pic>
    </p:spTree>
    <p:extLst>
      <p:ext uri="{BB962C8B-B14F-4D97-AF65-F5344CB8AC3E}">
        <p14:creationId xmlns:p14="http://schemas.microsoft.com/office/powerpoint/2010/main" val="418412587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4</TotalTime>
  <Words>31</Words>
  <Application>Microsoft Office PowerPoint</Application>
  <PresentationFormat>عرض على الشاشة (3:4)‏</PresentationFormat>
  <Paragraphs>10</Paragraphs>
  <Slides>5</Slides>
  <Notes>1</Notes>
  <HiddenSlides>0</HiddenSlides>
  <MMClips>0</MMClips>
  <ScaleCrop>false</ScaleCrop>
  <HeadingPairs>
    <vt:vector size="4" baseType="variant">
      <vt:variant>
        <vt:lpstr>نسق</vt:lpstr>
      </vt:variant>
      <vt:variant>
        <vt:i4>1</vt:i4>
      </vt:variant>
      <vt:variant>
        <vt:lpstr>عناوين الشرائح</vt:lpstr>
      </vt:variant>
      <vt:variant>
        <vt:i4>5</vt:i4>
      </vt:variant>
    </vt:vector>
  </HeadingPairs>
  <TitlesOfParts>
    <vt:vector size="6" baseType="lpstr">
      <vt:lpstr>انقلاب</vt:lpstr>
      <vt:lpstr>Introductory Meeting by the Deanship of Student Affairs </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Introductory Meeting by the Deanship of Student Affairs </dc:title>
  <dc:creator>Mu</dc:creator>
  <cp:lastModifiedBy>Mu</cp:lastModifiedBy>
  <cp:revision>1</cp:revision>
  <dcterms:created xsi:type="dcterms:W3CDTF">2015-04-05T07:01:13Z</dcterms:created>
  <dcterms:modified xsi:type="dcterms:W3CDTF">2015-04-05T07:05:45Z</dcterms:modified>
</cp:coreProperties>
</file>