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3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892DEB0-9048-42C0-9C04-A49A1520EC78}" type="datetimeFigureOut">
              <a:rPr lang="ar-SA" smtClean="0"/>
              <a:t>05/11/1435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1B77948-086B-4C57-A2BB-4215A5EC7BCA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en-US" sz="2800" dirty="0" smtClean="0"/>
              <a:t>By: </a:t>
            </a:r>
            <a:r>
              <a:rPr lang="en-US" sz="2800" dirty="0" err="1" smtClean="0"/>
              <a:t>Dr</a:t>
            </a:r>
            <a:r>
              <a:rPr lang="en-US" sz="2800" dirty="0" smtClean="0"/>
              <a:t> Khalid El </a:t>
            </a:r>
            <a:r>
              <a:rPr lang="en-US" sz="2800" dirty="0" err="1" smtClean="0"/>
              <a:t>Tohami</a:t>
            </a:r>
            <a:endParaRPr lang="ar-SA" sz="2800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pPr lvl="0" rtl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4400" b="1" dirty="0" smtClean="0"/>
              <a:t>INTRODUCTION </a:t>
            </a:r>
            <a:r>
              <a:rPr lang="en-GB" sz="4400" b="1" dirty="0"/>
              <a:t>TO PUBLIC HEALTH AND </a:t>
            </a:r>
            <a:r>
              <a:rPr lang="en-GB" sz="4400" b="1" dirty="0" smtClean="0"/>
              <a:t>EPIDEMIOLOGY (1)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GB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0779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3600" dirty="0"/>
              <a:t>Aims of Epidemiology 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sz="3200" dirty="0"/>
              <a:t>To describe distribution and magnitude of health problems.</a:t>
            </a:r>
          </a:p>
          <a:p>
            <a:pPr algn="l" rtl="0"/>
            <a:r>
              <a:rPr lang="en-US" sz="3200" dirty="0"/>
              <a:t>To identify aetiological (risk) factors.</a:t>
            </a:r>
          </a:p>
          <a:p>
            <a:pPr algn="l" rtl="0"/>
            <a:r>
              <a:rPr lang="en-US" sz="3200" dirty="0"/>
              <a:t>To provide data for planning.</a:t>
            </a:r>
          </a:p>
          <a:p>
            <a:pPr marL="457200" lvl="1" indent="0" algn="l" rtl="0">
              <a:buNone/>
            </a:pPr>
            <a:r>
              <a:rPr lang="en-US" sz="3200" dirty="0"/>
              <a:t>	“the ultimate aim is to lead effective action:</a:t>
            </a:r>
          </a:p>
          <a:p>
            <a:pPr marL="457200" lvl="1" indent="0" algn="l" rtl="0">
              <a:buNone/>
            </a:pPr>
            <a:r>
              <a:rPr lang="en-US" sz="3200" dirty="0"/>
              <a:t>(a) to eliminate or reduce the health problems and </a:t>
            </a:r>
          </a:p>
          <a:p>
            <a:pPr marL="457200" lvl="1" indent="0" algn="l" rtl="0">
              <a:buNone/>
            </a:pPr>
            <a:r>
              <a:rPr lang="en-US" sz="3200" dirty="0"/>
              <a:t>(b) to promote health.    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7035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3600" dirty="0"/>
              <a:t>Epidemiological Approach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 rtl="0"/>
            <a:r>
              <a:rPr lang="en-US" sz="3200" dirty="0"/>
              <a:t>It based on 2 major foundations: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sz="3200" dirty="0"/>
              <a:t>Asking questions.</a:t>
            </a:r>
          </a:p>
          <a:p>
            <a:pPr marL="457200" lvl="1" indent="0" algn="l" rtl="0">
              <a:buNone/>
            </a:pPr>
            <a:r>
              <a:rPr lang="en-US" sz="3200" dirty="0"/>
              <a:t>(what, where, when, why, who, how)</a:t>
            </a:r>
          </a:p>
          <a:p>
            <a:pPr marL="971550" lvl="1" indent="-514350" algn="l" rtl="0">
              <a:buFont typeface="+mj-lt"/>
              <a:buAutoNum type="arabicPeriod" startAt="2"/>
            </a:pPr>
            <a:endParaRPr lang="en-US" sz="3200" dirty="0"/>
          </a:p>
          <a:p>
            <a:pPr marL="971550" lvl="1" indent="-514350" algn="l" rtl="0">
              <a:buFont typeface="+mj-lt"/>
              <a:buAutoNum type="arabicPeriod" startAt="2"/>
            </a:pPr>
            <a:r>
              <a:rPr lang="en-US" sz="3200" dirty="0"/>
              <a:t>Making comparisons. </a:t>
            </a:r>
          </a:p>
          <a:p>
            <a:pPr marL="457200" lvl="1" indent="0" algn="l" rtl="0">
              <a:buNone/>
            </a:pPr>
            <a:r>
              <a:rPr lang="en-US" sz="3200" dirty="0"/>
              <a:t>(between groups, comparability</a:t>
            </a:r>
            <a:r>
              <a:rPr lang="en-US" dirty="0"/>
              <a:t>)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05895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3600" dirty="0"/>
              <a:t>Tools of Measurements 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 algn="l" rtl="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000" dirty="0" smtClean="0"/>
          </a:p>
          <a:p>
            <a:pPr marL="514350" indent="-514350" algn="l" rtl="0">
              <a:buClr>
                <a:schemeClr val="accent1"/>
              </a:buClr>
              <a:buSzPct val="80000"/>
              <a:buFont typeface="+mj-lt"/>
              <a:buAutoNum type="arabicPeriod"/>
            </a:pPr>
            <a:endParaRPr lang="en-US" sz="3000" dirty="0"/>
          </a:p>
          <a:p>
            <a:pPr marL="514350" indent="-514350" algn="l" rtl="0"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en-US" sz="3200" dirty="0" smtClean="0"/>
              <a:t>Rates</a:t>
            </a:r>
            <a:endParaRPr lang="en-US" sz="3200" dirty="0"/>
          </a:p>
          <a:p>
            <a:pPr marL="514350" indent="-514350" algn="l" rtl="0"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en-US" sz="3200" dirty="0"/>
              <a:t>Ratios</a:t>
            </a:r>
          </a:p>
          <a:p>
            <a:pPr marL="514350" indent="-514350" algn="l" rtl="0">
              <a:buClr>
                <a:schemeClr val="accent1"/>
              </a:buClr>
              <a:buSzPct val="80000"/>
              <a:buFont typeface="+mj-lt"/>
              <a:buAutoNum type="arabicPeriod"/>
            </a:pPr>
            <a:r>
              <a:rPr lang="en-US" sz="3200" dirty="0"/>
              <a:t>Proportions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931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0"/>
            <a:ext cx="7924800" cy="836712"/>
          </a:xfrm>
        </p:spPr>
        <p:txBody>
          <a:bodyPr>
            <a:normAutofit/>
          </a:bodyPr>
          <a:lstStyle/>
          <a:p>
            <a:pPr algn="ctr" rtl="0"/>
            <a:r>
              <a:rPr lang="en-US" sz="3600" dirty="0"/>
              <a:t>Epidemiology and Clinical medicine</a:t>
            </a:r>
            <a:endParaRPr lang="ar-SA" sz="36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84659781"/>
              </p:ext>
            </p:extLst>
          </p:nvPr>
        </p:nvGraphicFramePr>
        <p:xfrm>
          <a:off x="0" y="1027853"/>
          <a:ext cx="9144000" cy="58506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8344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Epidemiology </a:t>
                      </a:r>
                      <a:endParaRPr lang="en-US" sz="2800" dirty="0"/>
                    </a:p>
                  </a:txBody>
                  <a:tcPr marL="79900" marR="799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Clinical medicine </a:t>
                      </a:r>
                      <a:endParaRPr lang="en-US" sz="2800" dirty="0"/>
                    </a:p>
                  </a:txBody>
                  <a:tcPr marL="79900" marR="79900"/>
                </a:tc>
              </a:tr>
              <a:tr h="68344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Unit of study is defined population</a:t>
                      </a:r>
                      <a:endParaRPr lang="en-US" sz="2800" dirty="0"/>
                    </a:p>
                  </a:txBody>
                  <a:tcPr marL="79900" marR="799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Unit of study  is a case</a:t>
                      </a:r>
                      <a:endParaRPr lang="en-US" sz="2800" dirty="0"/>
                    </a:p>
                  </a:txBody>
                  <a:tcPr marL="79900" marR="79900"/>
                </a:tc>
              </a:tr>
              <a:tr h="11796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The</a:t>
                      </a:r>
                      <a:r>
                        <a:rPr lang="en-US" sz="2800" baseline="0" dirty="0" smtClean="0"/>
                        <a:t> concern is in the disease pattern in the population</a:t>
                      </a:r>
                      <a:endParaRPr lang="en-US" sz="2800" dirty="0"/>
                    </a:p>
                  </a:txBody>
                  <a:tcPr marL="79900" marR="799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The</a:t>
                      </a:r>
                      <a:r>
                        <a:rPr lang="en-US" sz="2800" baseline="0" dirty="0" smtClean="0"/>
                        <a:t> concern is in the disease in the patient</a:t>
                      </a:r>
                      <a:endParaRPr lang="en-US" sz="2800" dirty="0" smtClean="0"/>
                    </a:p>
                  </a:txBody>
                  <a:tcPr marL="79900" marR="79900"/>
                </a:tc>
              </a:tr>
              <a:tr h="117963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The investigator goes out to the community</a:t>
                      </a:r>
                      <a:endParaRPr lang="en-US" sz="2800" dirty="0"/>
                    </a:p>
                  </a:txBody>
                  <a:tcPr marL="79900" marR="799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The patient comes to the doctor</a:t>
                      </a:r>
                      <a:endParaRPr lang="en-US" sz="2800" dirty="0"/>
                    </a:p>
                  </a:txBody>
                  <a:tcPr marL="79900" marR="79900"/>
                </a:tc>
              </a:tr>
              <a:tr h="68344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Using tables and graphs to diagnose</a:t>
                      </a:r>
                      <a:endParaRPr lang="en-US" sz="2800" dirty="0"/>
                    </a:p>
                  </a:txBody>
                  <a:tcPr marL="79900" marR="799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Using clinical</a:t>
                      </a:r>
                      <a:r>
                        <a:rPr lang="en-US" sz="2800" baseline="0" dirty="0" smtClean="0"/>
                        <a:t> picture and laboratories </a:t>
                      </a:r>
                      <a:endParaRPr lang="en-US" sz="2800" dirty="0"/>
                    </a:p>
                  </a:txBody>
                  <a:tcPr marL="79900" marR="79900"/>
                </a:tc>
              </a:tr>
              <a:tr h="117963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Seeks aetiology</a:t>
                      </a:r>
                      <a:r>
                        <a:rPr lang="en-US" sz="2800" baseline="0" dirty="0" smtClean="0"/>
                        <a:t> to recommend control and prevention</a:t>
                      </a:r>
                      <a:endParaRPr lang="en-US" sz="2800" dirty="0"/>
                    </a:p>
                  </a:txBody>
                  <a:tcPr marL="79900" marR="799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Seeks a diagnosis to</a:t>
                      </a:r>
                      <a:r>
                        <a:rPr lang="en-US" sz="2800" baseline="0" dirty="0" smtClean="0"/>
                        <a:t> give treatment to patients </a:t>
                      </a:r>
                      <a:endParaRPr lang="en-US" sz="2800" dirty="0"/>
                    </a:p>
                  </a:txBody>
                  <a:tcPr marL="79900" marR="799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7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Epidemiology and public health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51520" y="1052736"/>
            <a:ext cx="8784976" cy="5616624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Public </a:t>
            </a:r>
            <a:r>
              <a:rPr lang="en-US" sz="2800" dirty="0" smtClean="0"/>
              <a:t>health is collective </a:t>
            </a:r>
            <a:r>
              <a:rPr lang="en-US" sz="2800" dirty="0"/>
              <a:t>actions to improve </a:t>
            </a:r>
            <a:r>
              <a:rPr lang="en-US" sz="2800" dirty="0" smtClean="0"/>
              <a:t>population health</a:t>
            </a:r>
            <a:r>
              <a:rPr lang="en-US" sz="2800" dirty="0"/>
              <a:t>.</a:t>
            </a:r>
          </a:p>
          <a:p>
            <a:pPr algn="l" rtl="0"/>
            <a:r>
              <a:rPr lang="en-US" sz="2800" dirty="0"/>
              <a:t> </a:t>
            </a:r>
            <a:r>
              <a:rPr lang="en-US" sz="2800" dirty="0" smtClean="0"/>
              <a:t>Epidemiology </a:t>
            </a:r>
            <a:r>
              <a:rPr lang="en-US" sz="2800" dirty="0"/>
              <a:t>is used in </a:t>
            </a:r>
            <a:r>
              <a:rPr lang="en-US" sz="2800" dirty="0" smtClean="0"/>
              <a:t>several ways as a tools for improving </a:t>
            </a:r>
            <a:r>
              <a:rPr lang="en-US" sz="2800" dirty="0"/>
              <a:t>public health</a:t>
            </a:r>
            <a:r>
              <a:rPr lang="en-US" sz="2800" dirty="0" smtClean="0"/>
              <a:t>. </a:t>
            </a:r>
          </a:p>
          <a:p>
            <a:pPr algn="l" rtl="0"/>
            <a:r>
              <a:rPr lang="en-US" sz="2800" dirty="0" smtClean="0"/>
              <a:t>Early </a:t>
            </a:r>
            <a:r>
              <a:rPr lang="en-US" sz="2800" dirty="0"/>
              <a:t>studies in epidemiology were concerned with the </a:t>
            </a:r>
            <a:r>
              <a:rPr lang="en-US" sz="2800" dirty="0" smtClean="0"/>
              <a:t>causes (etiology</a:t>
            </a:r>
            <a:r>
              <a:rPr lang="en-US" sz="2800" dirty="0"/>
              <a:t>) of communicable diseases, and such work continues to be essential </a:t>
            </a:r>
            <a:r>
              <a:rPr lang="en-US" sz="2800" dirty="0" smtClean="0"/>
              <a:t>since it </a:t>
            </a:r>
            <a:r>
              <a:rPr lang="en-US" sz="2800" dirty="0"/>
              <a:t>can lead to the identification of preventive methods. </a:t>
            </a:r>
            <a:endParaRPr lang="en-US" sz="2800" dirty="0" smtClean="0"/>
          </a:p>
          <a:p>
            <a:pPr algn="l" rtl="0"/>
            <a:r>
              <a:rPr lang="en-US" sz="2800" dirty="0" smtClean="0"/>
              <a:t>In </a:t>
            </a:r>
            <a:r>
              <a:rPr lang="en-US" sz="2800" dirty="0"/>
              <a:t>this sense, epidemiology </a:t>
            </a:r>
            <a:r>
              <a:rPr lang="en-US" sz="2800" dirty="0" smtClean="0"/>
              <a:t>is a </a:t>
            </a:r>
            <a:r>
              <a:rPr lang="en-US" sz="2800" dirty="0"/>
              <a:t>basic medical science with the goal of improving the health of populations, 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74975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Diabetes, for example, has both genetic and environmental components. </a:t>
            </a:r>
          </a:p>
          <a:p>
            <a:pPr algn="l" rtl="0"/>
            <a:r>
              <a:rPr lang="en-US" sz="3200" dirty="0"/>
              <a:t>We define environment broadly to include any biological, chemical, physical, psychological, economic or cultural factors that can affect health. </a:t>
            </a:r>
          </a:p>
          <a:p>
            <a:pPr algn="l" rtl="0"/>
            <a:r>
              <a:rPr lang="en-US" sz="3200" dirty="0"/>
              <a:t>Personal behaviours affect  this interplay, and epidemiology is used to study their influence and the effects of preventive interventions through health </a:t>
            </a:r>
            <a:r>
              <a:rPr lang="en-US" sz="3200" dirty="0" smtClean="0"/>
              <a:t>promotion.</a:t>
            </a:r>
            <a:endParaRPr lang="ar-SA" sz="3200" dirty="0"/>
          </a:p>
          <a:p>
            <a:pPr algn="l" rtl="0"/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30394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Causation of disease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sz="3200" dirty="0" smtClean="0"/>
              <a:t>Although </a:t>
            </a:r>
            <a:r>
              <a:rPr lang="en-US" sz="3200" dirty="0"/>
              <a:t>some diseases are caused solely by genetic factors, most result from </a:t>
            </a:r>
            <a:r>
              <a:rPr lang="en-US" sz="3200" dirty="0" smtClean="0"/>
              <a:t>an interaction </a:t>
            </a:r>
            <a:r>
              <a:rPr lang="en-US" sz="3200" dirty="0"/>
              <a:t>between genetic and environmental factors.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2828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مجموعة 4"/>
          <p:cNvGrpSpPr/>
          <p:nvPr/>
        </p:nvGrpSpPr>
        <p:grpSpPr>
          <a:xfrm>
            <a:off x="251520" y="1600200"/>
            <a:ext cx="8392484" cy="4525963"/>
            <a:chOff x="251520" y="1600200"/>
            <a:chExt cx="8392484" cy="4525963"/>
          </a:xfrm>
        </p:grpSpPr>
        <p:sp>
          <p:nvSpPr>
            <p:cNvPr id="6" name="سهم إلى اليمين 5"/>
            <p:cNvSpPr/>
            <p:nvPr/>
          </p:nvSpPr>
          <p:spPr>
            <a:xfrm>
              <a:off x="1074419" y="1600200"/>
              <a:ext cx="6995160" cy="4525963"/>
            </a:xfrm>
            <a:prstGeom prst="rightArrow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شكل حر 6"/>
            <p:cNvSpPr/>
            <p:nvPr/>
          </p:nvSpPr>
          <p:spPr>
            <a:xfrm>
              <a:off x="251520" y="2957988"/>
              <a:ext cx="3168351" cy="1810385"/>
            </a:xfrm>
            <a:custGeom>
              <a:avLst/>
              <a:gdLst>
                <a:gd name="connsiteX0" fmla="*/ 0 w 3909060"/>
                <a:gd name="connsiteY0" fmla="*/ 301737 h 1810385"/>
                <a:gd name="connsiteX1" fmla="*/ 301737 w 3909060"/>
                <a:gd name="connsiteY1" fmla="*/ 0 h 1810385"/>
                <a:gd name="connsiteX2" fmla="*/ 3607323 w 3909060"/>
                <a:gd name="connsiteY2" fmla="*/ 0 h 1810385"/>
                <a:gd name="connsiteX3" fmla="*/ 3909060 w 3909060"/>
                <a:gd name="connsiteY3" fmla="*/ 301737 h 1810385"/>
                <a:gd name="connsiteX4" fmla="*/ 3909060 w 3909060"/>
                <a:gd name="connsiteY4" fmla="*/ 1508648 h 1810385"/>
                <a:gd name="connsiteX5" fmla="*/ 3607323 w 3909060"/>
                <a:gd name="connsiteY5" fmla="*/ 1810385 h 1810385"/>
                <a:gd name="connsiteX6" fmla="*/ 301737 w 3909060"/>
                <a:gd name="connsiteY6" fmla="*/ 1810385 h 1810385"/>
                <a:gd name="connsiteX7" fmla="*/ 0 w 3909060"/>
                <a:gd name="connsiteY7" fmla="*/ 1508648 h 1810385"/>
                <a:gd name="connsiteX8" fmla="*/ 0 w 3909060"/>
                <a:gd name="connsiteY8" fmla="*/ 301737 h 181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9060" h="1810385">
                  <a:moveTo>
                    <a:pt x="0" y="301737"/>
                  </a:moveTo>
                  <a:cubicBezTo>
                    <a:pt x="0" y="135092"/>
                    <a:pt x="135092" y="0"/>
                    <a:pt x="301737" y="0"/>
                  </a:cubicBezTo>
                  <a:lnTo>
                    <a:pt x="3607323" y="0"/>
                  </a:lnTo>
                  <a:cubicBezTo>
                    <a:pt x="3773968" y="0"/>
                    <a:pt x="3909060" y="135092"/>
                    <a:pt x="3909060" y="301737"/>
                  </a:cubicBezTo>
                  <a:lnTo>
                    <a:pt x="3909060" y="1508648"/>
                  </a:lnTo>
                  <a:cubicBezTo>
                    <a:pt x="3909060" y="1675293"/>
                    <a:pt x="3773968" y="1810385"/>
                    <a:pt x="3607323" y="1810385"/>
                  </a:cubicBezTo>
                  <a:lnTo>
                    <a:pt x="301737" y="1810385"/>
                  </a:lnTo>
                  <a:cubicBezTo>
                    <a:pt x="135092" y="1810385"/>
                    <a:pt x="0" y="1675293"/>
                    <a:pt x="0" y="1508648"/>
                  </a:cubicBezTo>
                  <a:lnTo>
                    <a:pt x="0" y="30173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6496" tIns="286496" rIns="286496" bIns="286496" numCol="1" spcCol="1270" anchor="ctr" anchorCtr="0">
              <a:noAutofit/>
            </a:bodyPr>
            <a:lstStyle/>
            <a:p>
              <a:pPr lvl="0" algn="ctr" defTabSz="2311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Good health</a:t>
              </a:r>
              <a:endParaRPr lang="ar-SA" sz="2800" kern="1200" dirty="0"/>
            </a:p>
          </p:txBody>
        </p:sp>
        <p:sp>
          <p:nvSpPr>
            <p:cNvPr id="8" name="شكل حر 7"/>
            <p:cNvSpPr/>
            <p:nvPr/>
          </p:nvSpPr>
          <p:spPr>
            <a:xfrm>
              <a:off x="5436096" y="2957988"/>
              <a:ext cx="3207908" cy="1810385"/>
            </a:xfrm>
            <a:custGeom>
              <a:avLst/>
              <a:gdLst>
                <a:gd name="connsiteX0" fmla="*/ 0 w 3909060"/>
                <a:gd name="connsiteY0" fmla="*/ 301737 h 1810385"/>
                <a:gd name="connsiteX1" fmla="*/ 301737 w 3909060"/>
                <a:gd name="connsiteY1" fmla="*/ 0 h 1810385"/>
                <a:gd name="connsiteX2" fmla="*/ 3607323 w 3909060"/>
                <a:gd name="connsiteY2" fmla="*/ 0 h 1810385"/>
                <a:gd name="connsiteX3" fmla="*/ 3909060 w 3909060"/>
                <a:gd name="connsiteY3" fmla="*/ 301737 h 1810385"/>
                <a:gd name="connsiteX4" fmla="*/ 3909060 w 3909060"/>
                <a:gd name="connsiteY4" fmla="*/ 1508648 h 1810385"/>
                <a:gd name="connsiteX5" fmla="*/ 3607323 w 3909060"/>
                <a:gd name="connsiteY5" fmla="*/ 1810385 h 1810385"/>
                <a:gd name="connsiteX6" fmla="*/ 301737 w 3909060"/>
                <a:gd name="connsiteY6" fmla="*/ 1810385 h 1810385"/>
                <a:gd name="connsiteX7" fmla="*/ 0 w 3909060"/>
                <a:gd name="connsiteY7" fmla="*/ 1508648 h 1810385"/>
                <a:gd name="connsiteX8" fmla="*/ 0 w 3909060"/>
                <a:gd name="connsiteY8" fmla="*/ 301737 h 181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9060" h="1810385">
                  <a:moveTo>
                    <a:pt x="0" y="301737"/>
                  </a:moveTo>
                  <a:cubicBezTo>
                    <a:pt x="0" y="135092"/>
                    <a:pt x="135092" y="0"/>
                    <a:pt x="301737" y="0"/>
                  </a:cubicBezTo>
                  <a:lnTo>
                    <a:pt x="3607323" y="0"/>
                  </a:lnTo>
                  <a:cubicBezTo>
                    <a:pt x="3773968" y="0"/>
                    <a:pt x="3909060" y="135092"/>
                    <a:pt x="3909060" y="301737"/>
                  </a:cubicBezTo>
                  <a:lnTo>
                    <a:pt x="3909060" y="1508648"/>
                  </a:lnTo>
                  <a:cubicBezTo>
                    <a:pt x="3909060" y="1675293"/>
                    <a:pt x="3773968" y="1810385"/>
                    <a:pt x="3607323" y="1810385"/>
                  </a:cubicBezTo>
                  <a:lnTo>
                    <a:pt x="301737" y="1810385"/>
                  </a:lnTo>
                  <a:cubicBezTo>
                    <a:pt x="135092" y="1810385"/>
                    <a:pt x="0" y="1675293"/>
                    <a:pt x="0" y="1508648"/>
                  </a:cubicBezTo>
                  <a:lnTo>
                    <a:pt x="0" y="30173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6496" tIns="286496" rIns="286496" bIns="286496" numCol="1" spcCol="1270" anchor="ctr" anchorCtr="0">
              <a:noAutofit/>
            </a:bodyPr>
            <a:lstStyle/>
            <a:p>
              <a:pPr algn="ctr" defTabSz="2311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dirty="0"/>
                <a:t>Ill health</a:t>
              </a:r>
              <a:endParaRPr lang="ar-SA" sz="2800" dirty="0"/>
            </a:p>
          </p:txBody>
        </p:sp>
      </p:grpSp>
      <p:cxnSp>
        <p:nvCxnSpPr>
          <p:cNvPr id="10" name="رابط كسهم مستقيم 9"/>
          <p:cNvCxnSpPr/>
          <p:nvPr/>
        </p:nvCxnSpPr>
        <p:spPr>
          <a:xfrm flipV="1">
            <a:off x="3563888" y="3863180"/>
            <a:ext cx="1656183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836191" y="1600200"/>
            <a:ext cx="1599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Genetic factors</a:t>
            </a:r>
            <a:endParaRPr lang="ar-SA" dirty="0"/>
          </a:p>
        </p:txBody>
      </p:sp>
      <p:sp>
        <p:nvSpPr>
          <p:cNvPr id="14" name="مستطيل 13"/>
          <p:cNvSpPr/>
          <p:nvPr/>
        </p:nvSpPr>
        <p:spPr>
          <a:xfrm>
            <a:off x="67947" y="5802997"/>
            <a:ext cx="27038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Environmental factors</a:t>
            </a:r>
          </a:p>
          <a:p>
            <a:r>
              <a:rPr lang="en-US" dirty="0"/>
              <a:t>(including behaviours)</a:t>
            </a:r>
            <a:endParaRPr lang="ar-SA" dirty="0"/>
          </a:p>
        </p:txBody>
      </p:sp>
      <p:cxnSp>
        <p:nvCxnSpPr>
          <p:cNvPr id="16" name="رابط كسهم مستقيم 15"/>
          <p:cNvCxnSpPr/>
          <p:nvPr/>
        </p:nvCxnSpPr>
        <p:spPr>
          <a:xfrm>
            <a:off x="1635897" y="2132856"/>
            <a:ext cx="0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flipV="1">
            <a:off x="1635897" y="5013176"/>
            <a:ext cx="0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محتوى 21"/>
          <p:cNvSpPr>
            <a:spLocks noGrp="1"/>
          </p:cNvSpPr>
          <p:nvPr>
            <p:ph sz="quarter" idx="13"/>
          </p:nvPr>
        </p:nvSpPr>
        <p:spPr>
          <a:xfrm>
            <a:off x="67947" y="692696"/>
            <a:ext cx="8618853" cy="5756632"/>
          </a:xfrm>
        </p:spPr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647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4800" cy="1589038"/>
          </a:xfrm>
        </p:spPr>
        <p:txBody>
          <a:bodyPr>
            <a:noAutofit/>
          </a:bodyPr>
          <a:lstStyle/>
          <a:p>
            <a:pPr algn="ctr" rtl="0"/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At the end of THE session the student should be able to: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 rtl="0"/>
            <a:endParaRPr lang="en-GB" dirty="0" smtClean="0"/>
          </a:p>
          <a:p>
            <a:pPr algn="l" rtl="0"/>
            <a:endParaRPr lang="en-GB" sz="3200" dirty="0" smtClean="0"/>
          </a:p>
          <a:p>
            <a:pPr algn="l" rtl="0"/>
            <a:r>
              <a:rPr lang="en-GB" sz="3200" dirty="0" smtClean="0"/>
              <a:t>Describes the historical context</a:t>
            </a:r>
            <a:endParaRPr lang="en-US" sz="3200" dirty="0" smtClean="0"/>
          </a:p>
          <a:p>
            <a:pPr algn="l" rtl="0"/>
            <a:r>
              <a:rPr lang="en-GB" sz="3200" dirty="0" smtClean="0"/>
              <a:t>Define scope and terminology</a:t>
            </a:r>
          </a:p>
          <a:p>
            <a:pPr algn="l" rtl="0"/>
            <a:r>
              <a:rPr lang="en-GB" sz="3200" dirty="0" smtClean="0"/>
              <a:t>Identify what questions can epidemiology answer and its uses</a:t>
            </a:r>
          </a:p>
        </p:txBody>
      </p:sp>
    </p:spTree>
    <p:extLst>
      <p:ext uri="{BB962C8B-B14F-4D97-AF65-F5344CB8AC3E}">
        <p14:creationId xmlns:p14="http://schemas.microsoft.com/office/powerpoint/2010/main" val="13599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GB" sz="3600" dirty="0"/>
              <a:t>The Historical Context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/>
              <a:t>Epidemiology originates from Hippocrates’ observation more than 2000 years ago </a:t>
            </a:r>
            <a:endParaRPr lang="en-US" sz="3200" dirty="0" smtClean="0"/>
          </a:p>
          <a:p>
            <a:pPr algn="l" rtl="0"/>
            <a:r>
              <a:rPr lang="en-US" sz="3200" dirty="0"/>
              <a:t>it was not </a:t>
            </a:r>
            <a:r>
              <a:rPr lang="en-US" sz="3200" dirty="0" smtClean="0"/>
              <a:t>until the nineteenth century that the distribution of disease in specific human population groups </a:t>
            </a:r>
            <a:r>
              <a:rPr lang="en-US" sz="3200" dirty="0"/>
              <a:t>was measured to any large </a:t>
            </a:r>
            <a:r>
              <a:rPr lang="en-US" sz="3200" dirty="0" smtClean="0"/>
              <a:t>extent.</a:t>
            </a:r>
          </a:p>
          <a:p>
            <a:pPr algn="l" rtl="0"/>
            <a:r>
              <a:rPr lang="en-US" sz="3200" dirty="0" smtClean="0"/>
              <a:t>The finding </a:t>
            </a:r>
            <a:r>
              <a:rPr lang="en-US" sz="3200" dirty="0"/>
              <a:t>by John Snow</a:t>
            </a:r>
            <a:endParaRPr lang="en-US" sz="3200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648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924800" cy="1143000"/>
          </a:xfrm>
        </p:spPr>
        <p:txBody>
          <a:bodyPr>
            <a:noAutofit/>
          </a:bodyPr>
          <a:lstStyle/>
          <a:p>
            <a:pPr algn="ctr" rtl="0"/>
            <a:r>
              <a:rPr lang="en-US" sz="3200" dirty="0"/>
              <a:t>Deaths from cholera in districts of London supplied by two water companies,  8 July to 26 August 1854</a:t>
            </a:r>
            <a:endParaRPr lang="ar-SA" sz="32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2270272"/>
              </p:ext>
            </p:extLst>
          </p:nvPr>
        </p:nvGraphicFramePr>
        <p:xfrm>
          <a:off x="2" y="1916832"/>
          <a:ext cx="9143999" cy="494116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74960"/>
                <a:gridCol w="2274960"/>
                <a:gridCol w="2274960"/>
                <a:gridCol w="2319119"/>
              </a:tblGrid>
              <a:tr h="2397743"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Cholera</a:t>
                      </a:r>
                    </a:p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death rate</a:t>
                      </a:r>
                    </a:p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(per 1000</a:t>
                      </a:r>
                    </a:p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population)</a:t>
                      </a:r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Cholera</a:t>
                      </a:r>
                    </a:p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deaths (n)</a:t>
                      </a:r>
                    </a:p>
                    <a:p>
                      <a:pPr algn="ctr" rtl="0"/>
                      <a:endParaRPr lang="ar-S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Population</a:t>
                      </a:r>
                    </a:p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1851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Water supply</a:t>
                      </a:r>
                    </a:p>
                    <a:p>
                      <a:pPr algn="ctr" rtl="0"/>
                      <a:r>
                        <a:rPr lang="en-US" sz="2800" b="1" dirty="0" smtClean="0">
                          <a:solidFill>
                            <a:srgbClr val="221F1F"/>
                          </a:solidFill>
                          <a:latin typeface="Arial"/>
                        </a:rPr>
                        <a:t>company</a:t>
                      </a:r>
                    </a:p>
                    <a:p>
                      <a:pPr algn="ctr" rtl="0"/>
                      <a:endParaRPr lang="ar-SA" sz="2800" dirty="0"/>
                    </a:p>
                  </a:txBody>
                  <a:tcPr/>
                </a:tc>
              </a:tr>
              <a:tr h="12717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5.0</a:t>
                      </a:r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844</a:t>
                      </a:r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167 654</a:t>
                      </a:r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err="1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Southwark</a:t>
                      </a:r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717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0.9</a:t>
                      </a:r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18</a:t>
                      </a:r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19 133</a:t>
                      </a:r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b="1" kern="1200" dirty="0" err="1" smtClean="0">
                          <a:solidFill>
                            <a:srgbClr val="221F1F"/>
                          </a:solidFill>
                          <a:latin typeface="Arial"/>
                          <a:ea typeface="+mn-ea"/>
                          <a:cs typeface="+mn-cs"/>
                        </a:rPr>
                        <a:t>Lambeth</a:t>
                      </a:r>
                      <a:endParaRPr lang="en-US" sz="2800" b="1" kern="1200" dirty="0" smtClean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ar-SA" sz="2800" b="1" kern="1200" dirty="0">
                        <a:solidFill>
                          <a:srgbClr val="221F1F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2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094312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Richard Doll and Andrew Hill studied the relationship </a:t>
            </a:r>
            <a:r>
              <a:rPr lang="en-US" sz="3200" dirty="0" smtClean="0"/>
              <a:t>between tobacco </a:t>
            </a:r>
            <a:r>
              <a:rPr lang="en-US" sz="3200" dirty="0"/>
              <a:t>use and lung cancer, beginning in the 1950s</a:t>
            </a:r>
            <a:r>
              <a:rPr lang="en-US" sz="3200" dirty="0" smtClean="0"/>
              <a:t>.</a:t>
            </a:r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/>
              <a:t>The </a:t>
            </a:r>
            <a:r>
              <a:rPr lang="en-US" sz="3200" dirty="0"/>
              <a:t>British doctors’ cohort has also shown a progressive decrease in death </a:t>
            </a:r>
            <a:r>
              <a:rPr lang="en-US" sz="3200" dirty="0" smtClean="0"/>
              <a:t>rates among </a:t>
            </a:r>
            <a:r>
              <a:rPr lang="en-US" sz="3200" dirty="0"/>
              <a:t>non-smokers over subsequent decades.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5441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584176"/>
          </a:xfrm>
        </p:spPr>
        <p:txBody>
          <a:bodyPr>
            <a:noAutofit/>
          </a:bodyPr>
          <a:lstStyle/>
          <a:p>
            <a:pPr algn="ctr" rtl="0"/>
            <a:r>
              <a:rPr lang="en-US" sz="3600" dirty="0"/>
              <a:t>Definition, scope, and uses of epidemiology</a:t>
            </a:r>
            <a:br>
              <a:rPr lang="en-US" sz="3600" dirty="0"/>
            </a:b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07288" cy="485313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The word “epidemiology” is derived from the Greek words: </a:t>
            </a:r>
            <a:r>
              <a:rPr lang="en-US" sz="3200" dirty="0" err="1"/>
              <a:t>epi</a:t>
            </a:r>
            <a:r>
              <a:rPr lang="en-US" sz="3200" dirty="0"/>
              <a:t> “upon”, demos “people” and logos “study”.</a:t>
            </a:r>
            <a:r>
              <a:rPr lang="ar-SA" sz="3200" dirty="0"/>
              <a:t> </a:t>
            </a:r>
            <a:endParaRPr lang="en-US" sz="3200" dirty="0" smtClean="0"/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/>
              <a:t>Last </a:t>
            </a:r>
            <a:r>
              <a:rPr lang="en-US" sz="3200" dirty="0"/>
              <a:t>defined </a:t>
            </a:r>
            <a:r>
              <a:rPr lang="en-US" sz="3200" dirty="0" smtClean="0"/>
              <a:t>epidemiology as </a:t>
            </a:r>
            <a:r>
              <a:rPr lang="en-US" sz="3200" dirty="0"/>
              <a:t>“the study of the distribution and </a:t>
            </a:r>
            <a:r>
              <a:rPr lang="en-US" sz="3200" dirty="0" smtClean="0"/>
              <a:t>determinants of </a:t>
            </a:r>
            <a:r>
              <a:rPr lang="en-US" sz="3200" dirty="0"/>
              <a:t>health-related states or events in specified populations, and the application of </a:t>
            </a:r>
            <a:r>
              <a:rPr lang="en-US" sz="3200" dirty="0" smtClean="0"/>
              <a:t>this study </a:t>
            </a:r>
            <a:r>
              <a:rPr lang="en-US" sz="3200" dirty="0"/>
              <a:t>to the prevention and control of health problems”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4747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19908996"/>
              </p:ext>
            </p:extLst>
          </p:nvPr>
        </p:nvGraphicFramePr>
        <p:xfrm>
          <a:off x="323528" y="260648"/>
          <a:ext cx="8568952" cy="6350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246110"/>
                <a:gridCol w="2322842"/>
              </a:tblGrid>
              <a:tr h="7813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Explanation</a:t>
                      </a:r>
                    </a:p>
                    <a:p>
                      <a:pPr algn="ctr" rtl="0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Term</a:t>
                      </a:r>
                      <a:endParaRPr lang="ar-SA" sz="2000" dirty="0"/>
                    </a:p>
                  </a:txBody>
                  <a:tcPr/>
                </a:tc>
              </a:tr>
              <a:tr h="992184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includes: surveillance, observation, hypothesis testing, analytic </a:t>
                      </a:r>
                      <a:r>
                        <a:rPr lang="en-US" sz="2000" dirty="0" smtClean="0"/>
                        <a:t>research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and </a:t>
                      </a:r>
                      <a:r>
                        <a:rPr lang="en-US" sz="2000" dirty="0" smtClean="0"/>
                        <a:t>experiments.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Study</a:t>
                      </a:r>
                      <a:endParaRPr lang="ar-SA" sz="2000" dirty="0"/>
                    </a:p>
                  </a:txBody>
                  <a:tcPr/>
                </a:tc>
              </a:tr>
              <a:tr h="859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refers to analysis of: times, persons, places and classes of people affected.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Distribution </a:t>
                      </a:r>
                      <a:endParaRPr lang="ar-SA" sz="2000" dirty="0"/>
                    </a:p>
                  </a:txBody>
                  <a:tcPr/>
                </a:tc>
              </a:tr>
              <a:tr h="859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include factors that influence health: biological, chemical, physical, social, cultural, economic, genetic and behavioral.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Determinants </a:t>
                      </a:r>
                      <a:endParaRPr lang="ar-SA" sz="2000" dirty="0"/>
                    </a:p>
                  </a:txBody>
                  <a:tcPr/>
                </a:tc>
              </a:tr>
              <a:tr h="992184"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refer to: diseases, causes of death, behaviours such as use of tobacco, positive health states, reactions to preventive regimes and provision and use of health services.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Health-related states and events </a:t>
                      </a:r>
                      <a:endParaRPr lang="ar-SA" sz="2000" dirty="0"/>
                    </a:p>
                  </a:txBody>
                  <a:tcPr/>
                </a:tc>
              </a:tr>
              <a:tr h="859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include those with identifiable characteristics, such as occupational groups.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Specified populations </a:t>
                      </a:r>
                      <a:endParaRPr lang="ar-SA" sz="2000" dirty="0"/>
                    </a:p>
                  </a:txBody>
                  <a:tcPr/>
                </a:tc>
              </a:tr>
              <a:tr h="9921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 aims of public health—to promote, protect, and restore health.</a:t>
                      </a:r>
                      <a:endParaRPr lang="ar-SA" sz="2000" dirty="0" smtClean="0"/>
                    </a:p>
                    <a:p>
                      <a:pPr algn="l" rtl="0"/>
                      <a:endParaRPr lang="ar-S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dirty="0" smtClean="0"/>
                        <a:t>Application to prevention and control </a:t>
                      </a:r>
                      <a:endParaRPr lang="ar-S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86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/>
          <a:lstStyle/>
          <a:p>
            <a:pPr algn="l" rtl="0"/>
            <a:r>
              <a:rPr lang="en-US" sz="3200" dirty="0"/>
              <a:t>It is the basic science in preventive and social medicine.</a:t>
            </a:r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/>
              <a:t>Covers </a:t>
            </a:r>
            <a:r>
              <a:rPr lang="en-US" sz="3200" dirty="0"/>
              <a:t>health and health related diseases.</a:t>
            </a:r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/>
              <a:t>Provides </a:t>
            </a:r>
            <a:r>
              <a:rPr lang="en-US" sz="3200" dirty="0"/>
              <a:t>new opportunities for prevention, treatment, planning and improving health services.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3952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78098"/>
          </a:xfrm>
        </p:spPr>
        <p:txBody>
          <a:bodyPr/>
          <a:lstStyle/>
          <a:p>
            <a:pPr algn="ctr" rtl="0"/>
            <a:r>
              <a:rPr lang="en-US" sz="3600" dirty="0"/>
              <a:t>Scope</a:t>
            </a:r>
            <a:endParaRPr lang="ar-SA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640960" cy="4709120"/>
          </a:xfrm>
        </p:spPr>
        <p:txBody>
          <a:bodyPr>
            <a:noAutofit/>
          </a:bodyPr>
          <a:lstStyle/>
          <a:p>
            <a:pPr algn="l" rtl="0"/>
            <a:r>
              <a:rPr lang="en-US" sz="3200" dirty="0"/>
              <a:t>A focus of an epidemiological study is the population defined in geographical or </a:t>
            </a:r>
            <a:r>
              <a:rPr lang="en-US" sz="3200" dirty="0" smtClean="0"/>
              <a:t>other terms</a:t>
            </a:r>
            <a:r>
              <a:rPr lang="en-US" sz="3200" dirty="0"/>
              <a:t>; for example, a specific group of hospital patients or </a:t>
            </a:r>
            <a:r>
              <a:rPr lang="en-US" sz="3200" dirty="0" smtClean="0"/>
              <a:t>factory workers </a:t>
            </a:r>
            <a:r>
              <a:rPr lang="en-US" sz="3200" dirty="0"/>
              <a:t>could </a:t>
            </a:r>
            <a:r>
              <a:rPr lang="en-US" sz="3200" dirty="0" smtClean="0"/>
              <a:t>be the </a:t>
            </a:r>
            <a:r>
              <a:rPr lang="en-US" sz="3200" dirty="0"/>
              <a:t>unit of study</a:t>
            </a:r>
            <a:r>
              <a:rPr lang="en-US" sz="3200" dirty="0" smtClean="0"/>
              <a:t>.</a:t>
            </a:r>
          </a:p>
          <a:p>
            <a:pPr algn="l" rtl="0"/>
            <a:r>
              <a:rPr lang="en-US" sz="3200" dirty="0" smtClean="0"/>
              <a:t> </a:t>
            </a:r>
            <a:r>
              <a:rPr lang="en-US" sz="3200" dirty="0"/>
              <a:t>A common population used in epidemiology is one selected </a:t>
            </a:r>
            <a:r>
              <a:rPr lang="en-US" sz="3200" dirty="0" smtClean="0"/>
              <a:t>from a </a:t>
            </a:r>
            <a:r>
              <a:rPr lang="en-US" sz="3200" dirty="0"/>
              <a:t>specific area or country at a specific time. This forms the base for defining </a:t>
            </a:r>
            <a:r>
              <a:rPr lang="en-US" sz="3200" dirty="0" smtClean="0"/>
              <a:t>subgroups </a:t>
            </a:r>
            <a:r>
              <a:rPr lang="en-US" sz="3200" dirty="0"/>
              <a:t>with respect to sex, age group or ethnicity</a:t>
            </a:r>
            <a:r>
              <a:rPr lang="en-US" sz="3200"/>
              <a:t>.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642730625"/>
      </p:ext>
    </p:extLst>
  </p:cSld>
  <p:clrMapOvr>
    <a:masterClrMapping/>
  </p:clrMapOvr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251</TotalTime>
  <Words>774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Arial Narrow</vt:lpstr>
      <vt:lpstr>أفق</vt:lpstr>
      <vt:lpstr>  INTRODUCTION TO PUBLIC HEALTH AND EPIDEMIOLOGY (1)   </vt:lpstr>
      <vt:lpstr>   At the end of THE session the student should be able to: </vt:lpstr>
      <vt:lpstr>The Historical Context</vt:lpstr>
      <vt:lpstr>Deaths from cholera in districts of London supplied by two water companies,  8 July to 26 August 1854</vt:lpstr>
      <vt:lpstr>PowerPoint Presentation</vt:lpstr>
      <vt:lpstr>Definition, scope, and uses of epidemiology </vt:lpstr>
      <vt:lpstr>PowerPoint Presentation</vt:lpstr>
      <vt:lpstr>PowerPoint Presentation</vt:lpstr>
      <vt:lpstr>Scope</vt:lpstr>
      <vt:lpstr>Aims of Epidemiology </vt:lpstr>
      <vt:lpstr>Epidemiological Approach</vt:lpstr>
      <vt:lpstr>Tools of Measurements </vt:lpstr>
      <vt:lpstr>Epidemiology and Clinical medicine</vt:lpstr>
      <vt:lpstr>Epidemiology and public health </vt:lpstr>
      <vt:lpstr>PowerPoint Presentation</vt:lpstr>
      <vt:lpstr>Causation of disease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PUBLIC HEALTH AND EPIDEMIOLOGY   </dc:title>
  <dc:creator>MAx</dc:creator>
  <cp:lastModifiedBy>خالد التهامي مدني</cp:lastModifiedBy>
  <cp:revision>36</cp:revision>
  <dcterms:created xsi:type="dcterms:W3CDTF">2013-08-29T16:52:10Z</dcterms:created>
  <dcterms:modified xsi:type="dcterms:W3CDTF">2014-08-30T16:19:24Z</dcterms:modified>
</cp:coreProperties>
</file>