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1" d="100"/>
          <a:sy n="71" d="100"/>
        </p:scale>
        <p:origin x="60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759889-DFCD-40B5-9DD2-81663972A310}"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136565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59889-DFCD-40B5-9DD2-81663972A310}"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112688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59889-DFCD-40B5-9DD2-81663972A310}"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122703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59889-DFCD-40B5-9DD2-81663972A310}"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286345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759889-DFCD-40B5-9DD2-81663972A310}"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402398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759889-DFCD-40B5-9DD2-81663972A310}"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1782593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759889-DFCD-40B5-9DD2-81663972A310}"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3024078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759889-DFCD-40B5-9DD2-81663972A310}"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330464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59889-DFCD-40B5-9DD2-81663972A310}"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1063587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759889-DFCD-40B5-9DD2-81663972A310}"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2239339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759889-DFCD-40B5-9DD2-81663972A310}"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6C726-D6E7-4B08-AD4B-4C10A65090DA}" type="slidenum">
              <a:rPr lang="en-US" smtClean="0"/>
              <a:t>‹#›</a:t>
            </a:fld>
            <a:endParaRPr lang="en-US"/>
          </a:p>
        </p:txBody>
      </p:sp>
    </p:spTree>
    <p:extLst>
      <p:ext uri="{BB962C8B-B14F-4D97-AF65-F5344CB8AC3E}">
        <p14:creationId xmlns:p14="http://schemas.microsoft.com/office/powerpoint/2010/main" val="286941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59889-DFCD-40B5-9DD2-81663972A310}"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6C726-D6E7-4B08-AD4B-4C10A65090DA}" type="slidenum">
              <a:rPr lang="en-US" smtClean="0"/>
              <a:t>‹#›</a:t>
            </a:fld>
            <a:endParaRPr lang="en-US"/>
          </a:p>
        </p:txBody>
      </p:sp>
    </p:spTree>
    <p:extLst>
      <p:ext uri="{BB962C8B-B14F-4D97-AF65-F5344CB8AC3E}">
        <p14:creationId xmlns:p14="http://schemas.microsoft.com/office/powerpoint/2010/main" val="1147017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612845"/>
            <a:ext cx="6096000" cy="5632311"/>
          </a:xfrm>
          <a:prstGeom prst="rect">
            <a:avLst/>
          </a:prstGeom>
        </p:spPr>
        <p:txBody>
          <a:bodyPr>
            <a:spAutoFit/>
          </a:bodyPr>
          <a:lstStyle/>
          <a:p>
            <a:r>
              <a:rPr lang="en-US" b="1" dirty="0" smtClean="0">
                <a:effectLst/>
                <a:latin typeface="Times New Roman" panose="02020603050405020304" pitchFamily="18" charset="0"/>
                <a:ea typeface="Times New Roman" panose="02020603050405020304" pitchFamily="18" charset="0"/>
              </a:rPr>
              <a:t>Information Literacy Program (LIP)</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Deanship of Libraries Affairs in </a:t>
            </a:r>
            <a:r>
              <a:rPr lang="en-US" b="1" dirty="0" err="1" smtClean="0">
                <a:effectLst/>
                <a:latin typeface="Times New Roman" panose="02020603050405020304" pitchFamily="18" charset="0"/>
                <a:ea typeface="Times New Roman" panose="02020603050405020304" pitchFamily="18" charset="0"/>
              </a:rPr>
              <a:t>Almajmaah</a:t>
            </a:r>
            <a:r>
              <a:rPr lang="en-US" b="1" dirty="0" smtClean="0">
                <a:effectLst/>
                <a:latin typeface="Times New Roman" panose="02020603050405020304" pitchFamily="18" charset="0"/>
                <a:ea typeface="Times New Roman" panose="02020603050405020304" pitchFamily="18" charset="0"/>
              </a:rPr>
              <a:t> University</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First: The concept and history of the program </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Deanship of Libraries Affairs started Information Literacy Program (LIP) as one of the mechanisms of achieving the strategic goals of Deanship. The idea of the program is summarized in assisting all University employees to get information resources in different kinds and forms and from different places. Also, the objective of the program is to help the employees to use all resources and the skills of dealing with them in a professional manner.  </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Second: The vision of the program:</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Arriving at an academic community that has information literacy and ability to reach data and deal with them skillfully. </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Third, The program's Message:</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Spreading information literacy in </a:t>
            </a:r>
            <a:r>
              <a:rPr lang="en-US" b="1" dirty="0" err="1" smtClean="0">
                <a:effectLst/>
                <a:latin typeface="Times New Roman" panose="02020603050405020304" pitchFamily="18" charset="0"/>
                <a:ea typeface="Times New Roman" panose="02020603050405020304" pitchFamily="18" charset="0"/>
              </a:rPr>
              <a:t>Almajmaah</a:t>
            </a:r>
            <a:r>
              <a:rPr lang="en-US" b="1" dirty="0" smtClean="0">
                <a:effectLst/>
                <a:latin typeface="Times New Roman" panose="02020603050405020304" pitchFamily="18" charset="0"/>
                <a:ea typeface="Times New Roman" panose="02020603050405020304" pitchFamily="18" charset="0"/>
              </a:rPr>
              <a:t> University community in order to achieve information and literacy communication with all university employees and supporting all their information needs.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77958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166843"/>
            <a:ext cx="6096000" cy="4524315"/>
          </a:xfrm>
          <a:prstGeom prst="rect">
            <a:avLst/>
          </a:prstGeom>
        </p:spPr>
        <p:txBody>
          <a:bodyPr>
            <a:spAutoFit/>
          </a:bodyPr>
          <a:lstStyle/>
          <a:p>
            <a:r>
              <a:rPr lang="en-US" b="1" dirty="0" smtClean="0">
                <a:effectLst/>
                <a:latin typeface="Times New Roman" panose="02020603050405020304" pitchFamily="18" charset="0"/>
                <a:ea typeface="Times New Roman" panose="02020603050405020304" pitchFamily="18" charset="0"/>
              </a:rPr>
              <a:t>Forth: Objectives of the program</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The information literacy program seeks to achieve the following objectives: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1. To raise university employees' awareness towards the importance of information in their life</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2. University employees should know the different kinds and forms of information resources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3. To make university employees master search skills for information</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4. Equipping university employees with the required skills of dealing with information</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5. To make university employees know the ethics of dealing with information and scientific integrity</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Calibri" panose="020F0502020204030204" pitchFamily="34" charset="0"/>
                <a:ea typeface="Calibri" panose="020F0502020204030204" pitchFamily="34" charset="0"/>
                <a:cs typeface="Arial" panose="020B0604020202020204" pitchFamily="34" charset="0"/>
              </a:rPr>
              <a:t>6. To make university employees acquire the skill of documenting information from its traditional and electronic resources</a:t>
            </a:r>
            <a:endParaRPr lang="en-US" dirty="0"/>
          </a:p>
        </p:txBody>
      </p:sp>
    </p:spTree>
    <p:extLst>
      <p:ext uri="{BB962C8B-B14F-4D97-AF65-F5344CB8AC3E}">
        <p14:creationId xmlns:p14="http://schemas.microsoft.com/office/powerpoint/2010/main" val="120354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889844"/>
            <a:ext cx="6096000" cy="5078313"/>
          </a:xfrm>
          <a:prstGeom prst="rect">
            <a:avLst/>
          </a:prstGeom>
        </p:spPr>
        <p:txBody>
          <a:bodyPr>
            <a:spAutoFit/>
          </a:bodyPr>
          <a:lstStyle/>
          <a:p>
            <a:r>
              <a:rPr lang="en-US" b="1" dirty="0" smtClean="0">
                <a:effectLst/>
                <a:latin typeface="Times New Roman" panose="02020603050405020304" pitchFamily="18" charset="0"/>
                <a:ea typeface="Times New Roman" panose="02020603050405020304" pitchFamily="18" charset="0"/>
              </a:rPr>
              <a:t>Fifth: Tools of Program execution:</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Executing the guidance program to introduce the library and its services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Preparing pamphlets for introducing all library sections and the way of using the electronic catalogue and making it always available at the entrance of central library and branch libraries as well as making it available in the Deanship's gate on the internet.  </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Preparing guide and introductory booklets of University libraries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Preparing the introductory guides of electronic data bases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Organizing training courses that cover the following:</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Using electronic data bases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Using Saudi Digital Library</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Skills and strategies of research</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How to formulate reference citations in the electronic environment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73818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5694" y="1001502"/>
            <a:ext cx="8525435" cy="5355312"/>
          </a:xfrm>
          <a:prstGeom prst="rect">
            <a:avLst/>
          </a:prstGeom>
        </p:spPr>
        <p:txBody>
          <a:bodyPr wrap="square">
            <a:spAutoFit/>
          </a:bodyPr>
          <a:lstStyle/>
          <a:p>
            <a:r>
              <a:rPr lang="en-US" b="1" dirty="0" smtClean="0">
                <a:effectLst/>
                <a:latin typeface="Times New Roman" panose="02020603050405020304" pitchFamily="18" charset="0"/>
                <a:ea typeface="Times New Roman" panose="02020603050405020304" pitchFamily="18" charset="0"/>
              </a:rPr>
              <a:t>Sixth: Activities of Deanship in the program: (from the oldest to the latest)</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Deanship executed a number of activities and training courses in the program:</a:t>
            </a:r>
            <a:endParaRPr lang="en-US" sz="2400" dirty="0" smtClean="0">
              <a:effectLst/>
              <a:latin typeface="Times New Roman" panose="02020603050405020304" pitchFamily="18" charset="0"/>
              <a:ea typeface="Times New Roman" panose="02020603050405020304" pitchFamily="18" charset="0"/>
            </a:endParaRPr>
          </a:p>
          <a:p>
            <a:pPr rtl="1"/>
            <a:r>
              <a:rPr lang="ar-SA" b="1" dirty="0" smtClean="0">
                <a:effectLst/>
                <a:latin typeface="Times New Roman" panose="02020603050405020304" pitchFamily="18" charset="0"/>
                <a:ea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1. Presenting two lectures to introduce database </a:t>
            </a:r>
            <a:r>
              <a:rPr lang="en-US" b="1" dirty="0" err="1" smtClean="0">
                <a:effectLst/>
                <a:latin typeface="Times New Roman" panose="02020603050405020304" pitchFamily="18" charset="0"/>
                <a:ea typeface="Times New Roman" panose="02020603050405020304" pitchFamily="18" charset="0"/>
              </a:rPr>
              <a:t>Edusearch</a:t>
            </a:r>
            <a:r>
              <a:rPr lang="en-US" b="1" dirty="0" smtClean="0">
                <a:effectLst/>
                <a:latin typeface="Times New Roman" panose="02020603050405020304" pitchFamily="18" charset="0"/>
                <a:ea typeface="Times New Roman" panose="02020603050405020304" pitchFamily="18" charset="0"/>
              </a:rPr>
              <a:t> in Faculty of Education in </a:t>
            </a:r>
            <a:r>
              <a:rPr lang="en-US" b="1" dirty="0" err="1" smtClean="0">
                <a:effectLst/>
                <a:latin typeface="Times New Roman" panose="02020603050405020304" pitchFamily="18" charset="0"/>
                <a:ea typeface="Times New Roman" panose="02020603050405020304" pitchFamily="18" charset="0"/>
              </a:rPr>
              <a:t>Almajmaah</a:t>
            </a:r>
            <a:r>
              <a:rPr lang="en-US" b="1" dirty="0" smtClean="0">
                <a:effectLst/>
                <a:latin typeface="Times New Roman" panose="02020603050405020304" pitchFamily="18" charset="0"/>
                <a:ea typeface="Times New Roman" panose="02020603050405020304" pitchFamily="18" charset="0"/>
              </a:rPr>
              <a:t> on Tuesday 19/3/1432 entitled: "Educational Database </a:t>
            </a:r>
            <a:r>
              <a:rPr lang="en-US" b="1" dirty="0" err="1" smtClean="0">
                <a:effectLst/>
                <a:latin typeface="Times New Roman" panose="02020603050405020304" pitchFamily="18" charset="0"/>
                <a:ea typeface="Times New Roman" panose="02020603050405020304" pitchFamily="18" charset="0"/>
              </a:rPr>
              <a:t>Edusearch</a:t>
            </a:r>
            <a:r>
              <a:rPr lang="en-US" b="1" dirty="0" smtClean="0">
                <a:effectLst/>
                <a:latin typeface="Times New Roman" panose="02020603050405020304" pitchFamily="18" charset="0"/>
                <a:ea typeface="Times New Roman" panose="02020603050405020304" pitchFamily="18" charset="0"/>
              </a:rPr>
              <a:t> and the way of utilizing it" and in Faculty of Education in </a:t>
            </a:r>
            <a:r>
              <a:rPr lang="en-US" b="1" dirty="0" err="1" smtClean="0">
                <a:effectLst/>
                <a:latin typeface="Times New Roman" panose="02020603050405020304" pitchFamily="18" charset="0"/>
                <a:ea typeface="Times New Roman" panose="02020603050405020304" pitchFamily="18" charset="0"/>
              </a:rPr>
              <a:t>Alzulfi</a:t>
            </a:r>
            <a:r>
              <a:rPr lang="en-US" b="1" dirty="0" smtClean="0">
                <a:effectLst/>
                <a:latin typeface="Times New Roman" panose="02020603050405020304" pitchFamily="18" charset="0"/>
                <a:ea typeface="Times New Roman" panose="02020603050405020304" pitchFamily="18" charset="0"/>
              </a:rPr>
              <a:t> on Monday 25/3/1432</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2. Offering an introduction lecture with information development company entitled: "British Medical Journals BMJ Database and the way of utilizing it" for the female employees of Faculty of Applied Medical Sciences in </a:t>
            </a:r>
            <a:r>
              <a:rPr lang="en-US" b="1" dirty="0" err="1" smtClean="0">
                <a:effectLst/>
                <a:latin typeface="Times New Roman" panose="02020603050405020304" pitchFamily="18" charset="0"/>
                <a:ea typeface="Times New Roman" panose="02020603050405020304" pitchFamily="18" charset="0"/>
              </a:rPr>
              <a:t>Almajmaah</a:t>
            </a:r>
            <a:r>
              <a:rPr lang="en-US" b="1" dirty="0" smtClean="0">
                <a:effectLst/>
                <a:latin typeface="Times New Roman" panose="02020603050405020304" pitchFamily="18" charset="0"/>
                <a:ea typeface="Times New Roman" panose="02020603050405020304" pitchFamily="18" charset="0"/>
              </a:rPr>
              <a:t> University on Saturday 10/11/1432 corresponding 8/10/2011 in the Faculty theatre. The lecture was delivered by the British lecturer Jennifer Lewis.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3. His Excellency Dr. </a:t>
            </a:r>
            <a:r>
              <a:rPr lang="en-US" b="1" dirty="0" err="1" smtClean="0">
                <a:effectLst/>
                <a:latin typeface="Times New Roman" panose="02020603050405020304" pitchFamily="18" charset="0"/>
                <a:ea typeface="Times New Roman" panose="02020603050405020304" pitchFamily="18" charset="0"/>
              </a:rPr>
              <a:t>Adbulaziz</a:t>
            </a:r>
            <a:r>
              <a:rPr lang="en-US" b="1" dirty="0" smtClean="0">
                <a:effectLst/>
                <a:latin typeface="Times New Roman" panose="02020603050405020304" pitchFamily="18" charset="0"/>
                <a:ea typeface="Times New Roman" panose="02020603050405020304" pitchFamily="18" charset="0"/>
              </a:rPr>
              <a:t> </a:t>
            </a:r>
            <a:r>
              <a:rPr lang="en-US" b="1" dirty="0" err="1" smtClean="0">
                <a:effectLst/>
                <a:latin typeface="Times New Roman" panose="02020603050405020304" pitchFamily="18" charset="0"/>
                <a:ea typeface="Times New Roman" panose="02020603050405020304" pitchFamily="18" charset="0"/>
              </a:rPr>
              <a:t>Alomran</a:t>
            </a:r>
            <a:r>
              <a:rPr lang="en-US" b="1" dirty="0" smtClean="0">
                <a:effectLst/>
                <a:latin typeface="Times New Roman" panose="02020603050405020304" pitchFamily="18" charset="0"/>
                <a:ea typeface="Times New Roman" panose="02020603050405020304" pitchFamily="18" charset="0"/>
              </a:rPr>
              <a:t>, Dean of Libraries Affairs, presented a lecture under a title: "Electronic Databases in </a:t>
            </a:r>
            <a:r>
              <a:rPr lang="en-US" b="1" dirty="0" err="1" smtClean="0">
                <a:effectLst/>
                <a:latin typeface="Times New Roman" panose="02020603050405020304" pitchFamily="18" charset="0"/>
                <a:ea typeface="Times New Roman" panose="02020603050405020304" pitchFamily="18" charset="0"/>
              </a:rPr>
              <a:t>Almajmaah</a:t>
            </a:r>
            <a:r>
              <a:rPr lang="en-US" b="1" dirty="0" smtClean="0">
                <a:effectLst/>
                <a:latin typeface="Times New Roman" panose="02020603050405020304" pitchFamily="18" charset="0"/>
                <a:ea typeface="Times New Roman" panose="02020603050405020304" pitchFamily="18" charset="0"/>
              </a:rPr>
              <a:t> University" on Tuesday 29/10/1432 in the university theatre. The lecture was one of the activities for new teaching staff of the academic year 1432-1433 that was organized by Deanship of Quality and Skills Development under the supervision of His Excellency University Rector.</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Calibri" panose="020F0502020204030204" pitchFamily="34" charset="0"/>
                <a:ea typeface="Calibri" panose="020F0502020204030204" pitchFamily="34" charset="0"/>
                <a:cs typeface="Arial" panose="020B0604020202020204" pitchFamily="34" charset="0"/>
              </a:rPr>
              <a:t>4. Publishing and distributing "Yearly report of Deanship of Libraries Affairs" for the academic year1431/1432</a:t>
            </a:r>
            <a:endParaRPr lang="en-US" dirty="0"/>
          </a:p>
        </p:txBody>
      </p:sp>
    </p:spTree>
    <p:extLst>
      <p:ext uri="{BB962C8B-B14F-4D97-AF65-F5344CB8AC3E}">
        <p14:creationId xmlns:p14="http://schemas.microsoft.com/office/powerpoint/2010/main" val="3613501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97346"/>
            <a:ext cx="6096000" cy="6463308"/>
          </a:xfrm>
          <a:prstGeom prst="rect">
            <a:avLst/>
          </a:prstGeom>
        </p:spPr>
        <p:txBody>
          <a:bodyPr>
            <a:spAutoFit/>
          </a:bodyPr>
          <a:lstStyle/>
          <a:p>
            <a:r>
              <a:rPr lang="en-US" b="1" dirty="0" smtClean="0">
                <a:effectLst/>
                <a:latin typeface="Times New Roman" panose="02020603050405020304" pitchFamily="18" charset="0"/>
                <a:ea typeface="Times New Roman" panose="02020603050405020304" pitchFamily="18" charset="0"/>
              </a:rPr>
              <a:t>5. Publishing and distributing introductory pamphlet on "Deanship of Libraries Affairs" and it has been posted on Deanship of Libraries Affairs Gate, </a:t>
            </a:r>
            <a:r>
              <a:rPr lang="en-US" b="1" dirty="0" err="1" smtClean="0">
                <a:effectLst/>
                <a:latin typeface="Times New Roman" panose="02020603050405020304" pitchFamily="18" charset="0"/>
                <a:ea typeface="Times New Roman" panose="02020603050405020304" pitchFamily="18" charset="0"/>
              </a:rPr>
              <a:t>Dhe</a:t>
            </a:r>
            <a:r>
              <a:rPr lang="en-US" b="1" dirty="0" smtClean="0">
                <a:effectLst/>
                <a:latin typeface="Times New Roman" panose="02020603050405020304" pitchFamily="18" charset="0"/>
                <a:ea typeface="Times New Roman" panose="02020603050405020304" pitchFamily="18" charset="0"/>
              </a:rPr>
              <a:t> </a:t>
            </a:r>
            <a:r>
              <a:rPr lang="en-US" b="1" dirty="0" err="1" smtClean="0">
                <a:effectLst/>
                <a:latin typeface="Times New Roman" panose="02020603050405020304" pitchFamily="18" charset="0"/>
                <a:ea typeface="Times New Roman" panose="02020603050405020304" pitchFamily="18" charset="0"/>
              </a:rPr>
              <a:t>alhijjah</a:t>
            </a:r>
            <a:r>
              <a:rPr lang="en-US" b="1" dirty="0" smtClean="0">
                <a:effectLst/>
                <a:latin typeface="Times New Roman" panose="02020603050405020304" pitchFamily="18" charset="0"/>
                <a:ea typeface="Times New Roman" panose="02020603050405020304" pitchFamily="18" charset="0"/>
              </a:rPr>
              <a:t> (1432)</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6. Publishing and distributing an introductory pamphlet "Services of users of University libraries" and it has been put on Deanship of Libraries Affairs' Gate, </a:t>
            </a:r>
            <a:r>
              <a:rPr lang="en-US" b="1" dirty="0" err="1" smtClean="0">
                <a:effectLst/>
                <a:latin typeface="Times New Roman" panose="02020603050405020304" pitchFamily="18" charset="0"/>
                <a:ea typeface="Times New Roman" panose="02020603050405020304" pitchFamily="18" charset="0"/>
              </a:rPr>
              <a:t>Delhijjah</a:t>
            </a:r>
            <a:r>
              <a:rPr lang="en-US" b="1" dirty="0" smtClean="0">
                <a:effectLst/>
                <a:latin typeface="Times New Roman" panose="02020603050405020304" pitchFamily="18" charset="0"/>
                <a:ea typeface="Times New Roman" panose="02020603050405020304" pitchFamily="18" charset="0"/>
              </a:rPr>
              <a:t> (1432)</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7. Publishing and distributing "A Guide of Electronic Databases" (Muharram1433)</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8. Organizing a training course in cooperation with Saudi Digital Library on: "How to use Databases and Digital Library" 17-18 </a:t>
            </a:r>
            <a:r>
              <a:rPr lang="en-US" b="1" dirty="0" err="1" smtClean="0">
                <a:effectLst/>
                <a:latin typeface="Times New Roman" panose="02020603050405020304" pitchFamily="18" charset="0"/>
                <a:ea typeface="Times New Roman" panose="02020603050405020304" pitchFamily="18" charset="0"/>
              </a:rPr>
              <a:t>Delhijjah</a:t>
            </a:r>
            <a:r>
              <a:rPr lang="en-US" b="1" dirty="0" smtClean="0">
                <a:effectLst/>
                <a:latin typeface="Times New Roman" panose="02020603050405020304" pitchFamily="18" charset="0"/>
                <a:ea typeface="Times New Roman" panose="02020603050405020304" pitchFamily="18" charset="0"/>
              </a:rPr>
              <a:t> 1433.       </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Seventh: The program's supervisors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The program of information literacy program is comprised of the following members: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Dr. </a:t>
            </a:r>
            <a:r>
              <a:rPr lang="en-US" b="1" dirty="0" err="1" smtClean="0">
                <a:effectLst/>
                <a:latin typeface="Times New Roman" panose="02020603050405020304" pitchFamily="18" charset="0"/>
                <a:ea typeface="Times New Roman" panose="02020603050405020304" pitchFamily="18" charset="0"/>
              </a:rPr>
              <a:t>Abudlaziz</a:t>
            </a:r>
            <a:r>
              <a:rPr lang="en-US" b="1" dirty="0" smtClean="0">
                <a:effectLst/>
                <a:latin typeface="Times New Roman" panose="02020603050405020304" pitchFamily="18" charset="0"/>
                <a:ea typeface="Times New Roman" panose="02020603050405020304" pitchFamily="18" charset="0"/>
              </a:rPr>
              <a:t> Ibrahim </a:t>
            </a:r>
            <a:r>
              <a:rPr lang="en-US" b="1" dirty="0" err="1" smtClean="0">
                <a:effectLst/>
                <a:latin typeface="Times New Roman" panose="02020603050405020304" pitchFamily="18" charset="0"/>
                <a:ea typeface="Times New Roman" panose="02020603050405020304" pitchFamily="18" charset="0"/>
              </a:rPr>
              <a:t>Alomran</a:t>
            </a:r>
            <a:r>
              <a:rPr lang="en-US" b="1" dirty="0" smtClean="0">
                <a:effectLst/>
                <a:latin typeface="Times New Roman" panose="02020603050405020304" pitchFamily="18" charset="0"/>
                <a:ea typeface="Times New Roman" panose="02020603050405020304" pitchFamily="18" charset="0"/>
              </a:rPr>
              <a:t>          Supervisor (Dean of Libraries Affairs)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Dr. </a:t>
            </a:r>
            <a:r>
              <a:rPr lang="en-US" b="1" dirty="0" err="1" smtClean="0">
                <a:effectLst/>
                <a:latin typeface="Times New Roman" panose="02020603050405020304" pitchFamily="18" charset="0"/>
                <a:ea typeface="Times New Roman" panose="02020603050405020304" pitchFamily="18" charset="0"/>
              </a:rPr>
              <a:t>Usamah</a:t>
            </a:r>
            <a:r>
              <a:rPr lang="en-US" b="1" dirty="0" smtClean="0">
                <a:effectLst/>
                <a:latin typeface="Times New Roman" panose="02020603050405020304" pitchFamily="18" charset="0"/>
                <a:ea typeface="Times New Roman" panose="02020603050405020304" pitchFamily="18" charset="0"/>
              </a:rPr>
              <a:t> Mohammad </a:t>
            </a:r>
            <a:r>
              <a:rPr lang="en-US" b="1" dirty="0" err="1" smtClean="0">
                <a:effectLst/>
                <a:latin typeface="Times New Roman" panose="02020603050405020304" pitchFamily="18" charset="0"/>
                <a:ea typeface="Times New Roman" panose="02020603050405020304" pitchFamily="18" charset="0"/>
              </a:rPr>
              <a:t>Atteyah</a:t>
            </a:r>
            <a:r>
              <a:rPr lang="en-US" b="1" dirty="0" smtClean="0">
                <a:effectLst/>
                <a:latin typeface="Times New Roman" panose="02020603050405020304" pitchFamily="18" charset="0"/>
                <a:ea typeface="Times New Roman" panose="02020603050405020304" pitchFamily="18" charset="0"/>
              </a:rPr>
              <a:t> </a:t>
            </a:r>
            <a:r>
              <a:rPr lang="en-US" b="1" dirty="0" err="1" smtClean="0">
                <a:effectLst/>
                <a:latin typeface="Times New Roman" panose="02020603050405020304" pitchFamily="18" charset="0"/>
                <a:ea typeface="Times New Roman" panose="02020603050405020304" pitchFamily="18" charset="0"/>
              </a:rPr>
              <a:t>Khamees</a:t>
            </a:r>
            <a:r>
              <a:rPr lang="en-US" b="1" dirty="0" smtClean="0">
                <a:effectLst/>
                <a:latin typeface="Times New Roman" panose="02020603050405020304" pitchFamily="18" charset="0"/>
                <a:ea typeface="Times New Roman" panose="02020603050405020304" pitchFamily="18" charset="0"/>
              </a:rPr>
              <a:t>       Member (Head of the Quality Center and supervisor of information technology)</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Mr. Yasser Abdullah </a:t>
            </a:r>
            <a:r>
              <a:rPr lang="en-US" b="1" dirty="0" err="1" smtClean="0">
                <a:effectLst/>
                <a:latin typeface="Times New Roman" panose="02020603050405020304" pitchFamily="18" charset="0"/>
                <a:ea typeface="Times New Roman" panose="02020603050405020304" pitchFamily="18" charset="0"/>
              </a:rPr>
              <a:t>Aldahsh</a:t>
            </a:r>
            <a:r>
              <a:rPr lang="en-US" b="1" dirty="0" smtClean="0">
                <a:effectLst/>
                <a:latin typeface="Times New Roman" panose="02020603050405020304" pitchFamily="18" charset="0"/>
                <a:ea typeface="Times New Roman" panose="02020603050405020304" pitchFamily="18" charset="0"/>
              </a:rPr>
              <a:t>            member (manager of administrative and financial affairs)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Mr. </a:t>
            </a:r>
            <a:r>
              <a:rPr lang="en-US" b="1" dirty="0" err="1" smtClean="0">
                <a:effectLst/>
                <a:latin typeface="Times New Roman" panose="02020603050405020304" pitchFamily="18" charset="0"/>
                <a:ea typeface="Times New Roman" panose="02020603050405020304" pitchFamily="18" charset="0"/>
              </a:rPr>
              <a:t>Nayef</a:t>
            </a:r>
            <a:r>
              <a:rPr lang="en-US" b="1" dirty="0" smtClean="0">
                <a:effectLst/>
                <a:latin typeface="Times New Roman" panose="02020603050405020304" pitchFamily="18" charset="0"/>
                <a:ea typeface="Times New Roman" panose="02020603050405020304" pitchFamily="18" charset="0"/>
              </a:rPr>
              <a:t> Abdullah </a:t>
            </a:r>
            <a:r>
              <a:rPr lang="en-US" b="1" dirty="0" err="1" smtClean="0">
                <a:effectLst/>
                <a:latin typeface="Times New Roman" panose="02020603050405020304" pitchFamily="18" charset="0"/>
                <a:ea typeface="Times New Roman" panose="02020603050405020304" pitchFamily="18" charset="0"/>
              </a:rPr>
              <a:t>Alhabbas</a:t>
            </a:r>
            <a:r>
              <a:rPr lang="en-US" b="1" dirty="0" smtClean="0">
                <a:effectLst/>
                <a:latin typeface="Times New Roman" panose="02020603050405020304" pitchFamily="18" charset="0"/>
                <a:ea typeface="Times New Roman" panose="02020603050405020304" pitchFamily="18" charset="0"/>
              </a:rPr>
              <a:t>            member (manager of library of Faculty of Sciences in </a:t>
            </a:r>
            <a:r>
              <a:rPr lang="en-US" b="1" dirty="0" err="1" smtClean="0">
                <a:effectLst/>
                <a:latin typeface="Times New Roman" panose="02020603050405020304" pitchFamily="18" charset="0"/>
                <a:ea typeface="Times New Roman" panose="02020603050405020304" pitchFamily="18" charset="0"/>
              </a:rPr>
              <a:t>Alzulfi</a:t>
            </a:r>
            <a:r>
              <a:rPr lang="en-US" b="1" dirty="0" smtClean="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02823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349</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cp:revision>
  <dcterms:created xsi:type="dcterms:W3CDTF">2015-04-08T13:40:40Z</dcterms:created>
  <dcterms:modified xsi:type="dcterms:W3CDTF">2015-04-08T13:41:30Z</dcterms:modified>
</cp:coreProperties>
</file>