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8C8B3ED-17F4-4CAE-B92E-811C72621E74}" type="datetimeFigureOut">
              <a:rPr lang="ar-SA" smtClean="0"/>
              <a:t>26/10/34</a:t>
            </a:fld>
            <a:endParaRPr lang="ar-SA"/>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ar-SA"/>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EE0BA40A-1C40-45A7-BA08-FAA024AB06E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8C8B3ED-17F4-4CAE-B92E-811C72621E74}" type="datetimeFigureOut">
              <a:rPr lang="ar-SA" smtClean="0"/>
              <a:t>26/10/34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E0BA40A-1C40-45A7-BA08-FAA024AB06E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1"/>
      </p:bgRef>
    </p:bg>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58C8B3ED-17F4-4CAE-B92E-811C72621E74}" type="datetimeFigureOut">
              <a:rPr lang="ar-SA" smtClean="0"/>
              <a:t>26/10/34</a:t>
            </a:fld>
            <a:endParaRPr lang="ar-SA"/>
          </a:p>
        </p:txBody>
      </p:sp>
      <p:sp>
        <p:nvSpPr>
          <p:cNvPr id="5" name="عنصر نائب للتذييل 4"/>
          <p:cNvSpPr>
            <a:spLocks noGrp="1"/>
          </p:cNvSpPr>
          <p:nvPr>
            <p:ph type="ftr" sz="quarter" idx="11"/>
          </p:nvPr>
        </p:nvSpPr>
        <p:spPr>
          <a:xfrm>
            <a:off x="457201" y="6248207"/>
            <a:ext cx="5573483" cy="365125"/>
          </a:xfrm>
        </p:spPr>
        <p:txBody>
          <a:bodyPr/>
          <a:lstStyle/>
          <a:p>
            <a:endParaRPr lang="ar-SA"/>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EE0BA40A-1C40-45A7-BA08-FAA024AB06E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58C8B3ED-17F4-4CAE-B92E-811C72621E74}" type="datetimeFigureOut">
              <a:rPr lang="ar-SA" smtClean="0"/>
              <a:t>26/10/34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EE0BA40A-1C40-45A7-BA08-FAA024AB06EB}" type="slidenum">
              <a:rPr lang="ar-SA" smtClean="0"/>
              <a:t>‹#›</a:t>
            </a:fld>
            <a:endParaRPr lang="ar-SA"/>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58C8B3ED-17F4-4CAE-B92E-811C72621E74}" type="datetimeFigureOut">
              <a:rPr lang="ar-SA" smtClean="0"/>
              <a:t>26/10/34</a:t>
            </a:fld>
            <a:endParaRPr lang="ar-SA"/>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E0BA40A-1C40-45A7-BA08-FAA024AB06EB}" type="slidenum">
              <a:rPr lang="ar-SA" smtClean="0"/>
              <a:t>‹#›</a:t>
            </a:fld>
            <a:endParaRPr lang="ar-SA"/>
          </a:p>
        </p:txBody>
      </p:sp>
      <p:sp>
        <p:nvSpPr>
          <p:cNvPr id="14" name="عنصر نائب للتذييل 13"/>
          <p:cNvSpPr>
            <a:spLocks noGrp="1"/>
          </p:cNvSpPr>
          <p:nvPr>
            <p:ph type="ftr" sz="quarter" idx="12"/>
          </p:nvPr>
        </p:nvSpPr>
        <p:spPr/>
        <p:txBody>
          <a:bodyPr/>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8" name="عنصر نائب للتاريخ 7"/>
          <p:cNvSpPr>
            <a:spLocks noGrp="1"/>
          </p:cNvSpPr>
          <p:nvPr>
            <p:ph type="dt" sz="half" idx="15"/>
          </p:nvPr>
        </p:nvSpPr>
        <p:spPr/>
        <p:txBody>
          <a:bodyPr rtlCol="0"/>
          <a:lstStyle/>
          <a:p>
            <a:fld id="{58C8B3ED-17F4-4CAE-B92E-811C72621E74}" type="datetimeFigureOut">
              <a:rPr lang="ar-SA" smtClean="0"/>
              <a:t>26/10/34</a:t>
            </a:fld>
            <a:endParaRPr lang="ar-SA"/>
          </a:p>
        </p:txBody>
      </p:sp>
      <p:sp>
        <p:nvSpPr>
          <p:cNvPr id="10" name="عنصر نائب لرقم الشريحة 9"/>
          <p:cNvSpPr>
            <a:spLocks noGrp="1"/>
          </p:cNvSpPr>
          <p:nvPr>
            <p:ph type="sldNum" sz="quarter" idx="16"/>
          </p:nvPr>
        </p:nvSpPr>
        <p:spPr/>
        <p:txBody>
          <a:bodyPr rtlCol="0"/>
          <a:lstStyle/>
          <a:p>
            <a:fld id="{EE0BA40A-1C40-45A7-BA08-FAA024AB06EB}" type="slidenum">
              <a:rPr lang="ar-SA" smtClean="0"/>
              <a:t>‹#›</a:t>
            </a:fld>
            <a:endParaRPr lang="ar-SA"/>
          </a:p>
        </p:txBody>
      </p:sp>
      <p:sp>
        <p:nvSpPr>
          <p:cNvPr id="12" name="عنصر نائب للتذييل 11"/>
          <p:cNvSpPr>
            <a:spLocks noGrp="1"/>
          </p:cNvSpPr>
          <p:nvPr>
            <p:ph type="ftr" sz="quarter" idx="17"/>
          </p:nvPr>
        </p:nvSpPr>
        <p:spPr/>
        <p:txBody>
          <a:bodyPr rtlCol="0"/>
          <a:lstStyle/>
          <a:p>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smtClean="0"/>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5"/>
          </p:nvPr>
        </p:nvSpPr>
        <p:spPr/>
        <p:txBody>
          <a:bodyPr rtlCol="0"/>
          <a:lstStyle/>
          <a:p>
            <a:fld id="{58C8B3ED-17F4-4CAE-B92E-811C72621E74}" type="datetimeFigureOut">
              <a:rPr lang="ar-SA" smtClean="0"/>
              <a:t>26/10/34</a:t>
            </a:fld>
            <a:endParaRPr lang="ar-SA"/>
          </a:p>
        </p:txBody>
      </p:sp>
      <p:sp>
        <p:nvSpPr>
          <p:cNvPr id="12" name="عنصر نائب لرقم الشريحة 11"/>
          <p:cNvSpPr>
            <a:spLocks noGrp="1"/>
          </p:cNvSpPr>
          <p:nvPr>
            <p:ph type="sldNum" sz="quarter" idx="16"/>
          </p:nvPr>
        </p:nvSpPr>
        <p:spPr/>
        <p:txBody>
          <a:bodyPr rtlCol="0"/>
          <a:lstStyle/>
          <a:p>
            <a:fld id="{EE0BA40A-1C40-45A7-BA08-FAA024AB06EB}" type="slidenum">
              <a:rPr lang="ar-SA" smtClean="0"/>
              <a:t>‹#›</a:t>
            </a:fld>
            <a:endParaRPr lang="ar-SA"/>
          </a:p>
        </p:txBody>
      </p:sp>
      <p:sp>
        <p:nvSpPr>
          <p:cNvPr id="14" name="عنصر نائب للتذييل 13"/>
          <p:cNvSpPr>
            <a:spLocks noGrp="1"/>
          </p:cNvSpPr>
          <p:nvPr>
            <p:ph type="ftr" sz="quarter" idx="17"/>
          </p:nvPr>
        </p:nvSpPr>
        <p:spPr/>
        <p:txBody>
          <a:bodyPr rtlCol="0"/>
          <a:lstStyle/>
          <a:p>
            <a:endParaRPr lang="ar-SA"/>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58C8B3ED-17F4-4CAE-B92E-811C72621E74}" type="datetimeFigureOut">
              <a:rPr lang="ar-SA" smtClean="0"/>
              <a:t>26/10/34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EE0BA40A-1C40-45A7-BA08-FAA024AB06E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8C8B3ED-17F4-4CAE-B92E-811C72621E74}" type="datetimeFigureOut">
              <a:rPr lang="ar-SA" smtClean="0"/>
              <a:t>26/10/34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EE0BA40A-1C40-45A7-BA08-FAA024AB06E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58C8B3ED-17F4-4CAE-B92E-811C72621E74}" type="datetimeFigureOut">
              <a:rPr lang="ar-SA" smtClean="0"/>
              <a:t>26/10/34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EE0BA40A-1C40-45A7-BA08-FAA024AB06EB}" type="slidenum">
              <a:rPr lang="ar-SA" smtClean="0"/>
              <a:t>‹#›</a:t>
            </a:fld>
            <a:endParaRPr lang="ar-SA"/>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3">
        <a:schemeClr val="bg2"/>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smtClean="0"/>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fld id="{58C8B3ED-17F4-4CAE-B92E-811C72621E74}" type="datetimeFigureOut">
              <a:rPr lang="ar-SA" smtClean="0"/>
              <a:t>26/10/34</a:t>
            </a:fld>
            <a:endParaRPr lang="ar-SA"/>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EE0BA40A-1C40-45A7-BA08-FAA024AB06EB}" type="slidenum">
              <a:rPr lang="ar-SA" smtClean="0"/>
              <a:t>‹#›</a:t>
            </a:fld>
            <a:endParaRPr lang="ar-SA"/>
          </a:p>
        </p:txBody>
      </p:sp>
      <p:sp>
        <p:nvSpPr>
          <p:cNvPr id="14" name="عنصر نائب للتذييل 13"/>
          <p:cNvSpPr>
            <a:spLocks noGrp="1"/>
          </p:cNvSpPr>
          <p:nvPr>
            <p:ph type="ftr" sz="quarter" idx="12"/>
          </p:nvPr>
        </p:nvSpPr>
        <p:spPr>
          <a:xfrm>
            <a:off x="1600200" y="6248206"/>
            <a:ext cx="4572000" cy="365125"/>
          </a:xfrm>
        </p:spPr>
        <p:txBody>
          <a:bodyPr rtlCol="0"/>
          <a:lstStyle/>
          <a:p>
            <a:endParaRPr lang="ar-SA"/>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smtClean="0"/>
              <a:t>انقر فوق الأيقونة لإضافة صورة</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8C8B3ED-17F4-4CAE-B92E-811C72621E74}" type="datetimeFigureOut">
              <a:rPr lang="ar-SA" smtClean="0"/>
              <a:t>26/10/34</a:t>
            </a:fld>
            <a:endParaRPr lang="ar-SA"/>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ar-SA"/>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E0BA40A-1C40-45A7-BA08-FAA024AB06E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31640" y="908720"/>
            <a:ext cx="6477000" cy="1828800"/>
          </a:xfrm>
        </p:spPr>
        <p:txBody>
          <a:bodyPr/>
          <a:lstStyle/>
          <a:p>
            <a:pPr rtl="0"/>
            <a:r>
              <a:rPr lang="en-US" dirty="0" smtClean="0"/>
              <a:t>INTRODUCTION</a:t>
            </a:r>
            <a:endParaRPr lang="ar-SA" dirty="0"/>
          </a:p>
        </p:txBody>
      </p:sp>
    </p:spTree>
    <p:extLst>
      <p:ext uri="{BB962C8B-B14F-4D97-AF65-F5344CB8AC3E}">
        <p14:creationId xmlns:p14="http://schemas.microsoft.com/office/powerpoint/2010/main" val="2285489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en-US" sz="4000" dirty="0"/>
              <a:t>Majmaah </a:t>
            </a:r>
            <a:r>
              <a:rPr lang="en-US" sz="4000" dirty="0" smtClean="0"/>
              <a:t>graduates </a:t>
            </a:r>
            <a:r>
              <a:rPr lang="en-US" sz="4000" dirty="0"/>
              <a:t>should be:</a:t>
            </a:r>
            <a:br>
              <a:rPr lang="en-US" sz="4000" dirty="0"/>
            </a:br>
            <a:endParaRPr lang="ar-SA" sz="4000" dirty="0"/>
          </a:p>
        </p:txBody>
      </p:sp>
      <p:sp>
        <p:nvSpPr>
          <p:cNvPr id="3" name="عنصر نائب للمحتوى 2"/>
          <p:cNvSpPr>
            <a:spLocks noGrp="1"/>
          </p:cNvSpPr>
          <p:nvPr>
            <p:ph sz="quarter" idx="1"/>
          </p:nvPr>
        </p:nvSpPr>
        <p:spPr>
          <a:xfrm>
            <a:off x="467544" y="1124744"/>
            <a:ext cx="8229600" cy="4525963"/>
          </a:xfrm>
        </p:spPr>
        <p:txBody>
          <a:bodyPr>
            <a:noAutofit/>
          </a:bodyPr>
          <a:lstStyle/>
          <a:p>
            <a:pPr lvl="0" algn="l" rtl="0"/>
            <a:endParaRPr lang="en-US" b="1" dirty="0" smtClean="0"/>
          </a:p>
          <a:p>
            <a:pPr lvl="0" algn="l" rtl="0"/>
            <a:r>
              <a:rPr lang="en-US" b="1" dirty="0" smtClean="0"/>
              <a:t>scientific </a:t>
            </a:r>
            <a:r>
              <a:rPr lang="en-US" b="1" dirty="0"/>
              <a:t>in their approach to practice</a:t>
            </a:r>
            <a:endParaRPr lang="en-US" dirty="0"/>
          </a:p>
          <a:p>
            <a:pPr lvl="0" algn="l" rtl="0"/>
            <a:endParaRPr lang="en-US" b="1" dirty="0" smtClean="0"/>
          </a:p>
          <a:p>
            <a:pPr lvl="0" algn="l" rtl="0"/>
            <a:r>
              <a:rPr lang="en-US" b="1" dirty="0" smtClean="0"/>
              <a:t>proficient </a:t>
            </a:r>
            <a:r>
              <a:rPr lang="en-US" b="1" dirty="0"/>
              <a:t>in clinical care</a:t>
            </a:r>
            <a:endParaRPr lang="en-US" dirty="0"/>
          </a:p>
          <a:p>
            <a:pPr lvl="0" algn="l" rtl="0"/>
            <a:endParaRPr lang="en-US" b="1" dirty="0" smtClean="0"/>
          </a:p>
          <a:p>
            <a:pPr lvl="0" algn="l" rtl="0"/>
            <a:r>
              <a:rPr lang="en-US" b="1" dirty="0" smtClean="0"/>
              <a:t>professional</a:t>
            </a:r>
            <a:endParaRPr lang="en-US" dirty="0"/>
          </a:p>
          <a:p>
            <a:pPr lvl="0" algn="l" rtl="0"/>
            <a:endParaRPr lang="en-US" b="1" dirty="0" smtClean="0"/>
          </a:p>
          <a:p>
            <a:pPr lvl="0" algn="l" rtl="0"/>
            <a:r>
              <a:rPr lang="en-US" b="1" dirty="0" smtClean="0"/>
              <a:t>community </a:t>
            </a:r>
            <a:r>
              <a:rPr lang="en-US" b="1" dirty="0"/>
              <a:t>conscious</a:t>
            </a:r>
            <a:endParaRPr lang="en-US" dirty="0"/>
          </a:p>
          <a:p>
            <a:pPr algn="l" rtl="0"/>
            <a:endParaRPr lang="en-US" b="1" dirty="0" smtClean="0"/>
          </a:p>
          <a:p>
            <a:pPr algn="l" rtl="0"/>
            <a:r>
              <a:rPr lang="en-US" b="1" dirty="0" smtClean="0"/>
              <a:t>a </a:t>
            </a:r>
            <a:r>
              <a:rPr lang="en-US" b="1" dirty="0"/>
              <a:t>scholar</a:t>
            </a:r>
            <a:endParaRPr lang="ar-SA" dirty="0"/>
          </a:p>
        </p:txBody>
      </p:sp>
    </p:spTree>
    <p:extLst>
      <p:ext uri="{BB962C8B-B14F-4D97-AF65-F5344CB8AC3E}">
        <p14:creationId xmlns:p14="http://schemas.microsoft.com/office/powerpoint/2010/main" val="2513373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0"/>
            <a:r>
              <a:rPr lang="en-US" sz="4000" dirty="0"/>
              <a:t>The purpose of the course </a:t>
            </a:r>
            <a:r>
              <a:rPr lang="en-US" sz="4000" dirty="0" smtClean="0"/>
              <a:t>is </a:t>
            </a:r>
            <a:r>
              <a:rPr lang="en-US" sz="4000" dirty="0"/>
              <a:t>to:</a:t>
            </a:r>
            <a:endParaRPr lang="ar-SA" sz="4000" dirty="0"/>
          </a:p>
        </p:txBody>
      </p:sp>
      <p:sp>
        <p:nvSpPr>
          <p:cNvPr id="3" name="عنصر نائب للمحتوى 2"/>
          <p:cNvSpPr>
            <a:spLocks noGrp="1"/>
          </p:cNvSpPr>
          <p:nvPr>
            <p:ph sz="quarter" idx="1"/>
          </p:nvPr>
        </p:nvSpPr>
        <p:spPr/>
        <p:txBody>
          <a:bodyPr>
            <a:normAutofit/>
          </a:bodyPr>
          <a:lstStyle/>
          <a:p>
            <a:pPr marL="514350" lvl="0" indent="-514350" algn="l" rtl="0">
              <a:buFont typeface="+mj-lt"/>
              <a:buAutoNum type="arabicPeriod"/>
            </a:pPr>
            <a:endParaRPr lang="en-US" dirty="0" smtClean="0"/>
          </a:p>
          <a:p>
            <a:pPr marL="514350" lvl="0" indent="-514350" algn="l" rtl="0">
              <a:buFont typeface="+mj-lt"/>
              <a:buAutoNum type="arabicPeriod"/>
            </a:pPr>
            <a:r>
              <a:rPr lang="en-US" dirty="0"/>
              <a:t>E</a:t>
            </a:r>
            <a:r>
              <a:rPr lang="en-US" dirty="0" smtClean="0"/>
              <a:t>xplain </a:t>
            </a:r>
            <a:r>
              <a:rPr lang="en-US" dirty="0"/>
              <a:t>the principles of disease causation with particular emphasis on modifiable environmental factors, including environmentally-determined behaviours, encourage the application of epidemiology to the prevention of disease and the promotion of health,</a:t>
            </a:r>
          </a:p>
          <a:p>
            <a:pPr algn="l" rtl="0"/>
            <a:endParaRPr lang="ar-SA" dirty="0"/>
          </a:p>
        </p:txBody>
      </p:sp>
    </p:spTree>
    <p:extLst>
      <p:ext uri="{BB962C8B-B14F-4D97-AF65-F5344CB8AC3E}">
        <p14:creationId xmlns:p14="http://schemas.microsoft.com/office/powerpoint/2010/main" val="838202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620688"/>
            <a:ext cx="8229600" cy="5505475"/>
          </a:xfrm>
        </p:spPr>
        <p:txBody>
          <a:bodyPr/>
          <a:lstStyle/>
          <a:p>
            <a:pPr marL="514350" lvl="0" indent="-514350" algn="l" rtl="0">
              <a:buFont typeface="+mj-lt"/>
              <a:buAutoNum type="arabicPeriod" startAt="2"/>
            </a:pPr>
            <a:endParaRPr lang="en-US" dirty="0" smtClean="0"/>
          </a:p>
          <a:p>
            <a:pPr marL="514350" lvl="0" indent="-514350" algn="l" rtl="0">
              <a:buFont typeface="+mj-lt"/>
              <a:buAutoNum type="arabicPeriod" startAt="2"/>
            </a:pPr>
            <a:endParaRPr lang="en-US" dirty="0" smtClean="0"/>
          </a:p>
          <a:p>
            <a:pPr marL="514350" lvl="0" indent="-514350" algn="l" rtl="0">
              <a:buFont typeface="+mj-lt"/>
              <a:buAutoNum type="arabicPeriod" startAt="2"/>
            </a:pPr>
            <a:r>
              <a:rPr lang="en-US" dirty="0" smtClean="0"/>
              <a:t>Prepare members of the health-related professions for the need for health services to address all aspects of the health of populations, and to ensure that health resources are used to the best possible effect, and encourage good clinical practice by introducing the concepts of clinical epidemiology.</a:t>
            </a:r>
          </a:p>
          <a:p>
            <a:pPr algn="l" rtl="0"/>
            <a:endParaRPr lang="ar-SA" dirty="0"/>
          </a:p>
        </p:txBody>
      </p:sp>
    </p:spTree>
    <p:extLst>
      <p:ext uri="{BB962C8B-B14F-4D97-AF65-F5344CB8AC3E}">
        <p14:creationId xmlns:p14="http://schemas.microsoft.com/office/powerpoint/2010/main" val="1854812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404664"/>
            <a:ext cx="8964488" cy="1575048"/>
          </a:xfrm>
        </p:spPr>
        <p:txBody>
          <a:bodyPr>
            <a:normAutofit fontScale="90000"/>
          </a:bodyPr>
          <a:lstStyle/>
          <a:p>
            <a:pPr algn="l" rtl="0"/>
            <a:r>
              <a:rPr lang="en-US" sz="4000" dirty="0"/>
              <a:t>At the end of the course the student should be able to demonstrate  knowledge of:</a:t>
            </a:r>
            <a:br>
              <a:rPr lang="en-US" sz="4000" dirty="0"/>
            </a:br>
            <a:r>
              <a:rPr lang="en-US" dirty="0"/>
              <a:t> </a:t>
            </a:r>
            <a:br>
              <a:rPr lang="en-US" dirty="0"/>
            </a:br>
            <a:endParaRPr lang="ar-SA" dirty="0"/>
          </a:p>
        </p:txBody>
      </p:sp>
      <p:sp>
        <p:nvSpPr>
          <p:cNvPr id="3" name="عنصر نائب للمحتوى 2"/>
          <p:cNvSpPr>
            <a:spLocks noGrp="1"/>
          </p:cNvSpPr>
          <p:nvPr>
            <p:ph sz="quarter" idx="1"/>
          </p:nvPr>
        </p:nvSpPr>
        <p:spPr>
          <a:xfrm>
            <a:off x="323528" y="1600200"/>
            <a:ext cx="8568952" cy="4525963"/>
          </a:xfrm>
        </p:spPr>
        <p:txBody>
          <a:bodyPr/>
          <a:lstStyle/>
          <a:p>
            <a:pPr lvl="0" algn="l" rtl="0"/>
            <a:endParaRPr lang="en-US" dirty="0" smtClean="0"/>
          </a:p>
          <a:p>
            <a:pPr lvl="0" algn="l" rtl="0"/>
            <a:r>
              <a:rPr lang="en-US" dirty="0" smtClean="0"/>
              <a:t>The </a:t>
            </a:r>
            <a:r>
              <a:rPr lang="en-US" dirty="0"/>
              <a:t>nature and uses of epidemiology</a:t>
            </a:r>
          </a:p>
          <a:p>
            <a:pPr lvl="0" algn="l" rtl="0"/>
            <a:r>
              <a:rPr lang="en-US" dirty="0" smtClean="0"/>
              <a:t>The </a:t>
            </a:r>
            <a:r>
              <a:rPr lang="en-US" dirty="0"/>
              <a:t>epidemiological approach to defining and measuring the occurrence of health-related states in populations</a:t>
            </a:r>
          </a:p>
          <a:p>
            <a:pPr lvl="0" algn="l" rtl="0"/>
            <a:r>
              <a:rPr lang="en-US" dirty="0" smtClean="0"/>
              <a:t>The </a:t>
            </a:r>
            <a:r>
              <a:rPr lang="en-US" dirty="0"/>
              <a:t>strengths and limitations of </a:t>
            </a:r>
            <a:r>
              <a:rPr lang="en-US" dirty="0" smtClean="0"/>
              <a:t>epidemiological </a:t>
            </a:r>
            <a:r>
              <a:rPr lang="en-US" dirty="0"/>
              <a:t>study designs</a:t>
            </a:r>
          </a:p>
          <a:p>
            <a:pPr algn="l" rtl="0"/>
            <a:endParaRPr lang="ar-SA" dirty="0"/>
          </a:p>
        </p:txBody>
      </p:sp>
    </p:spTree>
    <p:extLst>
      <p:ext uri="{BB962C8B-B14F-4D97-AF65-F5344CB8AC3E}">
        <p14:creationId xmlns:p14="http://schemas.microsoft.com/office/powerpoint/2010/main" val="2107845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908720"/>
            <a:ext cx="8229600" cy="5217443"/>
          </a:xfrm>
        </p:spPr>
        <p:txBody>
          <a:bodyPr/>
          <a:lstStyle/>
          <a:p>
            <a:pPr lvl="0" algn="l" rtl="0"/>
            <a:endParaRPr lang="en-US" dirty="0" smtClean="0"/>
          </a:p>
          <a:p>
            <a:pPr lvl="0" algn="l" rtl="0"/>
            <a:endParaRPr lang="en-US" dirty="0"/>
          </a:p>
          <a:p>
            <a:pPr lvl="0" algn="l" rtl="0"/>
            <a:r>
              <a:rPr lang="en-US" dirty="0" smtClean="0"/>
              <a:t>The </a:t>
            </a:r>
            <a:r>
              <a:rPr lang="en-US" dirty="0"/>
              <a:t>epidemiological approach to causation</a:t>
            </a:r>
          </a:p>
          <a:p>
            <a:pPr lvl="0" algn="l" rtl="0"/>
            <a:r>
              <a:rPr lang="en-US" dirty="0" smtClean="0"/>
              <a:t>The </a:t>
            </a:r>
            <a:r>
              <a:rPr lang="en-US" dirty="0"/>
              <a:t>contribution of epidemiology to the prevention of disease, the promotion of health and the development of health policy</a:t>
            </a:r>
          </a:p>
          <a:p>
            <a:pPr lvl="0" algn="l" rtl="0"/>
            <a:r>
              <a:rPr lang="en-US" dirty="0" smtClean="0"/>
              <a:t>The </a:t>
            </a:r>
            <a:r>
              <a:rPr lang="en-US" dirty="0"/>
              <a:t>contribution of epidemiology to good clinical practice and the role of epidemiology in evaluating the effectiveness and efficiency of health care.</a:t>
            </a:r>
          </a:p>
          <a:p>
            <a:pPr algn="l" rtl="0"/>
            <a:endParaRPr lang="ar-SA" dirty="0"/>
          </a:p>
        </p:txBody>
      </p:sp>
    </p:spTree>
    <p:extLst>
      <p:ext uri="{BB962C8B-B14F-4D97-AF65-F5344CB8AC3E}">
        <p14:creationId xmlns:p14="http://schemas.microsoft.com/office/powerpoint/2010/main" val="3139166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88640"/>
            <a:ext cx="8229600" cy="1296144"/>
          </a:xfrm>
        </p:spPr>
        <p:txBody>
          <a:bodyPr>
            <a:noAutofit/>
          </a:bodyPr>
          <a:lstStyle/>
          <a:p>
            <a:pPr algn="l" rtl="0"/>
            <a:r>
              <a:rPr lang="en-US" sz="3200" b="1" dirty="0"/>
              <a:t>In  addition</a:t>
            </a:r>
            <a:r>
              <a:rPr lang="en-US" sz="3200" dirty="0"/>
              <a:t>, the student will be expected to have gained a variety of skills, including  ability to:</a:t>
            </a:r>
            <a:br>
              <a:rPr lang="en-US" sz="3200" dirty="0"/>
            </a:br>
            <a:endParaRPr lang="ar-SA" sz="3200" dirty="0"/>
          </a:p>
        </p:txBody>
      </p:sp>
      <p:sp>
        <p:nvSpPr>
          <p:cNvPr id="3" name="عنصر نائب للمحتوى 2"/>
          <p:cNvSpPr>
            <a:spLocks noGrp="1"/>
          </p:cNvSpPr>
          <p:nvPr>
            <p:ph sz="quarter" idx="1"/>
          </p:nvPr>
        </p:nvSpPr>
        <p:spPr/>
        <p:txBody>
          <a:bodyPr/>
          <a:lstStyle/>
          <a:p>
            <a:pPr lvl="0" algn="l" rtl="0"/>
            <a:endParaRPr lang="en-US" dirty="0" smtClean="0"/>
          </a:p>
          <a:p>
            <a:pPr lvl="0" algn="l" rtl="0"/>
            <a:endParaRPr lang="en-US" dirty="0"/>
          </a:p>
          <a:p>
            <a:pPr lvl="0" algn="l" rtl="0"/>
            <a:endParaRPr lang="en-US" dirty="0" smtClean="0"/>
          </a:p>
          <a:p>
            <a:pPr lvl="0" algn="l" rtl="0"/>
            <a:r>
              <a:rPr lang="en-US" dirty="0" smtClean="0"/>
              <a:t>Describe </a:t>
            </a:r>
            <a:r>
              <a:rPr lang="en-US" dirty="0"/>
              <a:t>the common causes of death, disease and disability in his community</a:t>
            </a:r>
          </a:p>
          <a:p>
            <a:pPr algn="l" rtl="0"/>
            <a:endParaRPr lang="ar-SA" dirty="0"/>
          </a:p>
        </p:txBody>
      </p:sp>
    </p:spTree>
    <p:extLst>
      <p:ext uri="{BB962C8B-B14F-4D97-AF65-F5344CB8AC3E}">
        <p14:creationId xmlns:p14="http://schemas.microsoft.com/office/powerpoint/2010/main" val="1831515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1600200"/>
            <a:ext cx="8507288" cy="4525963"/>
          </a:xfrm>
        </p:spPr>
        <p:txBody>
          <a:bodyPr/>
          <a:lstStyle/>
          <a:p>
            <a:pPr lvl="0" algn="l" rtl="0"/>
            <a:endParaRPr lang="en-US" dirty="0" smtClean="0"/>
          </a:p>
          <a:p>
            <a:pPr lvl="0" algn="l" rtl="0"/>
            <a:r>
              <a:rPr lang="en-US" dirty="0" smtClean="0"/>
              <a:t>Outline </a:t>
            </a:r>
            <a:r>
              <a:rPr lang="en-US" dirty="0"/>
              <a:t>appropriate study designs to answer specific questions concerning </a:t>
            </a:r>
            <a:r>
              <a:rPr lang="en-US" dirty="0" smtClean="0"/>
              <a:t>disease causation</a:t>
            </a:r>
            <a:r>
              <a:rPr lang="en-US" dirty="0"/>
              <a:t>, natural history, prognosis, prevention, and the evaluation of therapy </a:t>
            </a:r>
            <a:r>
              <a:rPr lang="en-US" dirty="0" smtClean="0"/>
              <a:t>and </a:t>
            </a:r>
            <a:r>
              <a:rPr lang="en-US" dirty="0"/>
              <a:t>other interventions to prevent and control disease.</a:t>
            </a:r>
          </a:p>
          <a:p>
            <a:pPr algn="l" rtl="0"/>
            <a:endParaRPr lang="ar-SA" dirty="0"/>
          </a:p>
        </p:txBody>
      </p:sp>
    </p:spTree>
    <p:extLst>
      <p:ext uri="{BB962C8B-B14F-4D97-AF65-F5344CB8AC3E}">
        <p14:creationId xmlns:p14="http://schemas.microsoft.com/office/powerpoint/2010/main" val="2731778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476672"/>
            <a:ext cx="8229600" cy="1143000"/>
          </a:xfrm>
        </p:spPr>
        <p:txBody>
          <a:bodyPr>
            <a:normAutofit fontScale="90000"/>
          </a:bodyPr>
          <a:lstStyle/>
          <a:p>
            <a:pPr rtl="0"/>
            <a:r>
              <a:rPr lang="en-US" sz="4000" dirty="0"/>
              <a:t>What is epidemiology?</a:t>
            </a:r>
            <a:br>
              <a:rPr lang="en-US" sz="4000" dirty="0"/>
            </a:br>
            <a:r>
              <a:rPr lang="en-US" sz="4000" dirty="0"/>
              <a:t>Key messages</a:t>
            </a:r>
            <a:r>
              <a:rPr lang="en-US" dirty="0"/>
              <a:t/>
            </a:r>
            <a:br>
              <a:rPr lang="en-US" dirty="0"/>
            </a:br>
            <a:endParaRPr lang="ar-SA" dirty="0"/>
          </a:p>
        </p:txBody>
      </p:sp>
      <p:sp>
        <p:nvSpPr>
          <p:cNvPr id="3" name="عنصر نائب للمحتوى 2"/>
          <p:cNvSpPr>
            <a:spLocks noGrp="1"/>
          </p:cNvSpPr>
          <p:nvPr>
            <p:ph sz="quarter" idx="1"/>
          </p:nvPr>
        </p:nvSpPr>
        <p:spPr>
          <a:xfrm>
            <a:off x="457200" y="1600200"/>
            <a:ext cx="8229600" cy="4925144"/>
          </a:xfrm>
        </p:spPr>
        <p:txBody>
          <a:bodyPr>
            <a:normAutofit/>
          </a:bodyPr>
          <a:lstStyle/>
          <a:p>
            <a:pPr algn="l" rtl="0"/>
            <a:r>
              <a:rPr lang="en-US" dirty="0"/>
              <a:t>Epidemiology is a fundamental science of public health</a:t>
            </a:r>
            <a:r>
              <a:rPr lang="en-US" dirty="0" smtClean="0"/>
              <a:t>.</a:t>
            </a:r>
            <a:endParaRPr lang="en-US" dirty="0"/>
          </a:p>
          <a:p>
            <a:pPr algn="l" rtl="0"/>
            <a:r>
              <a:rPr lang="en-US" dirty="0"/>
              <a:t>Epidemiology has made major contributions to improving population health</a:t>
            </a:r>
            <a:r>
              <a:rPr lang="en-US" dirty="0" smtClean="0"/>
              <a:t>.</a:t>
            </a:r>
            <a:endParaRPr lang="en-US" dirty="0"/>
          </a:p>
          <a:p>
            <a:pPr algn="l" rtl="0"/>
            <a:r>
              <a:rPr lang="en-US" dirty="0"/>
              <a:t>Epidemiology is essential to the process of identifying and mapping </a:t>
            </a:r>
            <a:r>
              <a:rPr lang="en-US" dirty="0" smtClean="0"/>
              <a:t>emerging diseases.</a:t>
            </a:r>
            <a:endParaRPr lang="en-US" dirty="0"/>
          </a:p>
          <a:p>
            <a:pPr algn="l" rtl="0"/>
            <a:r>
              <a:rPr lang="en-US" dirty="0"/>
              <a:t>There is often a frustrating delay between acquiring epidemiological </a:t>
            </a:r>
            <a:r>
              <a:rPr lang="en-US" dirty="0" smtClean="0"/>
              <a:t>evidence and </a:t>
            </a:r>
            <a:r>
              <a:rPr lang="en-US" dirty="0"/>
              <a:t>applying this evidence to health policy.</a:t>
            </a:r>
          </a:p>
          <a:p>
            <a:pPr algn="l" rtl="0"/>
            <a:endParaRPr lang="en-US" dirty="0"/>
          </a:p>
          <a:p>
            <a:pPr algn="l" rtl="0"/>
            <a:endParaRPr lang="ar-SA" dirty="0"/>
          </a:p>
        </p:txBody>
      </p:sp>
    </p:spTree>
    <p:extLst>
      <p:ext uri="{BB962C8B-B14F-4D97-AF65-F5344CB8AC3E}">
        <p14:creationId xmlns:p14="http://schemas.microsoft.com/office/powerpoint/2010/main" val="101195926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20</TotalTime>
  <Words>324</Words>
  <Application>Microsoft Office PowerPoint</Application>
  <PresentationFormat>عرض على الشاشة (3:4)‏</PresentationFormat>
  <Paragraphs>40</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ألوان متوسطة</vt:lpstr>
      <vt:lpstr>INTRODUCTION</vt:lpstr>
      <vt:lpstr>Majmaah graduates should be: </vt:lpstr>
      <vt:lpstr>The purpose of the course is to:</vt:lpstr>
      <vt:lpstr>عرض تقديمي في PowerPoint</vt:lpstr>
      <vt:lpstr>At the end of the course the student should be able to demonstrate  knowledge of:   </vt:lpstr>
      <vt:lpstr>عرض تقديمي في PowerPoint</vt:lpstr>
      <vt:lpstr>In  addition, the student will be expected to have gained a variety of skills, including  ability to: </vt:lpstr>
      <vt:lpstr>عرض تقديمي في PowerPoint</vt:lpstr>
      <vt:lpstr>What is epidemiology? Key messages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MAx</dc:creator>
  <cp:lastModifiedBy>MAx</cp:lastModifiedBy>
  <cp:revision>3</cp:revision>
  <dcterms:created xsi:type="dcterms:W3CDTF">2013-09-01T02:53:05Z</dcterms:created>
  <dcterms:modified xsi:type="dcterms:W3CDTF">2013-09-01T03:13:29Z</dcterms:modified>
</cp:coreProperties>
</file>