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9" r:id="rId4"/>
    <p:sldId id="262" r:id="rId5"/>
    <p:sldId id="267" r:id="rId6"/>
    <p:sldId id="268" r:id="rId7"/>
    <p:sldId id="269" r:id="rId8"/>
    <p:sldId id="271" r:id="rId9"/>
    <p:sldId id="273" r:id="rId10"/>
    <p:sldId id="276" r:id="rId11"/>
    <p:sldId id="281" r:id="rId12"/>
    <p:sldId id="283" r:id="rId13"/>
    <p:sldId id="284" r:id="rId14"/>
    <p:sldId id="285" r:id="rId15"/>
    <p:sldId id="287" r:id="rId16"/>
    <p:sldId id="288" r:id="rId17"/>
    <p:sldId id="289" r:id="rId18"/>
    <p:sldId id="290" r:id="rId19"/>
    <p:sldId id="291" r:id="rId20"/>
    <p:sldId id="292" r:id="rId21"/>
    <p:sldId id="293" r:id="rId22"/>
    <p:sldId id="294" r:id="rId23"/>
    <p:sldId id="298" r:id="rId24"/>
    <p:sldId id="302" r:id="rId25"/>
    <p:sldId id="303" r:id="rId26"/>
    <p:sldId id="304" r:id="rId27"/>
    <p:sldId id="305" r:id="rId28"/>
    <p:sldId id="306" r:id="rId29"/>
    <p:sldId id="310" r:id="rId30"/>
    <p:sldId id="307" r:id="rId31"/>
    <p:sldId id="309" r:id="rId32"/>
    <p:sldId id="296" r:id="rId33"/>
    <p:sldId id="297" r:id="rId34"/>
    <p:sldId id="308"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95" d="100"/>
        <a:sy n="95" d="100"/>
      </p:scale>
      <p:origin x="0" y="5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57E8F-595F-4BE8-91F5-55A07854F695}"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B72DF5-8EC8-4AB4-8C3B-58E71D2F754A}" type="slidenum">
              <a:rPr lang="en-US" smtClean="0"/>
              <a:pPr/>
              <a:t>‹#›</a:t>
            </a:fld>
            <a:endParaRPr lang="en-US"/>
          </a:p>
        </p:txBody>
      </p:sp>
    </p:spTree>
    <p:extLst>
      <p:ext uri="{BB962C8B-B14F-4D97-AF65-F5344CB8AC3E}">
        <p14:creationId xmlns:p14="http://schemas.microsoft.com/office/powerpoint/2010/main" val="73031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93D33-1DB2-431F-A5A1-622E1216CCEE}" type="slidenum">
              <a:rPr lang="en-US"/>
              <a:pPr/>
              <a:t>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dirty="0"/>
              <a:t>Distributive = not the loss of blood </a:t>
            </a:r>
          </a:p>
          <a:p>
            <a:r>
              <a:rPr lang="en-US" dirty="0"/>
              <a:t>		but excessive dilation of blood vessels causing the blood to be improperly distributed</a:t>
            </a:r>
          </a:p>
          <a:p>
            <a:r>
              <a:rPr lang="en-US" dirty="0"/>
              <a:t>		5 ml of blood in a test tube or 5 ml of blood in a mixing bowl</a:t>
            </a:r>
          </a:p>
          <a:p>
            <a:r>
              <a:rPr lang="en-US" dirty="0"/>
              <a:t>		fluid pools in the dependent areas and is not returned to the arterial circulation</a:t>
            </a:r>
          </a:p>
          <a:p>
            <a:r>
              <a:rPr lang="en-US" dirty="0"/>
              <a:t>Neurogenic = may occur after a spinal or head injury and drugs or anesthesia</a:t>
            </a:r>
          </a:p>
          <a:p>
            <a:r>
              <a:rPr lang="en-US" dirty="0"/>
              <a:t>		blood vessels dilate and pools in the peripheral vessels</a:t>
            </a:r>
          </a:p>
          <a:p>
            <a:r>
              <a:rPr lang="en-US" dirty="0"/>
              <a:t>		causes the cardiac output and venous return to drop</a:t>
            </a:r>
          </a:p>
          <a:p>
            <a:r>
              <a:rPr lang="en-US" dirty="0"/>
              <a:t>		body cannot compensate due to the failure of the nervous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1E4C6-7AD3-4338-83E8-EDFC46AA139B}" type="slidenum">
              <a:rPr lang="en-US"/>
              <a:pPr/>
              <a:t>15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lnSpc>
                <a:spcPct val="80000"/>
              </a:lnSpc>
            </a:pPr>
            <a:r>
              <a:rPr lang="en-US" sz="800" dirty="0"/>
              <a:t>Compensated</a:t>
            </a:r>
          </a:p>
          <a:p>
            <a:pPr>
              <a:lnSpc>
                <a:spcPct val="80000"/>
              </a:lnSpc>
            </a:pPr>
            <a:r>
              <a:rPr lang="en-US" sz="800" dirty="0"/>
              <a:t>	begins with a fall in BP</a:t>
            </a:r>
          </a:p>
          <a:p>
            <a:pPr>
              <a:lnSpc>
                <a:spcPct val="80000"/>
              </a:lnSpc>
            </a:pPr>
            <a:r>
              <a:rPr lang="en-US" sz="800" dirty="0"/>
              <a:t>	baroreceptors in the carotid arteries stimulate the sympathetic nervous system</a:t>
            </a:r>
          </a:p>
          <a:p>
            <a:pPr>
              <a:lnSpc>
                <a:spcPct val="80000"/>
              </a:lnSpc>
            </a:pPr>
            <a:r>
              <a:rPr lang="en-US" sz="800" dirty="0"/>
              <a:t>		increases heart rate, constricts blood vessels</a:t>
            </a:r>
          </a:p>
          <a:p>
            <a:pPr>
              <a:lnSpc>
                <a:spcPct val="80000"/>
              </a:lnSpc>
            </a:pPr>
            <a:r>
              <a:rPr lang="en-US" sz="800" dirty="0"/>
              <a:t>		activates the renin-angiotensin system</a:t>
            </a:r>
          </a:p>
          <a:p>
            <a:pPr>
              <a:lnSpc>
                <a:spcPct val="80000"/>
              </a:lnSpc>
            </a:pPr>
            <a:r>
              <a:rPr lang="en-US" sz="800" dirty="0"/>
              <a:t>		aldosterone promotes retention of Na</a:t>
            </a:r>
          </a:p>
          <a:p>
            <a:pPr>
              <a:lnSpc>
                <a:spcPct val="80000"/>
              </a:lnSpc>
            </a:pPr>
            <a:r>
              <a:rPr lang="en-US" sz="800" dirty="0"/>
              <a:t>		ADH results in retention of H2O</a:t>
            </a:r>
          </a:p>
          <a:p>
            <a:pPr>
              <a:lnSpc>
                <a:spcPct val="80000"/>
              </a:lnSpc>
            </a:pPr>
            <a:r>
              <a:rPr lang="en-US" sz="800" dirty="0"/>
              <a:t>		blood pH falls which stimulates the respiratory system to increase the rate and depth to eliminate 				excess CO2</a:t>
            </a:r>
          </a:p>
          <a:p>
            <a:pPr>
              <a:lnSpc>
                <a:spcPct val="80000"/>
              </a:lnSpc>
            </a:pPr>
            <a:r>
              <a:rPr lang="en-US" sz="800" dirty="0"/>
              <a:t>	Assessment </a:t>
            </a:r>
          </a:p>
          <a:p>
            <a:pPr>
              <a:lnSpc>
                <a:spcPct val="80000"/>
              </a:lnSpc>
            </a:pPr>
            <a:r>
              <a:rPr lang="en-US" sz="800" dirty="0"/>
              <a:t>		irritable</a:t>
            </a:r>
          </a:p>
          <a:p>
            <a:pPr>
              <a:lnSpc>
                <a:spcPct val="80000"/>
              </a:lnSpc>
            </a:pPr>
            <a:r>
              <a:rPr lang="en-US" sz="800" dirty="0"/>
              <a:t>		decreased BP</a:t>
            </a:r>
          </a:p>
          <a:p>
            <a:pPr>
              <a:lnSpc>
                <a:spcPct val="80000"/>
              </a:lnSpc>
            </a:pPr>
            <a:r>
              <a:rPr lang="en-US" sz="800" dirty="0"/>
              <a:t>		^ pulse</a:t>
            </a:r>
          </a:p>
          <a:p>
            <a:pPr>
              <a:lnSpc>
                <a:spcPct val="80000"/>
              </a:lnSpc>
            </a:pPr>
            <a:r>
              <a:rPr lang="en-US" sz="800" dirty="0"/>
              <a:t>		^ respiratory rate and depth</a:t>
            </a:r>
          </a:p>
          <a:p>
            <a:pPr>
              <a:lnSpc>
                <a:spcPct val="80000"/>
              </a:lnSpc>
            </a:pPr>
            <a:r>
              <a:rPr lang="en-US" sz="800" dirty="0"/>
              <a:t>		UOP decreased</a:t>
            </a:r>
          </a:p>
          <a:p>
            <a:pPr>
              <a:lnSpc>
                <a:spcPct val="80000"/>
              </a:lnSpc>
            </a:pPr>
            <a:r>
              <a:rPr lang="en-US" sz="800" dirty="0"/>
              <a:t>		skin- pale, cool</a:t>
            </a:r>
          </a:p>
          <a:p>
            <a:pPr>
              <a:lnSpc>
                <a:spcPct val="80000"/>
              </a:lnSpc>
            </a:pPr>
            <a:r>
              <a:rPr lang="en-US" sz="800" dirty="0"/>
              <a:t>		decreased bowel sounds</a:t>
            </a:r>
          </a:p>
          <a:p>
            <a:pPr>
              <a:lnSpc>
                <a:spcPct val="80000"/>
              </a:lnSpc>
            </a:pPr>
            <a:r>
              <a:rPr lang="en-US" sz="800" dirty="0"/>
              <a:t>		increased blood sugar</a:t>
            </a:r>
          </a:p>
          <a:p>
            <a:pPr>
              <a:lnSpc>
                <a:spcPct val="80000"/>
              </a:lnSpc>
            </a:pPr>
            <a:r>
              <a:rPr lang="en-US" sz="800" dirty="0"/>
              <a:t>		thirst</a:t>
            </a:r>
          </a:p>
          <a:p>
            <a:pPr>
              <a:lnSpc>
                <a:spcPct val="80000"/>
              </a:lnSpc>
            </a:pPr>
            <a:r>
              <a:rPr lang="en-US" sz="800" dirty="0"/>
              <a:t>Progressive</a:t>
            </a:r>
          </a:p>
          <a:p>
            <a:pPr>
              <a:lnSpc>
                <a:spcPct val="80000"/>
              </a:lnSpc>
            </a:pPr>
            <a:r>
              <a:rPr lang="en-US" sz="800" dirty="0"/>
              <a:t>	metabolic acidosis</a:t>
            </a:r>
          </a:p>
          <a:p>
            <a:pPr>
              <a:lnSpc>
                <a:spcPct val="80000"/>
              </a:lnSpc>
            </a:pPr>
            <a:r>
              <a:rPr lang="en-US" sz="800" dirty="0"/>
              <a:t>	listlessness</a:t>
            </a:r>
          </a:p>
          <a:p>
            <a:pPr>
              <a:lnSpc>
                <a:spcPct val="80000"/>
              </a:lnSpc>
            </a:pPr>
            <a:r>
              <a:rPr lang="en-US" sz="800" dirty="0"/>
              <a:t>	confusion</a:t>
            </a:r>
          </a:p>
          <a:p>
            <a:pPr>
              <a:lnSpc>
                <a:spcPct val="80000"/>
              </a:lnSpc>
            </a:pPr>
            <a:r>
              <a:rPr lang="en-US" sz="800" dirty="0"/>
              <a:t>	decreased BP</a:t>
            </a:r>
          </a:p>
          <a:p>
            <a:pPr>
              <a:lnSpc>
                <a:spcPct val="80000"/>
              </a:lnSpc>
            </a:pPr>
            <a:r>
              <a:rPr lang="en-US" sz="800" dirty="0"/>
              <a:t>	tachycardia</a:t>
            </a:r>
          </a:p>
          <a:p>
            <a:pPr>
              <a:lnSpc>
                <a:spcPct val="80000"/>
              </a:lnSpc>
            </a:pPr>
            <a:r>
              <a:rPr lang="en-US" sz="800" dirty="0"/>
              <a:t>	^ respirations</a:t>
            </a:r>
          </a:p>
          <a:p>
            <a:pPr>
              <a:lnSpc>
                <a:spcPct val="80000"/>
              </a:lnSpc>
            </a:pPr>
            <a:r>
              <a:rPr lang="en-US" sz="800" dirty="0"/>
              <a:t>	temperature subnormal</a:t>
            </a:r>
          </a:p>
          <a:p>
            <a:pPr>
              <a:lnSpc>
                <a:spcPct val="80000"/>
              </a:lnSpc>
            </a:pPr>
            <a:r>
              <a:rPr lang="en-US" sz="800" dirty="0"/>
              <a:t>	UOP decreased with possible renal failure</a:t>
            </a:r>
          </a:p>
          <a:p>
            <a:pPr>
              <a:lnSpc>
                <a:spcPct val="80000"/>
              </a:lnSpc>
            </a:pPr>
            <a:r>
              <a:rPr lang="en-US" sz="800" dirty="0"/>
              <a:t>	skin cool, pale, clammy</a:t>
            </a:r>
          </a:p>
          <a:p>
            <a:pPr>
              <a:lnSpc>
                <a:spcPct val="80000"/>
              </a:lnSpc>
            </a:pPr>
            <a:r>
              <a:rPr lang="en-US" sz="800" dirty="0"/>
              <a:t>	dry mouth, thirst, muscle weakness, sluggish pupils</a:t>
            </a:r>
          </a:p>
          <a:p>
            <a:pPr>
              <a:lnSpc>
                <a:spcPct val="80000"/>
              </a:lnSpc>
            </a:pPr>
            <a:r>
              <a:rPr lang="en-US" sz="800" dirty="0"/>
              <a:t>	ischemic heart, lungs, liver</a:t>
            </a:r>
          </a:p>
          <a:p>
            <a:pPr>
              <a:lnSpc>
                <a:spcPct val="80000"/>
              </a:lnSpc>
            </a:pPr>
            <a:r>
              <a:rPr lang="en-US" sz="800" dirty="0"/>
              <a:t>Irreversible</a:t>
            </a:r>
          </a:p>
          <a:p>
            <a:pPr>
              <a:lnSpc>
                <a:spcPct val="80000"/>
              </a:lnSpc>
            </a:pPr>
            <a:r>
              <a:rPr lang="en-US" sz="800" dirty="0"/>
              <a:t>	death is imminent</a:t>
            </a:r>
          </a:p>
          <a:p>
            <a:pPr>
              <a:lnSpc>
                <a:spcPct val="80000"/>
              </a:lnSpc>
            </a:pPr>
            <a:r>
              <a:rPr lang="en-US" sz="800" dirty="0"/>
              <a:t>	patients who are resuscitated may die within a week</a:t>
            </a:r>
          </a:p>
          <a:p>
            <a:pPr>
              <a:lnSpc>
                <a:spcPct val="80000"/>
              </a:lnSpc>
            </a:pPr>
            <a:r>
              <a:rPr lang="en-US" sz="800" dirty="0"/>
              <a:t>	fluid shifts into tissue</a:t>
            </a:r>
          </a:p>
          <a:p>
            <a:pPr>
              <a:lnSpc>
                <a:spcPct val="80000"/>
              </a:lnSpc>
            </a:pPr>
            <a:r>
              <a:rPr lang="en-US" sz="800" dirty="0"/>
              <a:t>	MODS</a:t>
            </a:r>
          </a:p>
          <a:p>
            <a:pPr>
              <a:lnSpc>
                <a:spcPct val="80000"/>
              </a:lnSpc>
            </a:pPr>
            <a:r>
              <a:rPr lang="en-US" sz="800" dirty="0"/>
              <a:t>	loss of consciousness</a:t>
            </a:r>
          </a:p>
          <a:p>
            <a:pPr>
              <a:lnSpc>
                <a:spcPct val="80000"/>
              </a:lnSpc>
            </a:pPr>
            <a:r>
              <a:rPr lang="en-US" sz="800" dirty="0"/>
              <a:t>	BP falls</a:t>
            </a:r>
          </a:p>
          <a:p>
            <a:pPr>
              <a:lnSpc>
                <a:spcPct val="80000"/>
              </a:lnSpc>
            </a:pPr>
            <a:r>
              <a:rPr lang="en-US" sz="800" dirty="0"/>
              <a:t>	pulse slow and irregular</a:t>
            </a:r>
          </a:p>
          <a:p>
            <a:pPr>
              <a:lnSpc>
                <a:spcPct val="80000"/>
              </a:lnSpc>
            </a:pPr>
            <a:r>
              <a:rPr lang="en-US" sz="800" dirty="0"/>
              <a:t>	respirations shallow</a:t>
            </a:r>
          </a:p>
          <a:p>
            <a:pPr>
              <a:lnSpc>
                <a:spcPct val="80000"/>
              </a:lnSpc>
            </a:pPr>
            <a:r>
              <a:rPr lang="en-US" sz="800" dirty="0"/>
              <a:t>	UOP minimal</a:t>
            </a:r>
          </a:p>
          <a:p>
            <a:pPr>
              <a:lnSpc>
                <a:spcPct val="80000"/>
              </a:lnSpc>
            </a:pPr>
            <a:r>
              <a:rPr lang="en-US" sz="800" dirty="0"/>
              <a:t>	skin clammy, cold, cyanotic</a:t>
            </a:r>
          </a:p>
          <a:p>
            <a:pPr>
              <a:lnSpc>
                <a:spcPct val="80000"/>
              </a:lnSpc>
            </a:pPr>
            <a:r>
              <a:rPr lang="en-US" sz="800" dirty="0"/>
              <a:t>	</a:t>
            </a:r>
          </a:p>
          <a:p>
            <a:pPr>
              <a:lnSpc>
                <a:spcPct val="80000"/>
              </a:lnSpc>
            </a:pPr>
            <a:endParaRPr lang="en-US" sz="800" dirty="0"/>
          </a:p>
          <a:p>
            <a:pPr>
              <a:lnSpc>
                <a:spcPct val="80000"/>
              </a:lnSpc>
            </a:pPr>
            <a:r>
              <a:rPr lang="en-US" sz="800"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AF891-E309-49E3-B822-47CB73A58C72}" type="slidenum">
              <a:rPr lang="en-US"/>
              <a:pPr/>
              <a:t>21</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dirty="0" smtClean="0"/>
              <a:t>MAB=CO * TPR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3AF70-8F3F-46E1-8E6F-9F622011135B}" type="slidenum">
              <a:rPr lang="en-US"/>
              <a:pPr/>
              <a:t>27</a:t>
            </a:fld>
            <a:endParaRPr lang="en-US"/>
          </a:p>
        </p:txBody>
      </p:sp>
      <p:sp>
        <p:nvSpPr>
          <p:cNvPr id="5121" name="Rectangle 1"/>
          <p:cNvSpPr>
            <a:spLocks noGrp="1" noRot="1" noChangeAspect="1" noChangeArrowheads="1" noTextEdit="1"/>
          </p:cNvSpPr>
          <p:nvPr>
            <p:ph type="sldImg"/>
          </p:nvPr>
        </p:nvSpPr>
        <p:spPr>
          <a:ln>
            <a:noFill/>
          </a:ln>
        </p:spPr>
      </p:sp>
      <p:sp>
        <p:nvSpPr>
          <p:cNvPr id="5122" name="Rectangle 2"/>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8C7DC9-1293-4B18-A315-316742CCBEDF}" type="datetimeFigureOut">
              <a:rPr lang="en-US" smtClean="0"/>
              <a:pPr/>
              <a:t>11/6/2014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893F924-8D25-48DB-9CB2-9E41811F63B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8C7DC9-1293-4B18-A315-316742CCBED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8C7DC9-1293-4B18-A315-316742CCBED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8C7DC9-1293-4B18-A315-316742CCBED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8C7DC9-1293-4B18-A315-316742CCBEDF}"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893F924-8D25-48DB-9CB2-9E41811F63B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8C7DC9-1293-4B18-A315-316742CCBED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8C7DC9-1293-4B18-A315-316742CCBEDF}"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8C7DC9-1293-4B18-A315-316742CCBEDF}"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C7DC9-1293-4B18-A315-316742CCBEDF}"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8C7DC9-1293-4B18-A315-316742CCBED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8C7DC9-1293-4B18-A315-316742CCBEDF}"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93F924-8D25-48DB-9CB2-9E41811F63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95000"/>
          </a:srgb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8C7DC9-1293-4B18-A315-316742CCBEDF}" type="datetimeFigureOut">
              <a:rPr lang="en-US" smtClean="0"/>
              <a:pPr/>
              <a:t>11/6/2014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93F924-8D25-48DB-9CB2-9E41811F63B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lvl="0" algn="l"/>
            <a:r>
              <a:rPr lang="en-US" dirty="0" smtClean="0"/>
              <a:t>Physiological Response to Hypovolemic Shock</a:t>
            </a:r>
            <a:endParaRPr lang="en-US" dirty="0">
              <a:effectLst/>
              <a:latin typeface="Georgia" pitchFamily="18" charset="0"/>
            </a:endParaRPr>
          </a:p>
        </p:txBody>
      </p:sp>
      <p:sp>
        <p:nvSpPr>
          <p:cNvPr id="3" name="Subtitle 2"/>
          <p:cNvSpPr>
            <a:spLocks noGrp="1"/>
          </p:cNvSpPr>
          <p:nvPr>
            <p:ph type="subTitle" idx="1"/>
          </p:nvPr>
        </p:nvSpPr>
        <p:spPr/>
        <p:txBody>
          <a:bodyPr/>
          <a:lstStyle/>
          <a:p>
            <a:pPr algn="r"/>
            <a:r>
              <a:rPr lang="en-US" dirty="0" smtClean="0">
                <a:latin typeface="Andalus" pitchFamily="18" charset="-78"/>
                <a:cs typeface="Andalus" pitchFamily="18" charset="-78"/>
              </a:rPr>
              <a:t>Dr Khwaja Mohammed Amir</a:t>
            </a:r>
          </a:p>
          <a:p>
            <a:pPr algn="r"/>
            <a:r>
              <a:rPr lang="en-US" dirty="0" smtClean="0">
                <a:latin typeface="Andalus" pitchFamily="18" charset="-78"/>
                <a:cs typeface="Andalus" pitchFamily="18" charset="-78"/>
              </a:rPr>
              <a:t>MD</a:t>
            </a:r>
          </a:p>
          <a:p>
            <a:pPr algn="r"/>
            <a:r>
              <a:rPr lang="en-US" dirty="0" smtClean="0">
                <a:latin typeface="Andalus" pitchFamily="18" charset="-78"/>
                <a:cs typeface="Andalus" pitchFamily="18" charset="-78"/>
              </a:rPr>
              <a:t>Assistant Professor(Physiology)</a:t>
            </a: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lgn="l"/>
            <a:r>
              <a:rPr lang="en-US" sz="4000" dirty="0">
                <a:effectLst/>
                <a:latin typeface="Garamond" pitchFamily="18" charset="0"/>
              </a:rPr>
              <a:t>Distributive Shock</a:t>
            </a:r>
          </a:p>
        </p:txBody>
      </p:sp>
      <p:sp>
        <p:nvSpPr>
          <p:cNvPr id="38915" name="Rectangle 3"/>
          <p:cNvSpPr>
            <a:spLocks noGrp="1" noChangeArrowheads="1"/>
          </p:cNvSpPr>
          <p:nvPr>
            <p:ph type="body" idx="1"/>
          </p:nvPr>
        </p:nvSpPr>
        <p:spPr>
          <a:xfrm>
            <a:off x="457200" y="1295400"/>
            <a:ext cx="8229600" cy="5013960"/>
          </a:xfrm>
        </p:spPr>
        <p:txBody>
          <a:bodyPr>
            <a:normAutofit/>
          </a:bodyPr>
          <a:lstStyle/>
          <a:p>
            <a:pPr lvl="1">
              <a:buFont typeface="Arial" pitchFamily="34" charset="0"/>
              <a:buChar char="•"/>
            </a:pPr>
            <a:r>
              <a:rPr lang="en-US" sz="2800" dirty="0" smtClean="0">
                <a:latin typeface="Andalus" pitchFamily="18" charset="-78"/>
                <a:cs typeface="Andalus" pitchFamily="18" charset="-78"/>
              </a:rPr>
              <a:t>Also known as </a:t>
            </a:r>
            <a:r>
              <a:rPr lang="en-US" sz="2800" dirty="0" err="1" smtClean="0">
                <a:latin typeface="Andalus" pitchFamily="18" charset="-78"/>
                <a:cs typeface="Andalus" pitchFamily="18" charset="-78"/>
              </a:rPr>
              <a:t>vasogenic</a:t>
            </a:r>
            <a:r>
              <a:rPr lang="en-US" sz="2800" dirty="0" smtClean="0">
                <a:latin typeface="Andalus" pitchFamily="18" charset="-78"/>
                <a:cs typeface="Andalus" pitchFamily="18" charset="-78"/>
              </a:rPr>
              <a:t> shock , low resistance shock or warm shock</a:t>
            </a:r>
          </a:p>
          <a:p>
            <a:pPr lvl="1">
              <a:buFont typeface="Arial" pitchFamily="34" charset="0"/>
              <a:buChar char="•"/>
            </a:pPr>
            <a:r>
              <a:rPr lang="en-US" sz="2800" dirty="0" smtClean="0">
                <a:latin typeface="Andalus" pitchFamily="18" charset="-78"/>
                <a:cs typeface="Andalus" pitchFamily="18" charset="-78"/>
              </a:rPr>
              <a:t>It itself includes three types of shock</a:t>
            </a:r>
          </a:p>
          <a:p>
            <a:pPr marL="1156716" lvl="1" indent="-571500">
              <a:buFont typeface="+mj-lt"/>
              <a:buAutoNum type="romanLcPeriod"/>
            </a:pPr>
            <a:r>
              <a:rPr lang="en-US" sz="2800" dirty="0" smtClean="0">
                <a:latin typeface="Andalus" pitchFamily="18" charset="-78"/>
                <a:cs typeface="Andalus" pitchFamily="18" charset="-78"/>
              </a:rPr>
              <a:t>Neurogenic shock</a:t>
            </a:r>
          </a:p>
          <a:p>
            <a:pPr marL="1156716" lvl="1" indent="-571500">
              <a:buFont typeface="+mj-lt"/>
              <a:buAutoNum type="romanLcPeriod"/>
            </a:pPr>
            <a:r>
              <a:rPr lang="en-US" sz="2800" dirty="0" smtClean="0">
                <a:latin typeface="Andalus" pitchFamily="18" charset="-78"/>
                <a:cs typeface="Andalus" pitchFamily="18" charset="-78"/>
              </a:rPr>
              <a:t>Anaphylactic shock</a:t>
            </a:r>
          </a:p>
          <a:p>
            <a:pPr marL="1156716" lvl="1" indent="-571500">
              <a:buFont typeface="+mj-lt"/>
              <a:buAutoNum type="romanLcPeriod"/>
            </a:pPr>
            <a:r>
              <a:rPr lang="en-US" sz="2800" dirty="0" smtClean="0">
                <a:latin typeface="Andalus" pitchFamily="18" charset="-78"/>
                <a:cs typeface="Andalus" pitchFamily="18" charset="-78"/>
              </a:rPr>
              <a:t>Septic shock</a:t>
            </a:r>
          </a:p>
          <a:p>
            <a:pPr lvl="1">
              <a:buNone/>
            </a:pPr>
            <a:endParaRPr lang="en-US" sz="2800" dirty="0">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42560"/>
          </a:xfrm>
        </p:spPr>
        <p:txBody>
          <a:bodyPr>
            <a:normAutofit lnSpcReduction="10000"/>
          </a:bodyPr>
          <a:lstStyle/>
          <a:p>
            <a:pPr marL="708660" indent="-571500">
              <a:buFont typeface="+mj-lt"/>
              <a:buAutoNum type="romanLcPeriod"/>
            </a:pPr>
            <a:r>
              <a:rPr lang="en-US" sz="3200" b="1" dirty="0" smtClean="0"/>
              <a:t>Neurogenic shock</a:t>
            </a:r>
          </a:p>
          <a:p>
            <a:pPr>
              <a:buNone/>
            </a:pPr>
            <a:r>
              <a:rPr lang="en-US" dirty="0" smtClean="0"/>
              <a:t> the </a:t>
            </a:r>
            <a:r>
              <a:rPr lang="en-US" i="1" dirty="0" smtClean="0"/>
              <a:t>vascular capacity</a:t>
            </a:r>
            <a:r>
              <a:rPr lang="en-US" dirty="0" smtClean="0"/>
              <a:t> increases so much that even the normal amount of blood becomes incapable of filling the circulatory system adequately. </a:t>
            </a:r>
          </a:p>
          <a:p>
            <a:pPr>
              <a:buNone/>
            </a:pPr>
            <a:r>
              <a:rPr lang="en-US" dirty="0" smtClean="0"/>
              <a:t>One of the major causes of this is </a:t>
            </a:r>
            <a:r>
              <a:rPr lang="en-US" i="1" dirty="0" smtClean="0"/>
              <a:t>sudden loss of vasomotor tone</a:t>
            </a:r>
            <a:r>
              <a:rPr lang="en-US" dirty="0" smtClean="0"/>
              <a:t> throughout the body, resulting especially in massive dilation of the veins.</a:t>
            </a:r>
          </a:p>
          <a:p>
            <a:pPr>
              <a:buNone/>
            </a:pPr>
            <a:r>
              <a:rPr lang="en-US" dirty="0" smtClean="0"/>
              <a:t> </a:t>
            </a:r>
            <a:r>
              <a:rPr lang="en-US" dirty="0" smtClean="0">
                <a:solidFill>
                  <a:srgbClr val="FF0000"/>
                </a:solidFill>
              </a:rPr>
              <a:t>Causes</a:t>
            </a:r>
            <a:r>
              <a:rPr lang="en-US" dirty="0" smtClean="0"/>
              <a:t> </a:t>
            </a:r>
          </a:p>
          <a:p>
            <a:pPr marL="651510" indent="-514350">
              <a:buFont typeface="+mj-lt"/>
              <a:buAutoNum type="alphaLcParenR"/>
            </a:pPr>
            <a:r>
              <a:rPr lang="en-US" dirty="0" smtClean="0"/>
              <a:t>Deep general or spinal </a:t>
            </a:r>
            <a:r>
              <a:rPr lang="en-US" dirty="0" err="1" smtClean="0"/>
              <a:t>anaesthesia</a:t>
            </a:r>
            <a:endParaRPr lang="en-US" dirty="0" smtClean="0"/>
          </a:p>
          <a:p>
            <a:pPr marL="651510" indent="-514350">
              <a:buFont typeface="+mj-lt"/>
              <a:buAutoNum type="alphaLcParenR"/>
            </a:pPr>
            <a:r>
              <a:rPr lang="en-US" dirty="0" smtClean="0"/>
              <a:t>Brain damage</a:t>
            </a:r>
          </a:p>
          <a:p>
            <a:pPr marL="651510" indent="-514350">
              <a:buFont typeface="+mj-lt"/>
              <a:buAutoNum type="alphaLcParenR"/>
            </a:pPr>
            <a:r>
              <a:rPr lang="en-US" dirty="0" smtClean="0"/>
              <a:t>Vasovagal syncope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242560"/>
          </a:xfrm>
        </p:spPr>
        <p:txBody>
          <a:bodyPr/>
          <a:lstStyle/>
          <a:p>
            <a:pPr marL="708660" indent="-571500">
              <a:buFont typeface="+mj-lt"/>
              <a:buAutoNum type="romanLcPeriod" startAt="2"/>
            </a:pPr>
            <a:r>
              <a:rPr lang="en-US" sz="3200" b="1" dirty="0" smtClean="0">
                <a:latin typeface="Andalus" pitchFamily="18" charset="-78"/>
                <a:cs typeface="Andalus" pitchFamily="18" charset="-78"/>
              </a:rPr>
              <a:t>Anaphylactic shock</a:t>
            </a:r>
          </a:p>
          <a:p>
            <a:pPr marL="708660" indent="-571500">
              <a:buFont typeface="Arial" pitchFamily="34" charset="0"/>
              <a:buChar char="•"/>
            </a:pPr>
            <a:r>
              <a:rPr lang="en-US" dirty="0" smtClean="0">
                <a:latin typeface="Andalus" pitchFamily="18" charset="-78"/>
                <a:cs typeface="Andalus" pitchFamily="18" charset="-78"/>
              </a:rPr>
              <a:t>It is a rapidly developing severe allergic reaction.</a:t>
            </a:r>
          </a:p>
          <a:p>
            <a:pPr marL="708660" indent="-571500">
              <a:buFont typeface="Arial" pitchFamily="34" charset="0"/>
              <a:buChar char="•"/>
            </a:pPr>
            <a:r>
              <a:rPr lang="en-US" dirty="0" smtClean="0">
                <a:latin typeface="Andalus" pitchFamily="18" charset="-78"/>
                <a:cs typeface="Andalus" pitchFamily="18" charset="-78"/>
              </a:rPr>
              <a:t>It occurs when an individual who has previously been sensitive to an antigen is re-exposed to it.</a:t>
            </a:r>
          </a:p>
          <a:p>
            <a:pPr marL="708660" indent="-571500">
              <a:buFont typeface="Arial" pitchFamily="34" charset="0"/>
              <a:buChar char="•"/>
            </a:pPr>
            <a:r>
              <a:rPr lang="en-US" dirty="0" smtClean="0">
                <a:latin typeface="Andalus" pitchFamily="18" charset="-78"/>
                <a:cs typeface="Andalus" pitchFamily="18" charset="-78"/>
              </a:rPr>
              <a:t>One of the principal effects is to cause the </a:t>
            </a:r>
            <a:r>
              <a:rPr lang="en-US" i="1" dirty="0" err="1" smtClean="0">
                <a:latin typeface="Andalus" pitchFamily="18" charset="-78"/>
                <a:cs typeface="Andalus" pitchFamily="18" charset="-78"/>
              </a:rPr>
              <a:t>basophils</a:t>
            </a:r>
            <a:r>
              <a:rPr lang="en-US" dirty="0" smtClean="0">
                <a:latin typeface="Andalus" pitchFamily="18" charset="-78"/>
                <a:cs typeface="Andalus" pitchFamily="18" charset="-78"/>
              </a:rPr>
              <a:t> in the blood and </a:t>
            </a:r>
            <a:r>
              <a:rPr lang="en-US" i="1" dirty="0" smtClean="0">
                <a:latin typeface="Andalus" pitchFamily="18" charset="-78"/>
                <a:cs typeface="Andalus" pitchFamily="18" charset="-78"/>
              </a:rPr>
              <a:t>mast</a:t>
            </a:r>
            <a:r>
              <a:rPr lang="en-US" dirty="0" smtClean="0">
                <a:latin typeface="Andalus" pitchFamily="18" charset="-78"/>
                <a:cs typeface="Andalus" pitchFamily="18" charset="-78"/>
              </a:rPr>
              <a:t> cells in the </a:t>
            </a:r>
            <a:r>
              <a:rPr lang="en-US" dirty="0" err="1" smtClean="0">
                <a:latin typeface="Andalus" pitchFamily="18" charset="-78"/>
                <a:cs typeface="Andalus" pitchFamily="18" charset="-78"/>
              </a:rPr>
              <a:t>pericapillary</a:t>
            </a:r>
            <a:r>
              <a:rPr lang="en-US" dirty="0" smtClean="0">
                <a:latin typeface="Andalus" pitchFamily="18" charset="-78"/>
                <a:cs typeface="Andalus" pitchFamily="18" charset="-78"/>
              </a:rPr>
              <a:t> tissues to release </a:t>
            </a:r>
            <a:r>
              <a:rPr lang="en-US" i="1" dirty="0" smtClean="0">
                <a:latin typeface="Andalus" pitchFamily="18" charset="-78"/>
                <a:cs typeface="Andalus" pitchFamily="18" charset="-78"/>
              </a:rPr>
              <a:t>histamine</a:t>
            </a:r>
            <a:r>
              <a:rPr lang="en-US" dirty="0" smtClean="0">
                <a:latin typeface="Andalus" pitchFamily="18" charset="-78"/>
                <a:cs typeface="Andalus" pitchFamily="18" charset="-78"/>
              </a:rPr>
              <a:t> or a </a:t>
            </a:r>
            <a:r>
              <a:rPr lang="en-US" i="1" dirty="0" smtClean="0">
                <a:latin typeface="Andalus" pitchFamily="18" charset="-78"/>
                <a:cs typeface="Andalus" pitchFamily="18" charset="-78"/>
              </a:rPr>
              <a:t>histamine-like substance</a:t>
            </a: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The histamine causes</a:t>
            </a:r>
          </a:p>
          <a:p>
            <a:pPr>
              <a:buNone/>
            </a:pPr>
            <a:r>
              <a:rPr lang="en-US" dirty="0" smtClean="0"/>
              <a:t> (1) </a:t>
            </a:r>
            <a:r>
              <a:rPr lang="en-US" i="1" dirty="0" smtClean="0"/>
              <a:t>an increase in vascular capacity</a:t>
            </a:r>
            <a:endParaRPr lang="en-US" dirty="0" smtClean="0"/>
          </a:p>
          <a:p>
            <a:pPr>
              <a:buNone/>
            </a:pPr>
            <a:r>
              <a:rPr lang="en-US" dirty="0" smtClean="0"/>
              <a:t>(2</a:t>
            </a:r>
            <a:r>
              <a:rPr lang="en-US" i="1" dirty="0" smtClean="0"/>
              <a:t>) dilation of the arterioles</a:t>
            </a:r>
            <a:endParaRPr lang="en-US" dirty="0" smtClean="0"/>
          </a:p>
          <a:p>
            <a:pPr>
              <a:buNone/>
            </a:pPr>
            <a:r>
              <a:rPr lang="en-US" dirty="0" smtClean="0"/>
              <a:t> (3</a:t>
            </a:r>
            <a:r>
              <a:rPr lang="en-US" i="1" dirty="0" smtClean="0"/>
              <a:t>) greatly increased capillary permeability</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p:spPr>
        <p:txBody>
          <a:bodyPr/>
          <a:lstStyle/>
          <a:p>
            <a:pPr marL="708660" indent="-571500">
              <a:buFont typeface="+mj-lt"/>
              <a:buAutoNum type="romanLcPeriod" startAt="3"/>
            </a:pPr>
            <a:r>
              <a:rPr lang="en-US" sz="3200" b="1" dirty="0" smtClean="0">
                <a:latin typeface="Andalus" pitchFamily="18" charset="-78"/>
                <a:cs typeface="Andalus" pitchFamily="18" charset="-78"/>
              </a:rPr>
              <a:t>Septic shock</a:t>
            </a:r>
          </a:p>
          <a:p>
            <a:pPr marL="708660" indent="-571500">
              <a:buNone/>
            </a:pPr>
            <a:r>
              <a:rPr lang="en-US" dirty="0" smtClean="0"/>
              <a:t>This refers to a bacterial infection widely disseminated to many areas of the body, with the infection being borne through the blood from one tissue to another and causing extensive damage</a:t>
            </a:r>
          </a:p>
          <a:p>
            <a:pPr marL="708660" indent="-571500">
              <a:buNone/>
            </a:pPr>
            <a:r>
              <a:rPr lang="en-US" dirty="0" smtClean="0"/>
              <a:t>Most of the effects are brought about by endotxins released by gram negative bacteria.</a:t>
            </a:r>
          </a:p>
          <a:p>
            <a:pPr marL="708660" indent="-571500">
              <a:buNone/>
            </a:pPr>
            <a:endParaRPr lang="en-US"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4400" dirty="0"/>
              <a:t>Stages of Shock</a:t>
            </a:r>
          </a:p>
        </p:txBody>
      </p:sp>
      <p:sp>
        <p:nvSpPr>
          <p:cNvPr id="17411" name="Rectangle 3"/>
          <p:cNvSpPr>
            <a:spLocks noGrp="1" noChangeArrowheads="1"/>
          </p:cNvSpPr>
          <p:nvPr>
            <p:ph idx="1"/>
          </p:nvPr>
        </p:nvSpPr>
        <p:spPr/>
        <p:txBody>
          <a:bodyPr/>
          <a:lstStyle/>
          <a:p>
            <a:r>
              <a:rPr lang="en-US" dirty="0" smtClean="0">
                <a:solidFill>
                  <a:srgbClr val="FFFF00"/>
                </a:solidFill>
              </a:rPr>
              <a:t>Non progressive/Compensated shock</a:t>
            </a:r>
            <a:r>
              <a:rPr lang="en-US" dirty="0" smtClean="0"/>
              <a:t> </a:t>
            </a:r>
            <a:r>
              <a:rPr lang="en-US" dirty="0"/>
              <a:t>---- body is able to compensate and maintain tissue perfusion</a:t>
            </a:r>
          </a:p>
          <a:p>
            <a:r>
              <a:rPr lang="en-US" dirty="0">
                <a:solidFill>
                  <a:srgbClr val="FFFF00"/>
                </a:solidFill>
              </a:rPr>
              <a:t>Progressive </a:t>
            </a:r>
            <a:r>
              <a:rPr lang="en-US" dirty="0" smtClean="0">
                <a:solidFill>
                  <a:srgbClr val="FFFF00"/>
                </a:solidFill>
              </a:rPr>
              <a:t>shock-</a:t>
            </a:r>
            <a:r>
              <a:rPr lang="en-US" dirty="0"/>
              <a:t>--- body begins to lose its ability to compensate---inadequate perfusion begins</a:t>
            </a:r>
          </a:p>
          <a:p>
            <a:r>
              <a:rPr lang="en-US" dirty="0" smtClean="0">
                <a:solidFill>
                  <a:srgbClr val="FFFF00"/>
                </a:solidFill>
              </a:rPr>
              <a:t>Irreversible shock-</a:t>
            </a:r>
            <a:r>
              <a:rPr lang="en-US" dirty="0" smtClean="0"/>
              <a:t>--</a:t>
            </a:r>
            <a:r>
              <a:rPr lang="en-US" dirty="0"/>
              <a:t>cell and tissue damage result in multi-system organ failure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err="1" smtClean="0">
                <a:solidFill>
                  <a:srgbClr val="FFFF00"/>
                </a:solidFill>
              </a:rPr>
              <a:t>Nonprogressive</a:t>
            </a:r>
            <a:r>
              <a:rPr lang="en-US" b="1" dirty="0" smtClean="0">
                <a:solidFill>
                  <a:srgbClr val="FFFF00"/>
                </a:solidFill>
              </a:rPr>
              <a:t>/Compensated shock</a:t>
            </a:r>
            <a:endParaRPr lang="en-US" b="1" dirty="0">
              <a:solidFill>
                <a:srgbClr val="FFFF00"/>
              </a:solidFill>
            </a:endParaRPr>
          </a:p>
        </p:txBody>
      </p:sp>
      <p:sp>
        <p:nvSpPr>
          <p:cNvPr id="3" name="Content Placeholder 2"/>
          <p:cNvSpPr>
            <a:spLocks noGrp="1"/>
          </p:cNvSpPr>
          <p:nvPr>
            <p:ph idx="1"/>
          </p:nvPr>
        </p:nvSpPr>
        <p:spPr>
          <a:xfrm>
            <a:off x="457200" y="1371600"/>
            <a:ext cx="8229600" cy="5257800"/>
          </a:xfrm>
        </p:spPr>
        <p:txBody>
          <a:bodyPr>
            <a:normAutofit/>
          </a:bodyPr>
          <a:lstStyle/>
          <a:p>
            <a:r>
              <a:rPr lang="en-US" sz="2800" dirty="0" smtClean="0"/>
              <a:t>Sympathetic reflexes and other factors compensate enough to prevent further deterioration of circulation</a:t>
            </a:r>
          </a:p>
          <a:p>
            <a:r>
              <a:rPr lang="en-US" sz="2800" dirty="0" smtClean="0"/>
              <a:t>The factors that cause a person to recover from moderate degree of shock </a:t>
            </a:r>
            <a:r>
              <a:rPr lang="en-US" sz="2800" i="1" u="sng" dirty="0" smtClean="0"/>
              <a:t>are all negative feedback control mechanisms</a:t>
            </a:r>
            <a:r>
              <a:rPr lang="en-US" sz="2800" dirty="0" smtClean="0"/>
              <a:t> of circulation. These include the following</a:t>
            </a:r>
          </a:p>
          <a:p>
            <a:pPr marL="514350" indent="-514350">
              <a:buFont typeface="+mj-lt"/>
              <a:buAutoNum type="arabicPeriod"/>
            </a:pPr>
            <a:r>
              <a:rPr lang="en-US" sz="2800" dirty="0" err="1" smtClean="0"/>
              <a:t>Baroreceptor</a:t>
            </a:r>
            <a:r>
              <a:rPr lang="en-US" sz="2800" dirty="0" smtClean="0"/>
              <a:t> reflex</a:t>
            </a:r>
          </a:p>
          <a:p>
            <a:pPr marL="514350" indent="-514350">
              <a:buFont typeface="+mj-lt"/>
              <a:buAutoNum type="arabicPeriod"/>
            </a:pPr>
            <a:r>
              <a:rPr lang="en-US" sz="2800" dirty="0" smtClean="0"/>
              <a:t>CNS ischemic response</a:t>
            </a:r>
          </a:p>
          <a:p>
            <a:pPr marL="514350" indent="-514350">
              <a:buFont typeface="+mj-lt"/>
              <a:buAutoNum type="arabicPeriod"/>
            </a:pPr>
            <a:r>
              <a:rPr lang="en-US" sz="2800" dirty="0" smtClean="0"/>
              <a:t>Reverse stress-relaxation of the circulatory system</a:t>
            </a:r>
          </a:p>
          <a:p>
            <a:pPr marL="514350" indent="-514350">
              <a:buFont typeface="+mj-lt"/>
              <a:buAutoNum type="arabicPeriod"/>
            </a:pPr>
            <a:endParaRPr lang="en-US" sz="2800" dirty="0" smtClean="0"/>
          </a:p>
          <a:p>
            <a:pPr marL="514350" indent="-514350">
              <a:buFont typeface="+mj-lt"/>
              <a:buAutoNum type="arabicPeriod"/>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pPr marL="514350" indent="-514350">
              <a:buFont typeface="+mj-lt"/>
              <a:buAutoNum type="arabicPeriod" startAt="5"/>
            </a:pPr>
            <a:r>
              <a:rPr lang="en-US" dirty="0" smtClean="0">
                <a:latin typeface="Andalus" pitchFamily="18" charset="-78"/>
                <a:cs typeface="Andalus" pitchFamily="18" charset="-78"/>
              </a:rPr>
              <a:t>Increased secretion of renin by the kidneys and formation of angiotensin II(constriction of peripheral arteries, and decreased output of salt and water)</a:t>
            </a:r>
          </a:p>
          <a:p>
            <a:pPr marL="514350" indent="-514350">
              <a:buFont typeface="+mj-lt"/>
              <a:buAutoNum type="arabicPeriod" startAt="5"/>
            </a:pPr>
            <a:r>
              <a:rPr lang="en-US" dirty="0" smtClean="0">
                <a:latin typeface="Andalus" pitchFamily="18" charset="-78"/>
                <a:cs typeface="Andalus" pitchFamily="18" charset="-78"/>
              </a:rPr>
              <a:t>Increased secretion by posterior pituitary gland of vasopressin(ADH) :it constricts the peripheral arteries and veins and greatly increases the water retention by the kidneys.</a:t>
            </a:r>
          </a:p>
          <a:p>
            <a:pPr marL="514350" indent="-514350">
              <a:buFont typeface="+mj-lt"/>
              <a:buAutoNum type="arabicPeriod" startAt="5"/>
            </a:pPr>
            <a:r>
              <a:rPr lang="en-US" dirty="0" smtClean="0">
                <a:latin typeface="Andalus" pitchFamily="18" charset="-78"/>
                <a:cs typeface="Andalus" pitchFamily="18" charset="-78"/>
              </a:rPr>
              <a:t>Increased secretion by adrenal medulla of epinephrine and norepinephrine</a:t>
            </a:r>
          </a:p>
          <a:p>
            <a:pPr marL="514350" indent="-514350">
              <a:buFont typeface="+mj-lt"/>
              <a:buAutoNum type="arabicPeriod" startAt="5"/>
            </a:pPr>
            <a:r>
              <a:rPr lang="en-US" dirty="0" smtClean="0">
                <a:latin typeface="Andalus" pitchFamily="18" charset="-78"/>
                <a:cs typeface="Andalus" pitchFamily="18" charset="-78"/>
              </a:rPr>
              <a:t>Compensatory mechanism that return the blood volume back towards normal</a:t>
            </a:r>
          </a:p>
          <a:p>
            <a:pPr marL="514350" indent="-514350">
              <a:buNone/>
            </a:pPr>
            <a:endParaRPr lang="en-US" dirty="0" smtClean="0">
              <a:latin typeface="Andalus" pitchFamily="18" charset="-78"/>
              <a:cs typeface="Andalus" pitchFamily="18" charset="-78"/>
            </a:endParaRPr>
          </a:p>
          <a:p>
            <a:pPr marL="514350" indent="-514350">
              <a:buNone/>
            </a:pPr>
            <a:endParaRPr lang="en-US" dirty="0">
              <a:latin typeface="Andalus" pitchFamily="18" charset="-78"/>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09160"/>
          </a:xfrm>
        </p:spPr>
        <p:txBody>
          <a:bodyPr>
            <a:normAutofit/>
          </a:bodyPr>
          <a:lstStyle/>
          <a:p>
            <a:r>
              <a:rPr lang="en-US" sz="2800" i="1" dirty="0" smtClean="0"/>
              <a:t>Sympathetic reflexes </a:t>
            </a:r>
            <a:r>
              <a:rPr lang="en-US" sz="2800" dirty="0" smtClean="0"/>
              <a:t>and increased secretion of </a:t>
            </a:r>
            <a:r>
              <a:rPr lang="en-US" sz="2800" i="1" dirty="0" smtClean="0"/>
              <a:t>catecholamine </a:t>
            </a:r>
            <a:r>
              <a:rPr lang="en-US" sz="2800" dirty="0" smtClean="0"/>
              <a:t>by adrenal medulla get maximally activated </a:t>
            </a:r>
            <a:r>
              <a:rPr lang="en-US" sz="2800" i="1" dirty="0" smtClean="0"/>
              <a:t>within 30 seconds </a:t>
            </a:r>
            <a:r>
              <a:rPr lang="en-US" sz="2800" dirty="0" smtClean="0"/>
              <a:t>to a few minutes after hemorrhages.</a:t>
            </a:r>
          </a:p>
          <a:p>
            <a:r>
              <a:rPr lang="en-US" sz="2800" dirty="0" smtClean="0"/>
              <a:t>The angiotensin - vasopressin mechanisms and reverse stress relaxation require 10minutes to 1 hour to respond completely.</a:t>
            </a:r>
          </a:p>
          <a:p>
            <a:r>
              <a:rPr lang="en-US" sz="2800" dirty="0" smtClean="0"/>
              <a:t>Readjustment of blood volume may require 1 to 48 hours.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lstStyle/>
          <a:p>
            <a:pPr>
              <a:buNone/>
            </a:pPr>
            <a:r>
              <a:rPr lang="en-US" b="1" u="sng" dirty="0" smtClean="0"/>
              <a:t>Sympathetic reflex compensations in shock</a:t>
            </a:r>
          </a:p>
          <a:p>
            <a:r>
              <a:rPr lang="en-US" sz="2800" dirty="0" smtClean="0"/>
              <a:t>Especially important in </a:t>
            </a:r>
            <a:r>
              <a:rPr lang="en-US" sz="2800" i="1" u="sng" dirty="0" smtClean="0"/>
              <a:t>maintaining Arterial Pressure</a:t>
            </a:r>
          </a:p>
          <a:p>
            <a:r>
              <a:rPr lang="en-US" sz="2800" dirty="0" smtClean="0"/>
              <a:t>Powerful sympathetic reflexes initiated mainly by arterial baroreceptors and other vascular stretch receptors.</a:t>
            </a:r>
          </a:p>
          <a:p>
            <a:r>
              <a:rPr lang="en-US" sz="2800" i="1" u="sng" dirty="0" smtClean="0"/>
              <a:t>Three important effects</a:t>
            </a:r>
          </a:p>
          <a:p>
            <a:pPr marL="514350" indent="-514350">
              <a:buFont typeface="+mj-lt"/>
              <a:buAutoNum type="arabicPeriod"/>
            </a:pPr>
            <a:r>
              <a:rPr lang="en-US" sz="2800" dirty="0" smtClean="0"/>
              <a:t> Constriction of arterioles in most of systemic circulation thereby increasing TPR</a:t>
            </a:r>
          </a:p>
          <a:p>
            <a:pPr marL="514350" indent="-514350">
              <a:buFont typeface="+mj-lt"/>
              <a:buAutoNum type="arabicPeriod"/>
            </a:pPr>
            <a:r>
              <a:rPr lang="en-US" sz="2800" dirty="0" smtClean="0"/>
              <a:t>Constriction of venous reservoir increases venous return despite reduced blood loss.</a:t>
            </a:r>
          </a:p>
          <a:p>
            <a:pPr marL="514350" indent="-514350">
              <a:buFont typeface="+mj-lt"/>
              <a:buAutoNum type="arabicPeriod"/>
            </a:pPr>
            <a:r>
              <a:rPr lang="en-US" sz="2800" dirty="0" smtClean="0"/>
              <a:t>Increase in heart rate</a:t>
            </a:r>
          </a:p>
          <a:p>
            <a:pPr marL="514350" indent="-514350">
              <a:buFont typeface="+mj-lt"/>
              <a:buAutoNum type="arabicPeriod"/>
            </a:pPr>
            <a:endParaRPr lang="en-US" sz="2800" dirty="0" smtClean="0"/>
          </a:p>
          <a:p>
            <a:pPr marL="514350" indent="-514350">
              <a:buFont typeface="+mj-lt"/>
              <a:buAutoNum type="arabicPeriod"/>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 </a:t>
            </a:r>
            <a:endParaRPr lang="en-US" dirty="0"/>
          </a:p>
        </p:txBody>
      </p:sp>
      <p:sp>
        <p:nvSpPr>
          <p:cNvPr id="3" name="Content Placeholder 2"/>
          <p:cNvSpPr>
            <a:spLocks noGrp="1"/>
          </p:cNvSpPr>
          <p:nvPr>
            <p:ph idx="1"/>
          </p:nvPr>
        </p:nvSpPr>
        <p:spPr/>
        <p:txBody>
          <a:bodyPr/>
          <a:lstStyle/>
          <a:p>
            <a:pPr>
              <a:buNone/>
            </a:pPr>
            <a:r>
              <a:rPr lang="en-US" b="1" i="1" dirty="0" smtClean="0"/>
              <a:t>At </a:t>
            </a:r>
            <a:r>
              <a:rPr lang="en-US" b="1" i="1" dirty="0"/>
              <a:t>the end of the session the students should be able to:</a:t>
            </a:r>
            <a:endParaRPr lang="en-US" dirty="0"/>
          </a:p>
          <a:p>
            <a:pPr marL="651510" indent="-514350">
              <a:buFont typeface="+mj-lt"/>
              <a:buAutoNum type="alphaLcParenR"/>
            </a:pPr>
            <a:r>
              <a:rPr lang="en-US" dirty="0" smtClean="0"/>
              <a:t>List causes of shock including hypovolemic shock</a:t>
            </a:r>
          </a:p>
          <a:p>
            <a:pPr marL="651510" indent="-514350">
              <a:buFont typeface="+mj-lt"/>
              <a:buAutoNum type="alphaLcParenR"/>
            </a:pPr>
            <a:r>
              <a:rPr lang="en-US" dirty="0" smtClean="0"/>
              <a:t>Describe compensatory mechanism of shock</a:t>
            </a:r>
          </a:p>
          <a:p>
            <a:pPr marL="651510" indent="-514350">
              <a:buFont typeface="+mj-lt"/>
              <a:buAutoNum type="alphaLcParenR"/>
            </a:pPr>
            <a:r>
              <a:rPr lang="en-US" dirty="0" smtClean="0"/>
              <a:t>Describe mechanism of non progressive shock</a:t>
            </a:r>
          </a:p>
          <a:p>
            <a:pPr marL="651510" indent="-514350">
              <a:buFont typeface="+mj-lt"/>
              <a:buAutoNum type="alphaLcParenR"/>
            </a:pPr>
            <a:r>
              <a:rPr lang="en-US" dirty="0" smtClean="0"/>
              <a:t>Describe mechanism of irreversible shock</a:t>
            </a:r>
          </a:p>
          <a:p>
            <a:pPr marL="651510" indent="-514350">
              <a:buFont typeface="+mj-lt"/>
              <a:buAutoNum type="alphaLcParenR"/>
            </a:pPr>
            <a:r>
              <a:rPr lang="en-US" dirty="0" smtClean="0"/>
              <a:t>Correlate this knowledge to the management of shock.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91200"/>
          </a:xfrm>
        </p:spPr>
        <p:txBody>
          <a:bodyPr>
            <a:normAutofit/>
          </a:bodyPr>
          <a:lstStyle/>
          <a:p>
            <a:pPr>
              <a:buNone/>
            </a:pPr>
            <a:r>
              <a:rPr lang="en-US" b="1" dirty="0" smtClean="0"/>
              <a:t>Value of the sympathetic nervous reflexes</a:t>
            </a:r>
          </a:p>
          <a:p>
            <a:pPr marL="514350" indent="-514350"/>
            <a:r>
              <a:rPr lang="en-US" sz="2800" dirty="0" smtClean="0"/>
              <a:t>In absence of sympathetic reflexes the body can tolerate only 15-20% of blood loss in contrast to 30-40% when the sympathetic system is intact.</a:t>
            </a:r>
          </a:p>
          <a:p>
            <a:pPr marL="514350" indent="-514350"/>
            <a:r>
              <a:rPr lang="en-US" sz="2800" dirty="0" smtClean="0"/>
              <a:t>Sympathetic reflexes are geared more for maintaining arterial pressure than for maintaining cardiac output.</a:t>
            </a:r>
          </a:p>
          <a:p>
            <a:pPr marL="514350" indent="-514350">
              <a:buNone/>
            </a:pPr>
            <a:endParaRPr lang="en-US" sz="2800" dirty="0" smtClean="0"/>
          </a:p>
          <a:p>
            <a:pPr marL="514350" indent="-51435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77" name="Picture 277" descr="D:\SCContent\9781416045748\graphics\fullsize\S9781416045748-024-f001.jpg"/>
          <p:cNvPicPr>
            <a:picLocks noChangeAspect="1" noChangeArrowheads="1"/>
          </p:cNvPicPr>
          <p:nvPr/>
        </p:nvPicPr>
        <p:blipFill>
          <a:blip r:embed="rId3"/>
          <a:srcRect/>
          <a:stretch>
            <a:fillRect/>
          </a:stretch>
        </p:blipFill>
        <p:spPr bwMode="auto">
          <a:xfrm>
            <a:off x="1404938" y="1169988"/>
            <a:ext cx="6350000" cy="4532312"/>
          </a:xfrm>
          <a:prstGeom prst="rect">
            <a:avLst/>
          </a:prstGeom>
          <a:noFill/>
          <a:ln w="9525">
            <a:solidFill>
              <a:schemeClr val="tx1"/>
            </a:solidFill>
            <a:miter lim="800000"/>
            <a:headEnd/>
            <a:tailEnd/>
          </a:ln>
        </p:spPr>
      </p:pic>
      <p:sp>
        <p:nvSpPr>
          <p:cNvPr id="358667" name="Text Box 267"/>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t>Figure 24-1 Effect of hemorrhage on cardiac output and arterial pressure.</a:t>
            </a:r>
          </a:p>
        </p:txBody>
      </p:sp>
      <p:sp>
        <p:nvSpPr>
          <p:cNvPr id="358670" name="Text Box 270"/>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t>Downloaded from: StudentConsult (on 11 October 2012 06:23 PM)</a:t>
            </a:r>
          </a:p>
        </p:txBody>
      </p:sp>
      <p:sp>
        <p:nvSpPr>
          <p:cNvPr id="358671" name="Text Box 271"/>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sz="2800" dirty="0" smtClean="0"/>
              <a:t>Sympathetic reflexes is brought about by increase of TPR and constriction of veins to keep venous return and cardiac output from falling too low.</a:t>
            </a:r>
          </a:p>
          <a:p>
            <a:r>
              <a:rPr lang="en-US" sz="2800" dirty="0" smtClean="0"/>
              <a:t>The  second plateau phase of is due to </a:t>
            </a:r>
            <a:r>
              <a:rPr lang="en-US" sz="2800" i="1" u="sng" dirty="0" smtClean="0"/>
              <a:t>CNS ischemic response</a:t>
            </a:r>
            <a:r>
              <a:rPr lang="en-US" sz="2800" dirty="0" smtClean="0"/>
              <a:t>. This leads to extreme stimulation of sympathetic nervous system. This can also be called </a:t>
            </a:r>
            <a:r>
              <a:rPr lang="en-US" sz="2800" i="1" u="sng" dirty="0" smtClean="0"/>
              <a:t>last ditch stand </a:t>
            </a:r>
            <a:r>
              <a:rPr lang="en-US" sz="2800" dirty="0" smtClean="0"/>
              <a:t> of the sympathetic nervous reflexes to keep arterial pressure from falling too low.</a:t>
            </a:r>
            <a:endParaRPr lang="en-US" sz="2800"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962400"/>
          </a:xfrm>
        </p:spPr>
        <p:txBody>
          <a:bodyPr>
            <a:normAutofit/>
          </a:bodyPr>
          <a:lstStyle/>
          <a:p>
            <a:pPr>
              <a:buNone/>
            </a:pPr>
            <a:r>
              <a:rPr lang="en-US" b="1" dirty="0" smtClean="0"/>
              <a:t>Protection of coronary and cerebral blood flow by reflexes</a:t>
            </a:r>
          </a:p>
          <a:p>
            <a:r>
              <a:rPr lang="en-US" sz="2800" dirty="0" smtClean="0"/>
              <a:t>The sympathetic nervous reflexes do not cause significant constriction of either  the cerebral or cardiac blood vessel. In addition in these areas local  blood flow autoregulation is excellent.</a:t>
            </a:r>
          </a:p>
          <a:p>
            <a:r>
              <a:rPr lang="en-US" sz="2800" dirty="0" smtClean="0"/>
              <a:t>In these areas blood flow is maintained until arterial blood pressure falls below 70mmHg.</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Progressive shock –vicious circle of cardiovascular deterioration</a:t>
            </a:r>
            <a:endParaRPr lang="en-US" b="1" dirty="0"/>
          </a:p>
        </p:txBody>
      </p:sp>
      <p:sp>
        <p:nvSpPr>
          <p:cNvPr id="3" name="Content Placeholder 2"/>
          <p:cNvSpPr>
            <a:spLocks noGrp="1"/>
          </p:cNvSpPr>
          <p:nvPr>
            <p:ph idx="1"/>
          </p:nvPr>
        </p:nvSpPr>
        <p:spPr/>
        <p:txBody>
          <a:bodyPr>
            <a:normAutofit/>
          </a:bodyPr>
          <a:lstStyle/>
          <a:p>
            <a:r>
              <a:rPr lang="en-US" sz="2800" dirty="0" smtClean="0"/>
              <a:t>There are some positive feedbacks that cause shock to become progressive. Some of these are mechanisms are</a:t>
            </a:r>
          </a:p>
          <a:p>
            <a:pPr marL="514350" indent="-514350">
              <a:buFont typeface="+mj-lt"/>
              <a:buAutoNum type="arabicPeriod"/>
            </a:pPr>
            <a:r>
              <a:rPr lang="en-US" sz="2800" b="1" dirty="0" smtClean="0"/>
              <a:t>Cardiac depression: </a:t>
            </a:r>
            <a:r>
              <a:rPr lang="en-US" sz="2800" dirty="0" smtClean="0"/>
              <a:t>when arterial blood pressure falls low enough, the myocardium itself gets damaged due to reduced blood supply in the coronaries. This weak heart muscle leads to further reduction  in cardiac output.</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fontScale="92500"/>
          </a:bodyPr>
          <a:lstStyle/>
          <a:p>
            <a:pPr marL="514350" indent="-514350">
              <a:buFont typeface="+mj-lt"/>
              <a:buAutoNum type="arabicPeriod" startAt="2"/>
            </a:pPr>
            <a:r>
              <a:rPr lang="en-US" sz="2800" b="1" dirty="0" smtClean="0"/>
              <a:t>Blockage of very small blood vessels-</a:t>
            </a:r>
            <a:r>
              <a:rPr lang="en-US" sz="2800" b="1" dirty="0" err="1" smtClean="0"/>
              <a:t>Sludged</a:t>
            </a:r>
            <a:r>
              <a:rPr lang="en-US" sz="2800" b="1" dirty="0" smtClean="0"/>
              <a:t> Blood</a:t>
            </a:r>
            <a:r>
              <a:rPr lang="en-US" sz="2800" dirty="0" smtClean="0"/>
              <a:t>:</a:t>
            </a:r>
          </a:p>
          <a:p>
            <a:pPr marL="514350" indent="-514350">
              <a:buNone/>
            </a:pPr>
            <a:r>
              <a:rPr lang="en-US" sz="2800" dirty="0" smtClean="0"/>
              <a:t>Since tissue metabolism continues to occur despite the sluggish blood flow, large amount of acids like carbonic acid and lactic acid are dumped in to the blood. This along with products from ischemic tissue cause blockage of small blood vessels.</a:t>
            </a:r>
            <a:endParaRPr lang="en-US" sz="2800" b="1" dirty="0" smtClean="0"/>
          </a:p>
          <a:p>
            <a:pPr marL="514350" indent="-514350">
              <a:buFont typeface="+mj-lt"/>
              <a:buAutoNum type="arabicPeriod" startAt="3"/>
            </a:pPr>
            <a:r>
              <a:rPr lang="en-US" sz="2800" b="1" dirty="0" smtClean="0"/>
              <a:t>Increased capillary permeability.</a:t>
            </a:r>
          </a:p>
          <a:p>
            <a:pPr marL="514350" indent="-514350">
              <a:buNone/>
            </a:pPr>
            <a:r>
              <a:rPr lang="en-US" sz="2800" dirty="0" smtClean="0"/>
              <a:t>Caused by capillary hypoxia.</a:t>
            </a:r>
          </a:p>
          <a:p>
            <a:pPr marL="514350" indent="-514350">
              <a:buFont typeface="+mj-lt"/>
              <a:buAutoNum type="arabicPeriod" startAt="4"/>
            </a:pPr>
            <a:r>
              <a:rPr lang="en-US" sz="2800" b="1" dirty="0" smtClean="0"/>
              <a:t>Release of toxins by ischemic tissues</a:t>
            </a:r>
          </a:p>
          <a:p>
            <a:pPr marL="514350" indent="-514350">
              <a:buNone/>
            </a:pPr>
            <a:r>
              <a:rPr lang="en-US" sz="2800" dirty="0" smtClean="0"/>
              <a:t>Histamine, serotonin, tissue enzymes .</a:t>
            </a:r>
          </a:p>
          <a:p>
            <a:pPr marL="514350" indent="-514350">
              <a:buFont typeface="+mj-lt"/>
              <a:buAutoNum type="arabicPeriod" startAt="5"/>
            </a:pPr>
            <a:r>
              <a:rPr lang="en-US" sz="2800" b="1" dirty="0" smtClean="0"/>
              <a:t>Cardiac depression caused by endotoxins:</a:t>
            </a:r>
          </a:p>
          <a:p>
            <a:pPr marL="514350" indent="-514350">
              <a:buNone/>
            </a:pPr>
            <a:r>
              <a:rPr lang="en-US" sz="2800" dirty="0" smtClean="0"/>
              <a:t>Released from dead gram negative bacteria in the intestines. This causes increased cellular metabolism despite inadequate nutrition. Major role in septic shock</a:t>
            </a:r>
          </a:p>
          <a:p>
            <a:pPr marL="514350" indent="-514350">
              <a:buNone/>
            </a:pP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514350" indent="-514350">
              <a:buFont typeface="+mj-lt"/>
              <a:buAutoNum type="arabicPeriod" startAt="6"/>
            </a:pPr>
            <a:endParaRPr lang="en-US" sz="2800" b="1" dirty="0" smtClean="0"/>
          </a:p>
          <a:p>
            <a:pPr marL="514350" indent="-514350">
              <a:buFont typeface="+mj-lt"/>
              <a:buAutoNum type="arabicPeriod" startAt="6"/>
            </a:pPr>
            <a:r>
              <a:rPr lang="en-US" sz="2800" b="1" dirty="0" err="1" smtClean="0"/>
              <a:t>Generalised</a:t>
            </a:r>
            <a:r>
              <a:rPr lang="en-US" sz="2800" b="1" dirty="0" smtClean="0"/>
              <a:t> cellular deterioration:</a:t>
            </a:r>
            <a:endParaRPr lang="en-US" sz="2800" dirty="0" smtClean="0"/>
          </a:p>
          <a:p>
            <a:pPr marL="514350" indent="-514350">
              <a:buNone/>
            </a:pPr>
            <a:r>
              <a:rPr lang="en-US" sz="2800" dirty="0" smtClean="0"/>
              <a:t>Occurs throughout the body but the organ worst effected is the liver because of its exposure to vascular toxins. The major effects occurring are:</a:t>
            </a:r>
          </a:p>
          <a:p>
            <a:pPr marL="514350" indent="-514350">
              <a:buFont typeface="+mj-lt"/>
              <a:buAutoNum type="alphaLcParenR"/>
            </a:pPr>
            <a:r>
              <a:rPr lang="en-US" sz="2800" dirty="0" smtClean="0"/>
              <a:t>Na+/K+ transport is diminished. Sodium chloride  accumulates inside the cell and potassium is lost. The cell  begins to swell.</a:t>
            </a:r>
          </a:p>
          <a:p>
            <a:pPr marL="514350" indent="-514350">
              <a:buFont typeface="+mj-lt"/>
              <a:buAutoNum type="alphaLcParenR"/>
            </a:pPr>
            <a:r>
              <a:rPr lang="en-US" sz="2800" dirty="0" smtClean="0"/>
              <a:t>Mitochondrial activity is depressed</a:t>
            </a:r>
          </a:p>
          <a:p>
            <a:pPr marL="514350" indent="-514350">
              <a:buFont typeface="+mj-lt"/>
              <a:buAutoNum type="alphaLcParenR"/>
            </a:pPr>
            <a:r>
              <a:rPr lang="en-US" sz="2800" dirty="0" err="1" smtClean="0"/>
              <a:t>Lysosomes</a:t>
            </a:r>
            <a:r>
              <a:rPr lang="en-US" sz="2800" dirty="0" smtClean="0"/>
              <a:t> release </a:t>
            </a:r>
            <a:r>
              <a:rPr lang="en-US" sz="2800" dirty="0" err="1" smtClean="0"/>
              <a:t>hydrolases</a:t>
            </a:r>
            <a:r>
              <a:rPr lang="en-US" sz="2800" dirty="0" smtClean="0"/>
              <a:t> causing intracellular deterioration.</a:t>
            </a:r>
          </a:p>
          <a:p>
            <a:pPr marL="514350" indent="-514350">
              <a:buNone/>
            </a:pPr>
            <a:endParaRPr lang="en-US" sz="2800" dirty="0" smtClean="0"/>
          </a:p>
          <a:p>
            <a:pPr marL="514350" indent="-514350">
              <a:buNone/>
            </a:pPr>
            <a:endParaRPr lang="en-US" sz="2800" dirty="0" smtClean="0"/>
          </a:p>
          <a:p>
            <a:pPr marL="514350" indent="-514350">
              <a:buFont typeface="+mj-lt"/>
              <a:buAutoNum type="arabicPeriod" startAt="6"/>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D:\SCContent\9781416045748\graphics\fullsize\S9781416045748-024-f003.jpg"/>
          <p:cNvPicPr>
            <a:picLocks noChangeAspect="1" noChangeArrowheads="1"/>
          </p:cNvPicPr>
          <p:nvPr/>
        </p:nvPicPr>
        <p:blipFill>
          <a:blip r:embed="rId3"/>
          <a:srcRect/>
          <a:stretch>
            <a:fillRect/>
          </a:stretch>
        </p:blipFill>
        <p:spPr bwMode="auto">
          <a:xfrm>
            <a:off x="1295400" y="457200"/>
            <a:ext cx="6400800" cy="6172200"/>
          </a:xfrm>
          <a:prstGeom prst="rect">
            <a:avLst/>
          </a:prstGeom>
          <a:noFill/>
          <a:ln w="9525">
            <a:solidFill>
              <a:schemeClr val="tx1"/>
            </a:solidFill>
            <a:miter lim="800000"/>
            <a:headEnd/>
            <a:tailEnd/>
          </a:ln>
        </p:spPr>
      </p:pic>
      <p:sp>
        <p:nvSpPr>
          <p:cNvPr id="6146" name="Text Box 2"/>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endParaRPr lang="en-US" sz="800"/>
          </a:p>
        </p:txBody>
      </p:sp>
      <p:sp>
        <p:nvSpPr>
          <p:cNvPr id="6147" name="Text Box 3"/>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t>Downloaded from: StudentConsult (on 11 October 2012 06:47 PM)</a:t>
            </a:r>
          </a:p>
        </p:txBody>
      </p:sp>
      <p:sp>
        <p:nvSpPr>
          <p:cNvPr id="6148" name="Text Box 4"/>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t>© 2005 Elsevier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marL="514350" indent="-514350">
              <a:buFont typeface="+mj-lt"/>
              <a:buAutoNum type="arabicPeriod" startAt="7"/>
            </a:pPr>
            <a:r>
              <a:rPr lang="en-US" sz="2800" b="1" dirty="0" smtClean="0"/>
              <a:t>Tissue necrosis in  severe shock-patchy areas of necrosis</a:t>
            </a:r>
          </a:p>
          <a:p>
            <a:pPr marL="514350" indent="-514350">
              <a:buFont typeface="+mj-lt"/>
              <a:buAutoNum type="arabicPeriod" startAt="7"/>
            </a:pPr>
            <a:r>
              <a:rPr lang="en-US" sz="2800" b="1" dirty="0" smtClean="0"/>
              <a:t>Acidosis in shock</a:t>
            </a:r>
            <a:r>
              <a:rPr lang="en-US" sz="2800" dirty="0" smtClean="0"/>
              <a:t>-</a:t>
            </a:r>
          </a:p>
          <a:p>
            <a:pPr marL="514350" indent="-514350">
              <a:buNone/>
            </a:pPr>
            <a:r>
              <a:rPr lang="en-US" sz="2800" dirty="0" smtClean="0"/>
              <a:t>due to excess lactic acid and retention of carbon dioxide in tissues</a:t>
            </a:r>
          </a:p>
          <a:p>
            <a:pPr marL="514350" indent="-514350">
              <a:buNone/>
            </a:pPr>
            <a:endParaRPr lang="en-US" sz="2800" dirty="0" smtClean="0"/>
          </a:p>
          <a:p>
            <a:pPr marL="514350" indent="-514350">
              <a:buNone/>
            </a:pPr>
            <a:r>
              <a:rPr lang="en-US" sz="2800" dirty="0" smtClean="0"/>
              <a:t>All positive feedback does not necessarily lead to vicious cycle. Whether a vicious cycle develops depends on intensity of the positive feedback.</a:t>
            </a:r>
          </a:p>
          <a:p>
            <a:pPr marL="514350" indent="-514350">
              <a:buNone/>
            </a:pPr>
            <a:endParaRPr 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418" y="158883"/>
            <a:ext cx="4419600" cy="495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5116767"/>
            <a:ext cx="6553200" cy="1569660"/>
          </a:xfrm>
          <a:prstGeom prst="rect">
            <a:avLst/>
          </a:prstGeom>
          <a:noFill/>
        </p:spPr>
        <p:txBody>
          <a:bodyPr wrap="square" rtlCol="0">
            <a:spAutoFit/>
          </a:bodyPr>
          <a:lstStyle/>
          <a:p>
            <a:pPr algn="ctr"/>
            <a:r>
              <a:rPr lang="en-US" sz="3200" b="1" dirty="0"/>
              <a:t>Necrosis of the central portion of a liver lobule in severe circulatory shock.</a:t>
            </a:r>
          </a:p>
        </p:txBody>
      </p:sp>
    </p:spTree>
    <p:extLst>
      <p:ext uri="{BB962C8B-B14F-4D97-AF65-F5344CB8AC3E}">
        <p14:creationId xmlns:p14="http://schemas.microsoft.com/office/powerpoint/2010/main" val="111855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rmAutofit/>
          </a:bodyPr>
          <a:lstStyle/>
          <a:p>
            <a:pPr algn="l"/>
            <a:r>
              <a:rPr lang="en-US" sz="4400" dirty="0" smtClean="0">
                <a:effectLst/>
              </a:rPr>
              <a:t>Definition of shock</a:t>
            </a:r>
            <a:endParaRPr lang="en-US" sz="4400" dirty="0">
              <a:effectLst/>
            </a:endParaRPr>
          </a:p>
        </p:txBody>
      </p:sp>
      <p:sp>
        <p:nvSpPr>
          <p:cNvPr id="3" name="Content Placeholder 2"/>
          <p:cNvSpPr>
            <a:spLocks noGrp="1"/>
          </p:cNvSpPr>
          <p:nvPr>
            <p:ph idx="1"/>
          </p:nvPr>
        </p:nvSpPr>
        <p:spPr>
          <a:xfrm>
            <a:off x="457200" y="1143000"/>
            <a:ext cx="8229600" cy="5166360"/>
          </a:xfrm>
        </p:spPr>
        <p:txBody>
          <a:bodyPr>
            <a:noAutofit/>
          </a:bodyPr>
          <a:lstStyle/>
          <a:p>
            <a:pPr>
              <a:buNone/>
            </a:pPr>
            <a:r>
              <a:rPr lang="en-US" dirty="0" smtClean="0"/>
              <a:t>Circulatory shock means generalized inadequate blood flow through the body; to the extent that the body tissues are damaged, especially because of too little oxygen and other nutrient delivery to the tissues (Guyton)</a:t>
            </a:r>
          </a:p>
          <a:p>
            <a:endParaRPr lang="en-US" dirty="0" smtClean="0"/>
          </a:p>
          <a:p>
            <a:r>
              <a:rPr lang="en-US" dirty="0" smtClean="0"/>
              <a:t>Inadequate perfusion (oxygen supply) of tissues, resulting in:</a:t>
            </a:r>
          </a:p>
          <a:p>
            <a:pPr lvl="1"/>
            <a:r>
              <a:rPr lang="en-US" sz="2800" dirty="0" smtClean="0"/>
              <a:t>Organ dysfunction</a:t>
            </a:r>
          </a:p>
          <a:p>
            <a:pPr lvl="1"/>
            <a:r>
              <a:rPr lang="en-US" sz="2800" dirty="0" smtClean="0"/>
              <a:t>Cellular and organ damage</a:t>
            </a:r>
          </a:p>
          <a:p>
            <a:pPr lvl="1">
              <a:buFontTx/>
              <a:buNone/>
            </a:pPr>
            <a:r>
              <a:rPr lang="en-US" sz="2800" dirty="0" smtClean="0"/>
              <a:t>And if not quickly corrected…</a:t>
            </a:r>
          </a:p>
          <a:p>
            <a:pPr lvl="1"/>
            <a:r>
              <a:rPr lang="en-US" sz="2800" dirty="0" smtClean="0"/>
              <a:t>Death</a:t>
            </a:r>
          </a:p>
          <a:p>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Irreversible shock</a:t>
            </a:r>
            <a:endParaRPr lang="en-US" b="1" dirty="0"/>
          </a:p>
        </p:txBody>
      </p:sp>
      <p:sp>
        <p:nvSpPr>
          <p:cNvPr id="3" name="Content Placeholder 2"/>
          <p:cNvSpPr>
            <a:spLocks noGrp="1"/>
          </p:cNvSpPr>
          <p:nvPr>
            <p:ph idx="1"/>
          </p:nvPr>
        </p:nvSpPr>
        <p:spPr>
          <a:xfrm>
            <a:off x="457200" y="1600200"/>
            <a:ext cx="8229600" cy="2590800"/>
          </a:xfrm>
        </p:spPr>
        <p:txBody>
          <a:bodyPr>
            <a:normAutofit fontScale="92500" lnSpcReduction="10000"/>
          </a:bodyPr>
          <a:lstStyle/>
          <a:p>
            <a:pPr>
              <a:buNone/>
            </a:pPr>
            <a:r>
              <a:rPr lang="en-US" sz="2800" dirty="0" smtClean="0"/>
              <a:t>At this stage of shock, transfusion or any other form of therapy is incapable of saving the person’s life</a:t>
            </a:r>
            <a:r>
              <a:rPr lang="en-US" sz="2800" dirty="0" smtClean="0"/>
              <a:t>.</a:t>
            </a:r>
          </a:p>
          <a:p>
            <a:pPr>
              <a:buNone/>
            </a:pPr>
            <a:endParaRPr lang="en-US" dirty="0"/>
          </a:p>
          <a:p>
            <a:pPr>
              <a:buNone/>
            </a:pPr>
            <a:r>
              <a:rPr lang="en-US" sz="2800" dirty="0" smtClean="0"/>
              <a:t>Also known as refractory shock.</a:t>
            </a:r>
            <a:endParaRPr lang="en-US" sz="2800" dirty="0" smtClean="0"/>
          </a:p>
          <a:p>
            <a:pPr>
              <a:buNone/>
            </a:pPr>
            <a:endParaRPr lang="en-US" sz="2800" dirty="0" smtClean="0"/>
          </a:p>
          <a:p>
            <a:pPr>
              <a:buNone/>
            </a:pPr>
            <a:r>
              <a:rPr lang="en-US" sz="2800" dirty="0" smtClean="0"/>
              <a:t>Depletion of the cellular high energy phosphate reserves.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22" y="152400"/>
            <a:ext cx="76200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5029200"/>
            <a:ext cx="7467600" cy="1077218"/>
          </a:xfrm>
          <a:prstGeom prst="rect">
            <a:avLst/>
          </a:prstGeom>
          <a:noFill/>
        </p:spPr>
        <p:txBody>
          <a:bodyPr wrap="square" rtlCol="0">
            <a:spAutoFit/>
          </a:bodyPr>
          <a:lstStyle/>
          <a:p>
            <a:pPr algn="ctr"/>
            <a:r>
              <a:rPr lang="en-US" sz="3200" b="1" dirty="0"/>
              <a:t>Failure of transfusion to prevent death in irreversible shock</a:t>
            </a:r>
          </a:p>
        </p:txBody>
      </p:sp>
    </p:spTree>
    <p:extLst>
      <p:ext uri="{BB962C8B-B14F-4D97-AF65-F5344CB8AC3E}">
        <p14:creationId xmlns:p14="http://schemas.microsoft.com/office/powerpoint/2010/main" val="123638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pPr algn="l"/>
            <a:r>
              <a:rPr lang="en-US" b="1" dirty="0" smtClean="0"/>
              <a:t>Physiology of Treatment in Shock </a:t>
            </a:r>
            <a:endParaRPr lang="en-US" b="1" dirty="0"/>
          </a:p>
        </p:txBody>
      </p:sp>
      <p:sp>
        <p:nvSpPr>
          <p:cNvPr id="3" name="Content Placeholder 2"/>
          <p:cNvSpPr>
            <a:spLocks noGrp="1"/>
          </p:cNvSpPr>
          <p:nvPr>
            <p:ph idx="1"/>
          </p:nvPr>
        </p:nvSpPr>
        <p:spPr>
          <a:xfrm>
            <a:off x="457200" y="685800"/>
            <a:ext cx="8229600" cy="5410200"/>
          </a:xfrm>
        </p:spPr>
        <p:txBody>
          <a:bodyPr>
            <a:normAutofit/>
          </a:bodyPr>
          <a:lstStyle/>
          <a:p>
            <a:pPr>
              <a:buNone/>
            </a:pPr>
            <a:r>
              <a:rPr lang="en-US" sz="2800" b="1" dirty="0" smtClean="0"/>
              <a:t>Replacement Therapy </a:t>
            </a:r>
          </a:p>
          <a:p>
            <a:pPr marL="514350" indent="-514350">
              <a:buFont typeface="+mj-lt"/>
              <a:buAutoNum type="arabicPeriod"/>
            </a:pPr>
            <a:r>
              <a:rPr lang="en-US" sz="2800" dirty="0" smtClean="0"/>
              <a:t>Blood and Plasma Transfusion </a:t>
            </a:r>
          </a:p>
          <a:p>
            <a:pPr marL="514350" indent="-514350">
              <a:buFont typeface="+mj-lt"/>
              <a:buAutoNum type="arabicPeriod"/>
            </a:pPr>
            <a:r>
              <a:rPr lang="en-US" sz="2800" dirty="0" smtClean="0"/>
              <a:t>Dextran Solution as a Plasma Substitute </a:t>
            </a:r>
          </a:p>
          <a:p>
            <a:pPr marL="514350" indent="-514350">
              <a:buNone/>
            </a:pPr>
            <a:endParaRPr lang="en-US" b="1" dirty="0"/>
          </a:p>
          <a:p>
            <a:pPr marL="514350" indent="-514350">
              <a:buNone/>
            </a:pPr>
            <a:r>
              <a:rPr lang="en-US" sz="2800" b="1" dirty="0" smtClean="0"/>
              <a:t>Treatment of Shock with Sympathomimetic Drugs-</a:t>
            </a:r>
          </a:p>
          <a:p>
            <a:pPr marL="514350" indent="-514350">
              <a:buNone/>
            </a:pPr>
            <a:r>
              <a:rPr lang="en-US" sz="2800" dirty="0" smtClean="0"/>
              <a:t>Sometimes Useful, Sometimes Not </a:t>
            </a:r>
          </a:p>
          <a:p>
            <a:pPr marL="514350" indent="-514350">
              <a:buNone/>
            </a:pPr>
            <a:r>
              <a:rPr lang="en-US" sz="2800" dirty="0" smtClean="0"/>
              <a:t>Useful in </a:t>
            </a:r>
            <a:r>
              <a:rPr lang="en-US" sz="2800" dirty="0" err="1" smtClean="0"/>
              <a:t>neurogenic</a:t>
            </a:r>
            <a:r>
              <a:rPr lang="en-US" sz="2800" dirty="0" smtClean="0"/>
              <a:t> and anaphylactic shock.</a:t>
            </a:r>
          </a:p>
          <a:p>
            <a:pPr marL="514350" indent="-514350">
              <a:buNone/>
            </a:pPr>
            <a:r>
              <a:rPr lang="en-US" sz="2800" dirty="0" smtClean="0"/>
              <a:t> </a:t>
            </a:r>
            <a:r>
              <a:rPr lang="en-US" sz="2800" dirty="0" err="1" smtClean="0"/>
              <a:t>Sympathomimetic</a:t>
            </a:r>
            <a:r>
              <a:rPr lang="en-US" sz="2800" dirty="0" smtClean="0"/>
              <a:t> drugs have not proved to be very valuable in hemorrhagic shock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514350" indent="-514350">
              <a:buNone/>
            </a:pPr>
            <a:r>
              <a:rPr lang="en-US" sz="2800" b="1" dirty="0" smtClean="0"/>
              <a:t>Other Therapy </a:t>
            </a:r>
          </a:p>
          <a:p>
            <a:pPr marL="514350" indent="-514350">
              <a:buFont typeface="+mj-lt"/>
              <a:buAutoNum type="arabicPeriod"/>
            </a:pPr>
            <a:r>
              <a:rPr lang="en-US" sz="2800" dirty="0" smtClean="0"/>
              <a:t>Treatment by the Head-Down Position </a:t>
            </a:r>
          </a:p>
          <a:p>
            <a:pPr marL="514350" indent="-514350">
              <a:buFont typeface="+mj-lt"/>
              <a:buAutoNum type="arabicPeriod"/>
            </a:pPr>
            <a:r>
              <a:rPr lang="en-US" sz="2800" dirty="0" smtClean="0"/>
              <a:t>Oxygen Therapy </a:t>
            </a:r>
            <a:endParaRPr lang="en-US" sz="2800" b="1" dirty="0" smtClean="0"/>
          </a:p>
          <a:p>
            <a:pPr marL="514350" indent="-514350">
              <a:buFont typeface="+mj-lt"/>
              <a:buAutoNum type="arabicPeriod"/>
            </a:pPr>
            <a:r>
              <a:rPr lang="en-US" sz="2800" dirty="0" smtClean="0"/>
              <a:t>Treatment with </a:t>
            </a:r>
            <a:r>
              <a:rPr lang="en-US" sz="2800" dirty="0" err="1" smtClean="0"/>
              <a:t>Glucocorticoids</a:t>
            </a:r>
            <a:endParaRPr lang="en-US" sz="2800" dirty="0" smtClean="0"/>
          </a:p>
          <a:p>
            <a:pPr marL="514350" indent="-514350">
              <a:buAutoNum type="arabicParenR"/>
            </a:pPr>
            <a:r>
              <a:rPr lang="en-US" dirty="0"/>
              <a:t>G</a:t>
            </a:r>
            <a:r>
              <a:rPr lang="en-US" sz="2800" dirty="0" smtClean="0"/>
              <a:t>lucocorticoids frequently increase the strength of the heart in the late stages of shock;</a:t>
            </a:r>
          </a:p>
          <a:p>
            <a:pPr marL="514350" indent="-514350">
              <a:buAutoNum type="arabicParenR"/>
            </a:pPr>
            <a:r>
              <a:rPr lang="en-US" sz="2800" dirty="0" smtClean="0"/>
              <a:t> Glucocorticoids stabilize lysosomes in tissue cells </a:t>
            </a:r>
          </a:p>
          <a:p>
            <a:pPr marL="514350" indent="-514350">
              <a:buAutoNum type="arabicParenR"/>
            </a:pPr>
            <a:r>
              <a:rPr lang="en-US" dirty="0"/>
              <a:t>G</a:t>
            </a:r>
            <a:r>
              <a:rPr lang="en-US" sz="2800" dirty="0" smtClean="0"/>
              <a:t>lucocorticoids might aid in the metabolism of glucose by the severely damaged cells. </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Summary  </a:t>
            </a:r>
            <a:endParaRPr lang="en-US" dirty="0"/>
          </a:p>
        </p:txBody>
      </p:sp>
      <p:sp>
        <p:nvSpPr>
          <p:cNvPr id="3" name="Content Placeholder 2"/>
          <p:cNvSpPr>
            <a:spLocks noGrp="1"/>
          </p:cNvSpPr>
          <p:nvPr>
            <p:ph idx="1"/>
          </p:nvPr>
        </p:nvSpPr>
        <p:spPr>
          <a:xfrm>
            <a:off x="457200" y="1600200"/>
            <a:ext cx="8229600" cy="4038600"/>
          </a:xfrm>
        </p:spPr>
        <p:txBody>
          <a:bodyPr/>
          <a:lstStyle/>
          <a:p>
            <a:pPr marL="651510" indent="-514350">
              <a:buFont typeface="+mj-lt"/>
              <a:buAutoNum type="alphaLcParenR"/>
            </a:pPr>
            <a:r>
              <a:rPr lang="en-US" dirty="0" smtClean="0"/>
              <a:t>List causes of shock including hypovolemic shock</a:t>
            </a:r>
          </a:p>
          <a:p>
            <a:pPr marL="651510" indent="-514350">
              <a:buFont typeface="+mj-lt"/>
              <a:buAutoNum type="alphaLcParenR"/>
            </a:pPr>
            <a:r>
              <a:rPr lang="en-US" dirty="0" smtClean="0"/>
              <a:t>Describe compensatory mechanism of shock</a:t>
            </a:r>
          </a:p>
          <a:p>
            <a:pPr marL="651510" indent="-514350">
              <a:buFont typeface="+mj-lt"/>
              <a:buAutoNum type="alphaLcParenR"/>
            </a:pPr>
            <a:r>
              <a:rPr lang="en-US" dirty="0" smtClean="0"/>
              <a:t>Describe mechanism of non progressive shock</a:t>
            </a:r>
          </a:p>
          <a:p>
            <a:pPr marL="651510" indent="-514350">
              <a:buFont typeface="+mj-lt"/>
              <a:buAutoNum type="alphaLcParenR"/>
            </a:pPr>
            <a:r>
              <a:rPr lang="en-US" dirty="0" smtClean="0"/>
              <a:t>Describe mechanism of irreversible shock</a:t>
            </a:r>
          </a:p>
          <a:p>
            <a:pPr marL="651510" indent="-514350">
              <a:buFont typeface="+mj-lt"/>
              <a:buAutoNum type="alphaLcParenR"/>
            </a:pPr>
            <a:r>
              <a:rPr lang="en-US" dirty="0" smtClean="0"/>
              <a:t>Correlate this knowledge to the management of shock.</a:t>
            </a:r>
          </a:p>
          <a:p>
            <a:pPr>
              <a:buNone/>
            </a:pPr>
            <a:endParaRPr lang="en-US" dirty="0"/>
          </a:p>
        </p:txBody>
      </p:sp>
    </p:spTree>
    <p:extLst>
      <p:ext uri="{BB962C8B-B14F-4D97-AF65-F5344CB8AC3E}">
        <p14:creationId xmlns:p14="http://schemas.microsoft.com/office/powerpoint/2010/main" val="819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8000" smtClean="0">
                <a:latin typeface="Algerian" pitchFamily="82" charset="0"/>
              </a:rPr>
              <a:t>Thanks………..</a:t>
            </a:r>
            <a:endParaRPr lang="en-US" sz="8000" dirty="0">
              <a:latin typeface="Algerian"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709160"/>
          </a:xfrm>
        </p:spPr>
        <p:txBody>
          <a:bodyPr>
            <a:normAutofit/>
          </a:bodyPr>
          <a:lstStyle/>
          <a:p>
            <a:r>
              <a:rPr lang="en-US" dirty="0" smtClean="0"/>
              <a:t>Shock is a process that causes the eventual shutdown of all body systems in a systematic order</a:t>
            </a:r>
          </a:p>
          <a:p>
            <a:r>
              <a:rPr lang="en-US" dirty="0" smtClean="0"/>
              <a:t>Amount of time for shock to progress varies from patient to patient</a:t>
            </a:r>
          </a:p>
          <a:p>
            <a:r>
              <a:rPr lang="en-US" dirty="0" smtClean="0"/>
              <a:t>Is related to the body’s overall health and ability to compensate for it’s deficiencies</a:t>
            </a:r>
          </a:p>
          <a:p>
            <a:r>
              <a:rPr lang="en-US" dirty="0" smtClean="0"/>
              <a:t>As the syndrome progresses, the process speeds up</a:t>
            </a:r>
          </a:p>
          <a:p>
            <a:r>
              <a:rPr lang="en-US" dirty="0" smtClean="0"/>
              <a:t>The circulatory system fails to provide adequate blood to the tissues, resulting in cellular hypoxia and death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algn="l"/>
            <a:r>
              <a:rPr lang="en-US" sz="4400" dirty="0">
                <a:effectLst/>
              </a:rPr>
              <a:t>Types of Shock</a:t>
            </a:r>
          </a:p>
        </p:txBody>
      </p:sp>
      <p:sp>
        <p:nvSpPr>
          <p:cNvPr id="27651" name="Rectangle 3"/>
          <p:cNvSpPr>
            <a:spLocks noGrp="1" noChangeArrowheads="1"/>
          </p:cNvSpPr>
          <p:nvPr>
            <p:ph type="body" idx="1"/>
          </p:nvPr>
        </p:nvSpPr>
        <p:spPr/>
        <p:txBody>
          <a:bodyPr/>
          <a:lstStyle/>
          <a:p>
            <a:pPr marL="651510" indent="-514350">
              <a:buFont typeface="+mj-lt"/>
              <a:buAutoNum type="arabicPeriod"/>
            </a:pPr>
            <a:r>
              <a:rPr lang="en-US" dirty="0"/>
              <a:t>Hypovolemic</a:t>
            </a:r>
          </a:p>
          <a:p>
            <a:pPr marL="651510" indent="-514350">
              <a:buFont typeface="+mj-lt"/>
              <a:buAutoNum type="arabicPeriod"/>
            </a:pPr>
            <a:r>
              <a:rPr lang="en-US" dirty="0" smtClean="0"/>
              <a:t>Cardiogenic</a:t>
            </a:r>
          </a:p>
          <a:p>
            <a:pPr marL="651510" indent="-514350">
              <a:buFont typeface="+mj-lt"/>
              <a:buAutoNum type="arabicPeriod"/>
            </a:pPr>
            <a:r>
              <a:rPr lang="en-US" dirty="0" smtClean="0"/>
              <a:t>Obstructive</a:t>
            </a:r>
            <a:endParaRPr lang="en-US" dirty="0"/>
          </a:p>
          <a:p>
            <a:pPr marL="651510" indent="-514350">
              <a:buFont typeface="+mj-lt"/>
              <a:buAutoNum type="arabicPeriod"/>
            </a:pPr>
            <a:r>
              <a:rPr lang="en-US" dirty="0"/>
              <a:t>Distributive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Causes of Hypovolemic Shock</a:t>
            </a:r>
          </a:p>
        </p:txBody>
      </p:sp>
      <p:sp>
        <p:nvSpPr>
          <p:cNvPr id="26627" name="Rectangle 3"/>
          <p:cNvSpPr>
            <a:spLocks noGrp="1" noChangeArrowheads="1"/>
          </p:cNvSpPr>
          <p:nvPr>
            <p:ph type="body" idx="1"/>
          </p:nvPr>
        </p:nvSpPr>
        <p:spPr/>
        <p:txBody>
          <a:bodyPr>
            <a:normAutofit lnSpcReduction="10000"/>
          </a:bodyPr>
          <a:lstStyle/>
          <a:p>
            <a:pPr marL="651510" indent="-514350">
              <a:buFont typeface="+mj-lt"/>
              <a:buAutoNum type="arabicPeriod"/>
            </a:pPr>
            <a:r>
              <a:rPr lang="en-US" dirty="0" smtClean="0"/>
              <a:t>Bleeding (hemorrhage)</a:t>
            </a:r>
            <a:endParaRPr lang="en-US" dirty="0"/>
          </a:p>
          <a:p>
            <a:pPr marL="651510" indent="-514350">
              <a:buFont typeface="+mj-lt"/>
              <a:buAutoNum type="arabicPeriod"/>
            </a:pPr>
            <a:r>
              <a:rPr lang="en-US" dirty="0" smtClean="0"/>
              <a:t>Loss of plasma</a:t>
            </a:r>
          </a:p>
          <a:p>
            <a:pPr marL="651510" indent="-514350">
              <a:buFont typeface="+mj-lt"/>
              <a:buAutoNum type="alphaLcParenR"/>
            </a:pPr>
            <a:r>
              <a:rPr lang="en-US" dirty="0" smtClean="0"/>
              <a:t>burns</a:t>
            </a:r>
          </a:p>
          <a:p>
            <a:pPr marL="651510" indent="-514350">
              <a:buFont typeface="+mj-lt"/>
              <a:buAutoNum type="alphaLcParenR"/>
            </a:pPr>
            <a:r>
              <a:rPr lang="en-US" dirty="0" smtClean="0"/>
              <a:t>exfoliative dermatitis</a:t>
            </a:r>
          </a:p>
          <a:p>
            <a:pPr marL="651510" indent="-514350">
              <a:buFont typeface="+mj-lt"/>
              <a:buAutoNum type="alphaLcParenR"/>
            </a:pPr>
            <a:r>
              <a:rPr lang="en-US" dirty="0" smtClean="0"/>
              <a:t>Intestinal obstruction</a:t>
            </a:r>
          </a:p>
          <a:p>
            <a:pPr marL="651510" indent="-514350">
              <a:buFont typeface="+mj-lt"/>
              <a:buAutoNum type="arabicPeriod" startAt="3"/>
            </a:pPr>
            <a:r>
              <a:rPr lang="en-US" dirty="0" smtClean="0"/>
              <a:t>Loss of fluid and electrolytes</a:t>
            </a:r>
          </a:p>
          <a:p>
            <a:pPr marL="651510" indent="-514350">
              <a:buFont typeface="+mj-lt"/>
              <a:buAutoNum type="alphaLcParenR"/>
            </a:pPr>
            <a:r>
              <a:rPr lang="en-US" dirty="0" smtClean="0"/>
              <a:t>diarrhoea </a:t>
            </a:r>
          </a:p>
          <a:p>
            <a:pPr marL="651510" indent="-514350">
              <a:buFont typeface="+mj-lt"/>
              <a:buAutoNum type="alphaLcParenR"/>
            </a:pPr>
            <a:r>
              <a:rPr lang="en-US" dirty="0" smtClean="0"/>
              <a:t>vomiting </a:t>
            </a:r>
          </a:p>
          <a:p>
            <a:pPr marL="651510" indent="-514350">
              <a:buFont typeface="+mj-lt"/>
              <a:buAutoNum type="alphaLcParenR"/>
            </a:pPr>
            <a:r>
              <a:rPr lang="en-US" dirty="0" smtClean="0"/>
              <a:t>polyuria</a:t>
            </a:r>
          </a:p>
          <a:p>
            <a:pPr marL="651510" indent="-514350">
              <a:buFont typeface="+mj-lt"/>
              <a:buAutoNum type="alphaLcParenR"/>
            </a:pPr>
            <a:r>
              <a:rPr lang="en-US" dirty="0" smtClean="0"/>
              <a:t> excessive sweating</a:t>
            </a:r>
          </a:p>
          <a:p>
            <a:pPr lvl="1">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27">
                                            <p:txEl>
                                              <p:pRg st="7" end="7"/>
                                            </p:txEl>
                                          </p:spTgt>
                                        </p:tgtEl>
                                        <p:attrNameLst>
                                          <p:attrName>style.visibility</p:attrName>
                                        </p:attrNameLst>
                                      </p:cBhvr>
                                      <p:to>
                                        <p:strVal val="visible"/>
                                      </p:to>
                                    </p:set>
                                    <p:anim calcmode="lin" valueType="num">
                                      <p:cBhvr additive="base">
                                        <p:cTn id="49"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27">
                                            <p:txEl>
                                              <p:pRg st="8" end="8"/>
                                            </p:txEl>
                                          </p:spTgt>
                                        </p:tgtEl>
                                        <p:attrNameLst>
                                          <p:attrName>style.visibility</p:attrName>
                                        </p:attrNameLst>
                                      </p:cBhvr>
                                      <p:to>
                                        <p:strVal val="visible"/>
                                      </p:to>
                                    </p:set>
                                    <p:anim calcmode="lin" valueType="num">
                                      <p:cBhvr additive="base">
                                        <p:cTn id="55" dur="5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6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27">
                                            <p:txEl>
                                              <p:pRg st="9" end="9"/>
                                            </p:txEl>
                                          </p:spTgt>
                                        </p:tgtEl>
                                        <p:attrNameLst>
                                          <p:attrName>style.visibility</p:attrName>
                                        </p:attrNameLst>
                                      </p:cBhvr>
                                      <p:to>
                                        <p:strVal val="visible"/>
                                      </p:to>
                                    </p:set>
                                    <p:anim calcmode="lin" valueType="num">
                                      <p:cBhvr additive="base">
                                        <p:cTn id="61"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a:r>
              <a:rPr lang="en-US" sz="3200" dirty="0" smtClean="0">
                <a:effectLst/>
                <a:latin typeface="Garamond" pitchFamily="18" charset="0"/>
              </a:rPr>
              <a:t>Hypovolemic  Shock</a:t>
            </a:r>
            <a:endParaRPr lang="en-US" sz="3200" dirty="0">
              <a:effectLst/>
              <a:latin typeface="Garamond" pitchFamily="18" charset="0"/>
            </a:endParaRPr>
          </a:p>
        </p:txBody>
      </p:sp>
      <p:sp>
        <p:nvSpPr>
          <p:cNvPr id="29699" name="Rectangle 3"/>
          <p:cNvSpPr>
            <a:spLocks noGrp="1" noChangeArrowheads="1"/>
          </p:cNvSpPr>
          <p:nvPr>
            <p:ph type="body" idx="1"/>
          </p:nvPr>
        </p:nvSpPr>
        <p:spPr/>
        <p:txBody>
          <a:bodyPr>
            <a:normAutofit/>
          </a:bodyPr>
          <a:lstStyle/>
          <a:p>
            <a:pPr>
              <a:lnSpc>
                <a:spcPct val="90000"/>
              </a:lnSpc>
            </a:pPr>
            <a:r>
              <a:rPr lang="en-US" dirty="0" smtClean="0"/>
              <a:t>Signs </a:t>
            </a:r>
            <a:r>
              <a:rPr lang="en-US" dirty="0"/>
              <a:t>and symptoms:</a:t>
            </a:r>
          </a:p>
          <a:p>
            <a:pPr lvl="1">
              <a:lnSpc>
                <a:spcPct val="90000"/>
              </a:lnSpc>
            </a:pPr>
            <a:r>
              <a:rPr lang="en-US" sz="2800" dirty="0"/>
              <a:t>Mental status: lethargy, sleepy</a:t>
            </a:r>
            <a:r>
              <a:rPr lang="en-US" sz="2800" dirty="0" smtClean="0"/>
              <a:t>,</a:t>
            </a:r>
            <a:endParaRPr lang="en-US" sz="2800" dirty="0"/>
          </a:p>
          <a:p>
            <a:pPr lvl="1">
              <a:lnSpc>
                <a:spcPct val="90000"/>
              </a:lnSpc>
            </a:pPr>
            <a:r>
              <a:rPr lang="en-US" sz="2800" dirty="0"/>
              <a:t>Skin: </a:t>
            </a:r>
            <a:r>
              <a:rPr lang="en-US" sz="2800" dirty="0" smtClean="0"/>
              <a:t>cold and pale. </a:t>
            </a:r>
            <a:endParaRPr lang="en-US" sz="2800" dirty="0"/>
          </a:p>
          <a:p>
            <a:pPr lvl="1">
              <a:lnSpc>
                <a:spcPct val="90000"/>
              </a:lnSpc>
            </a:pPr>
            <a:r>
              <a:rPr lang="en-US" sz="2800" dirty="0"/>
              <a:t>Blood pressure: begins to </a:t>
            </a:r>
            <a:r>
              <a:rPr lang="en-US" sz="2800" dirty="0" smtClean="0"/>
              <a:t>fall.</a:t>
            </a:r>
            <a:endParaRPr lang="en-US" sz="2800" dirty="0"/>
          </a:p>
          <a:p>
            <a:pPr lvl="1">
              <a:lnSpc>
                <a:spcPct val="90000"/>
              </a:lnSpc>
            </a:pPr>
            <a:r>
              <a:rPr lang="en-US" sz="2800" dirty="0"/>
              <a:t>Pulse: rapid and weak</a:t>
            </a:r>
          </a:p>
          <a:p>
            <a:pPr lvl="1">
              <a:lnSpc>
                <a:spcPct val="90000"/>
              </a:lnSpc>
            </a:pPr>
            <a:r>
              <a:rPr lang="en-US" sz="2800" dirty="0"/>
              <a:t>Respirations: rapid and shallow</a:t>
            </a:r>
          </a:p>
          <a:p>
            <a:pPr lvl="1">
              <a:lnSpc>
                <a:spcPct val="90000"/>
              </a:lnSpc>
            </a:pPr>
            <a:r>
              <a:rPr lang="en-US" sz="2800" dirty="0"/>
              <a:t>Other: decreased urination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Cardiogenic Shock</a:t>
            </a:r>
          </a:p>
        </p:txBody>
      </p:sp>
      <p:sp>
        <p:nvSpPr>
          <p:cNvPr id="23555" name="Rectangle 3"/>
          <p:cNvSpPr>
            <a:spLocks noGrp="1" noChangeArrowheads="1"/>
          </p:cNvSpPr>
          <p:nvPr>
            <p:ph type="body" idx="1"/>
          </p:nvPr>
        </p:nvSpPr>
        <p:spPr/>
        <p:txBody>
          <a:bodyPr/>
          <a:lstStyle/>
          <a:p>
            <a:pPr>
              <a:buNone/>
            </a:pPr>
            <a:r>
              <a:rPr lang="en-US" sz="3200" dirty="0"/>
              <a:t>Heart pump </a:t>
            </a:r>
            <a:r>
              <a:rPr lang="en-US" sz="3200" dirty="0" smtClean="0"/>
              <a:t>failure</a:t>
            </a:r>
          </a:p>
          <a:p>
            <a:pPr marL="651510" indent="-514350">
              <a:buFont typeface="+mj-lt"/>
              <a:buAutoNum type="arabicParenR"/>
            </a:pPr>
            <a:r>
              <a:rPr lang="en-US" dirty="0" smtClean="0"/>
              <a:t>Myocardial infarction</a:t>
            </a:r>
            <a:endParaRPr lang="en-US" dirty="0"/>
          </a:p>
          <a:p>
            <a:pPr marL="651510" indent="-514350">
              <a:buFont typeface="+mj-lt"/>
              <a:buAutoNum type="arabicParenR"/>
            </a:pPr>
            <a:r>
              <a:rPr lang="en-US" dirty="0"/>
              <a:t>Cardiac trauma</a:t>
            </a:r>
          </a:p>
          <a:p>
            <a:pPr marL="651510" indent="-514350">
              <a:buFont typeface="+mj-lt"/>
              <a:buAutoNum type="arabicParenR"/>
            </a:pPr>
            <a:r>
              <a:rPr lang="en-US" dirty="0"/>
              <a:t>Cardiomyopathy</a:t>
            </a:r>
          </a:p>
          <a:p>
            <a:pPr marL="651510" indent="-514350">
              <a:buFont typeface="+mj-lt"/>
              <a:buAutoNum type="arabicParenR"/>
            </a:pPr>
            <a:r>
              <a:rPr lang="en-US" dirty="0"/>
              <a:t>Congestive heart failure</a:t>
            </a:r>
          </a:p>
          <a:p>
            <a:pPr marL="651510" indent="-514350">
              <a:buFont typeface="+mj-lt"/>
              <a:buAutoNum type="arabicParenR"/>
            </a:pPr>
            <a:r>
              <a:rPr lang="en-US" dirty="0"/>
              <a:t>Cardiac </a:t>
            </a:r>
            <a:r>
              <a:rPr lang="en-US" dirty="0" smtClean="0"/>
              <a:t>arrhythmias</a:t>
            </a:r>
            <a:endParaRPr lang="en-US" dirty="0"/>
          </a:p>
          <a:p>
            <a:pPr marL="651510" indent="-514350">
              <a:buFont typeface="+mj-lt"/>
              <a:buAutoNum type="arabicParen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Obstructive Shock</a:t>
            </a:r>
          </a:p>
        </p:txBody>
      </p:sp>
      <p:sp>
        <p:nvSpPr>
          <p:cNvPr id="21507" name="Rectangle 3"/>
          <p:cNvSpPr>
            <a:spLocks noGrp="1" noChangeArrowheads="1"/>
          </p:cNvSpPr>
          <p:nvPr>
            <p:ph type="body" idx="1"/>
          </p:nvPr>
        </p:nvSpPr>
        <p:spPr/>
        <p:txBody>
          <a:bodyPr/>
          <a:lstStyle/>
          <a:p>
            <a:pPr>
              <a:buNone/>
            </a:pPr>
            <a:r>
              <a:rPr lang="en-US" dirty="0" smtClean="0"/>
              <a:t>It occurs when cardiac output is decreased as a result of mechanical obstruction of left or right ventricular filling</a:t>
            </a:r>
          </a:p>
          <a:p>
            <a:pPr>
              <a:buNone/>
            </a:pPr>
            <a:r>
              <a:rPr lang="en-US" dirty="0" smtClean="0">
                <a:solidFill>
                  <a:srgbClr val="FF0000"/>
                </a:solidFill>
              </a:rPr>
              <a:t>Causes</a:t>
            </a:r>
            <a:r>
              <a:rPr lang="en-US" dirty="0" smtClean="0"/>
              <a:t> </a:t>
            </a:r>
          </a:p>
          <a:p>
            <a:pPr marL="651510" indent="-514350">
              <a:buFont typeface="+mj-lt"/>
              <a:buAutoNum type="arabicPeriod"/>
            </a:pPr>
            <a:r>
              <a:rPr lang="en-US" dirty="0" smtClean="0"/>
              <a:t>Tension </a:t>
            </a:r>
            <a:r>
              <a:rPr lang="en-US" dirty="0" err="1" smtClean="0"/>
              <a:t>pneumothorax</a:t>
            </a:r>
            <a:r>
              <a:rPr lang="en-US" dirty="0" smtClean="0"/>
              <a:t> with kinking of the great veins</a:t>
            </a:r>
          </a:p>
          <a:p>
            <a:pPr marL="651510" indent="-514350">
              <a:buFont typeface="+mj-lt"/>
              <a:buAutoNum type="arabicPeriod"/>
            </a:pPr>
            <a:r>
              <a:rPr lang="en-US" dirty="0" smtClean="0"/>
              <a:t>Massive pulmonary emboli</a:t>
            </a:r>
          </a:p>
          <a:p>
            <a:pPr marL="651510" indent="-514350">
              <a:buFont typeface="+mj-lt"/>
              <a:buAutoNum type="arabicPeriod"/>
            </a:pPr>
            <a:r>
              <a:rPr lang="en-US" dirty="0" smtClean="0"/>
              <a:t>Cardiac tamponade (bleeding into the pericardium with external pressure on heart)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Garamond"/>
        <a:ea typeface=""/>
        <a:cs typeface=""/>
      </a:majorFont>
      <a:minorFont>
        <a:latin typeface="Andalus"/>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990</TotalTime>
  <Words>1523</Words>
  <Application>Microsoft Office PowerPoint</Application>
  <PresentationFormat>On-screen Show (4:3)</PresentationFormat>
  <Paragraphs>233</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Physiological Response to Hypovolemic Shock</vt:lpstr>
      <vt:lpstr>Objectives </vt:lpstr>
      <vt:lpstr>Definition of shock</vt:lpstr>
      <vt:lpstr>PowerPoint Presentation</vt:lpstr>
      <vt:lpstr>Types of Shock</vt:lpstr>
      <vt:lpstr>Causes of Hypovolemic Shock</vt:lpstr>
      <vt:lpstr>Hypovolemic  Shock</vt:lpstr>
      <vt:lpstr>Cardiogenic Shock</vt:lpstr>
      <vt:lpstr>Obstructive Shock</vt:lpstr>
      <vt:lpstr>Distributive Shock</vt:lpstr>
      <vt:lpstr>PowerPoint Presentation</vt:lpstr>
      <vt:lpstr>PowerPoint Presentation</vt:lpstr>
      <vt:lpstr>PowerPoint Presentation</vt:lpstr>
      <vt:lpstr>PowerPoint Presentation</vt:lpstr>
      <vt:lpstr>Stages of Shock</vt:lpstr>
      <vt:lpstr>Nonprogressive/Compensated shock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Progressive shock –vicious circle of cardiovascular deterioration</vt:lpstr>
      <vt:lpstr>PowerPoint Presentation</vt:lpstr>
      <vt:lpstr>PowerPoint Presentation</vt:lpstr>
      <vt:lpstr>PowerPoint Presentation</vt:lpstr>
      <vt:lpstr>PowerPoint Presentation</vt:lpstr>
      <vt:lpstr>PowerPoint Presentation</vt:lpstr>
      <vt:lpstr>Irreversible shock</vt:lpstr>
      <vt:lpstr>PowerPoint Presentation</vt:lpstr>
      <vt:lpstr>Physiology of Treatment in Shock </vt:lpstr>
      <vt:lpstr>PowerPoint Presentation</vt:lpstr>
      <vt:lpstr>Summary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cv</dc:creator>
  <cp:lastModifiedBy>dr khwaja amir</cp:lastModifiedBy>
  <cp:revision>35</cp:revision>
  <dcterms:created xsi:type="dcterms:W3CDTF">2012-10-05T06:57:02Z</dcterms:created>
  <dcterms:modified xsi:type="dcterms:W3CDTF">2014-11-06T03:34:39Z</dcterms:modified>
</cp:coreProperties>
</file>