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7" r:id="rId2"/>
    <p:sldId id="300" r:id="rId3"/>
    <p:sldId id="302" r:id="rId4"/>
    <p:sldId id="301" r:id="rId5"/>
    <p:sldId id="303" r:id="rId6"/>
    <p:sldId id="294" r:id="rId7"/>
    <p:sldId id="304" r:id="rId8"/>
    <p:sldId id="306" r:id="rId9"/>
    <p:sldId id="305" r:id="rId10"/>
    <p:sldId id="308" r:id="rId11"/>
    <p:sldId id="309" r:id="rId12"/>
    <p:sldId id="310" r:id="rId13"/>
    <p:sldId id="30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1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6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6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2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7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7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3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6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0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2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5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  <a:rtl val="0"/>
              </a:rPr>
              <a:pPr/>
              <a:t>10/14/2014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1470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477" y="549359"/>
            <a:ext cx="84969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 smtClean="0">
                <a:solidFill>
                  <a:srgbClr val="1F497D"/>
                </a:solidFill>
                <a:latin typeface="Bookman Old Style" pitchFamily="18" charset="0"/>
                <a:cs typeface="Arial"/>
                <a:sym typeface="Arial"/>
                <a:rtl val="0"/>
              </a:rPr>
              <a:t>Cardiovascular system</a:t>
            </a:r>
            <a:endParaRPr lang="en-US" sz="6600" kern="0" dirty="0">
              <a:solidFill>
                <a:srgbClr val="1F497D"/>
              </a:solidFill>
              <a:latin typeface="Bookman Old Style" pitchFamily="18" charset="0"/>
              <a:cs typeface="Arial"/>
              <a:sym typeface="Arial"/>
              <a:rtl val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3213205"/>
            <a:ext cx="3312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Bookman Old Style" pitchFamily="18" charset="0"/>
                <a:cs typeface="Arial"/>
                <a:sym typeface="Arial"/>
                <a:rtl val="0"/>
              </a:rPr>
              <a:t>By:</a:t>
            </a:r>
          </a:p>
          <a:p>
            <a:r>
              <a:rPr lang="en-US" b="1" i="1" kern="0" dirty="0" err="1" smtClean="0">
                <a:latin typeface="Bookman Old Style" pitchFamily="18" charset="0"/>
                <a:cs typeface="Arial"/>
                <a:sym typeface="Arial"/>
                <a:rtl val="0"/>
              </a:rPr>
              <a:t>Dr</a:t>
            </a:r>
            <a:r>
              <a:rPr lang="en-US" b="1" i="1" kern="0" dirty="0" smtClean="0">
                <a:latin typeface="Bookman Old Style" pitchFamily="18" charset="0"/>
                <a:cs typeface="Arial"/>
                <a:sym typeface="Arial"/>
                <a:rtl val="0"/>
              </a:rPr>
              <a:t> </a:t>
            </a:r>
            <a:r>
              <a:rPr lang="en-US" b="1" i="1" kern="0" dirty="0" err="1" smtClean="0">
                <a:latin typeface="Bookman Old Style" pitchFamily="18" charset="0"/>
                <a:cs typeface="Arial"/>
                <a:sym typeface="Arial"/>
                <a:rtl val="0"/>
              </a:rPr>
              <a:t>Hossam</a:t>
            </a:r>
            <a:r>
              <a:rPr lang="en-US" b="1" i="1" kern="0" dirty="0" smtClean="0">
                <a:latin typeface="Bookman Old Style" pitchFamily="18" charset="0"/>
                <a:cs typeface="Arial"/>
                <a:sym typeface="Arial"/>
                <a:rtl val="0"/>
              </a:rPr>
              <a:t> El-</a:t>
            </a:r>
            <a:r>
              <a:rPr lang="en-US" b="1" i="1" kern="0" dirty="0" err="1" smtClean="0">
                <a:latin typeface="Bookman Old Style" pitchFamily="18" charset="0"/>
                <a:cs typeface="Arial"/>
                <a:sym typeface="Arial"/>
                <a:rtl val="0"/>
              </a:rPr>
              <a:t>deen</a:t>
            </a:r>
            <a:r>
              <a:rPr lang="en-US" b="1" i="1" kern="0" dirty="0" smtClean="0">
                <a:latin typeface="Bookman Old Style" pitchFamily="18" charset="0"/>
                <a:cs typeface="Arial"/>
                <a:sym typeface="Arial"/>
                <a:rtl val="0"/>
              </a:rPr>
              <a:t> Salem</a:t>
            </a:r>
            <a:endParaRPr lang="en-US" sz="3200" i="1" kern="0" dirty="0">
              <a:latin typeface="Bookman Old Style" pitchFamily="18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473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histology\lectures\Systemic\CVS\pic\Clipboard Image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00800" cy="59435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169476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Capillaries</a:t>
            </a:r>
            <a:endParaRPr 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8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stology\lectures\Systemic\CVS\pic\Clipboard Imag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20880" cy="63966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histology\lectures\Systemic\CVS\pic\Clipboard Image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64896" cy="64237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7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720" y="233353"/>
            <a:ext cx="878976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/>
              <a:t> </a:t>
            </a:r>
            <a:r>
              <a:rPr lang="en-US" sz="2000" b="1" i="1" dirty="0" smtClean="0"/>
              <a:t>Continuous </a:t>
            </a:r>
            <a:r>
              <a:rPr lang="en-US" sz="2000" b="1" i="1" dirty="0"/>
              <a:t>capillary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most common type of capillary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Numerous </a:t>
            </a:r>
            <a:r>
              <a:rPr lang="en-US" sz="2000" dirty="0" err="1"/>
              <a:t>pinocytotic</a:t>
            </a:r>
            <a:r>
              <a:rPr lang="en-US" sz="2000" dirty="0"/>
              <a:t> vesicles are </a:t>
            </a:r>
            <a:r>
              <a:rPr lang="en-US" sz="2000" dirty="0" smtClean="0"/>
              <a:t>responsible for transfer of macromolecules </a:t>
            </a:r>
            <a:r>
              <a:rPr lang="en-US" sz="2000" dirty="0"/>
              <a:t>in both directions across the endothelial </a:t>
            </a:r>
            <a:r>
              <a:rPr lang="en-US" sz="2000" dirty="0" smtClean="0"/>
              <a:t>cytoplasm.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721" y="1844824"/>
            <a:ext cx="8789766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/>
              <a:t>Fenestrated </a:t>
            </a:r>
            <a:r>
              <a:rPr lang="en-US" sz="2000" b="1" i="1" dirty="0" smtClean="0"/>
              <a:t>capillary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Characterized by the presence of </a:t>
            </a:r>
            <a:r>
              <a:rPr lang="en-US" sz="2000" b="1" i="1" dirty="0" smtClean="0"/>
              <a:t>small</a:t>
            </a:r>
            <a:r>
              <a:rPr lang="en-US" sz="2000" dirty="0" smtClean="0"/>
              <a:t> fenestrae (=perforation</a:t>
            </a:r>
            <a:r>
              <a:rPr lang="en-US" sz="2000" dirty="0"/>
              <a:t>s</a:t>
            </a:r>
            <a:r>
              <a:rPr lang="en-US" sz="2000" dirty="0" smtClean="0"/>
              <a:t>) , covered by a </a:t>
            </a:r>
            <a:r>
              <a:rPr lang="en-US" sz="2000" b="1" i="1" dirty="0" smtClean="0"/>
              <a:t>diaphragm</a:t>
            </a:r>
            <a:r>
              <a:rPr lang="en-US" sz="2000" dirty="0" smtClean="0"/>
              <a:t>, and the </a:t>
            </a:r>
            <a:r>
              <a:rPr lang="en-US" sz="2000" b="1" i="1" dirty="0" smtClean="0"/>
              <a:t>basal lamina is continuous</a:t>
            </a:r>
            <a:r>
              <a:rPr lang="en-US" sz="2000" dirty="0" smtClean="0"/>
              <a:t>, covering the fenestrae.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 They are found in tissues where rapid interchange of substances occurs between the tissues and the blood, as in the kidney, the intestine, and the endocrine glands.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6832" y="4077072"/>
            <a:ext cx="8817655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/>
              <a:t>sinusoid </a:t>
            </a:r>
            <a:endParaRPr lang="en-US" sz="2000" b="1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Endothelial cells have </a:t>
            </a:r>
            <a:r>
              <a:rPr lang="en-US" sz="2000" b="1" i="1" dirty="0" smtClean="0"/>
              <a:t>large</a:t>
            </a:r>
            <a:r>
              <a:rPr lang="en-US" sz="2000" dirty="0" smtClean="0"/>
              <a:t> fenestrae </a:t>
            </a:r>
            <a:r>
              <a:rPr lang="en-US" sz="2000" b="1" i="1" dirty="0" smtClean="0"/>
              <a:t>without diaphragms</a:t>
            </a:r>
            <a:r>
              <a:rPr lang="en-US" sz="2000" dirty="0" smtClean="0"/>
              <a:t>, and </a:t>
            </a:r>
            <a:r>
              <a:rPr lang="en-US" sz="2000" b="1" i="1" dirty="0" smtClean="0"/>
              <a:t>the basal lamina is discontinuous</a:t>
            </a:r>
            <a:r>
              <a:rPr lang="en-US" sz="2000" dirty="0" smtClean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So they are discontinuous capillaries that permit </a:t>
            </a:r>
            <a:r>
              <a:rPr lang="en-US" sz="2000" dirty="0"/>
              <a:t>maximal exchange of macromolecules </a:t>
            </a:r>
            <a:r>
              <a:rPr lang="en-US" sz="2000" dirty="0" smtClean="0"/>
              <a:t>and even cells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Sinusoids are irregularly shaped and wide (much greater than those of other capillaries) . Both causes slow blood flow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They found in the liver, spleen, and bone marrow</a:t>
            </a:r>
          </a:p>
        </p:txBody>
      </p:sp>
    </p:spTree>
    <p:extLst>
      <p:ext uri="{BB962C8B-B14F-4D97-AF65-F5344CB8AC3E}">
        <p14:creationId xmlns:p14="http://schemas.microsoft.com/office/powerpoint/2010/main" val="390081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9" y="127964"/>
            <a:ext cx="7667327" cy="6685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7944" y="44624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</a:t>
            </a:r>
            <a:endParaRPr lang="ar-SA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271"/>
            <a:ext cx="8640960" cy="59520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5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2" y="404663"/>
            <a:ext cx="8732116" cy="5976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1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392" y="980728"/>
            <a:ext cx="864096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I</a:t>
            </a:r>
            <a:r>
              <a:rPr lang="en-US" sz="2000" b="1" i="1" dirty="0"/>
              <a:t>. Endocardium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Endothelium </a:t>
            </a:r>
            <a:r>
              <a:rPr lang="en-US" sz="2000" dirty="0"/>
              <a:t>of simple squamous </a:t>
            </a:r>
            <a:r>
              <a:rPr lang="en-US" sz="2000" dirty="0" smtClean="0"/>
              <a:t>epithelium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Subendothelial</a:t>
            </a:r>
            <a:r>
              <a:rPr lang="en-US" sz="2000" dirty="0" smtClean="0"/>
              <a:t> </a:t>
            </a:r>
            <a:r>
              <a:rPr lang="en-US" sz="2000" dirty="0"/>
              <a:t>layer of loose connective </a:t>
            </a:r>
            <a:r>
              <a:rPr lang="en-US" sz="2000" dirty="0" smtClean="0"/>
              <a:t>tissue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063" y="98407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the heart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392" y="2406367"/>
            <a:ext cx="8640960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000" b="1" i="1" dirty="0" smtClean="0"/>
              <a:t>II</a:t>
            </a:r>
            <a:r>
              <a:rPr lang="en-US" sz="2000" b="1" i="1" dirty="0"/>
              <a:t>. </a:t>
            </a:r>
            <a:r>
              <a:rPr lang="en-US" sz="2000" b="1" i="1" dirty="0" smtClean="0"/>
              <a:t>Myocardium </a:t>
            </a:r>
            <a:r>
              <a:rPr lang="en-US" sz="2000" dirty="0" smtClean="0"/>
              <a:t>(the thickest </a:t>
            </a:r>
            <a:r>
              <a:rPr lang="en-US" sz="2000" dirty="0"/>
              <a:t>layer of the </a:t>
            </a:r>
            <a:r>
              <a:rPr lang="en-US" sz="2000" dirty="0" smtClean="0"/>
              <a:t>heart).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contractile cardiac </a:t>
            </a:r>
            <a:r>
              <a:rPr lang="en-US" sz="2000" dirty="0" smtClean="0"/>
              <a:t>muscle fibers </a:t>
            </a:r>
            <a:r>
              <a:rPr lang="en-US" sz="2000" dirty="0"/>
              <a:t>are arranged as sheets in a complex and spiral </a:t>
            </a:r>
            <a:r>
              <a:rPr lang="en-US" sz="2000" dirty="0" smtClean="0"/>
              <a:t>manner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Impulse-conducting system [</a:t>
            </a:r>
            <a:r>
              <a:rPr lang="en-US" sz="2000" dirty="0"/>
              <a:t>S-A node, A-V node, A-V bundle, and Purkinje fibers</a:t>
            </a:r>
            <a:r>
              <a:rPr lang="en-US" sz="2000" dirty="0" smtClean="0"/>
              <a:t>] </a:t>
            </a:r>
            <a:r>
              <a:rPr lang="en-US" sz="2000" dirty="0"/>
              <a:t>is formed of specialized </a:t>
            </a:r>
            <a:r>
              <a:rPr lang="en-US" sz="2000" dirty="0" smtClean="0"/>
              <a:t> (conducting) </a:t>
            </a:r>
            <a:r>
              <a:rPr lang="en-US" sz="2000" dirty="0" err="1" smtClean="0"/>
              <a:t>noncontractile</a:t>
            </a:r>
            <a:r>
              <a:rPr lang="en-US" sz="2000" dirty="0" smtClean="0"/>
              <a:t> cardiac </a:t>
            </a:r>
            <a:r>
              <a:rPr lang="en-US" sz="2000" dirty="0"/>
              <a:t>muscle </a:t>
            </a:r>
            <a:r>
              <a:rPr lang="en-US" sz="2000" dirty="0" smtClean="0"/>
              <a:t>fibers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384" y="4986779"/>
            <a:ext cx="8640960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000" b="1" i="1" dirty="0" smtClean="0"/>
              <a:t>III</a:t>
            </a:r>
            <a:r>
              <a:rPr lang="en-US" sz="2000" b="1" i="1" dirty="0"/>
              <a:t>. </a:t>
            </a:r>
            <a:r>
              <a:rPr lang="en-US" sz="2000" b="1" i="1" dirty="0" err="1"/>
              <a:t>Epicardium</a:t>
            </a:r>
            <a:endParaRPr lang="en-US" sz="2000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layer </a:t>
            </a:r>
            <a:r>
              <a:rPr lang="en-US" sz="2000" dirty="0"/>
              <a:t>of </a:t>
            </a:r>
            <a:r>
              <a:rPr lang="en-US" sz="2000" dirty="0" smtClean="0"/>
              <a:t>connective tissue (rich in fat) and contains blood vessels</a:t>
            </a:r>
            <a:r>
              <a:rPr lang="en-US" sz="2000" dirty="0"/>
              <a:t>, lymphatic and nerve fibers.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visceral layer of pericardium</a:t>
            </a:r>
          </a:p>
        </p:txBody>
      </p:sp>
    </p:spTree>
    <p:extLst>
      <p:ext uri="{BB962C8B-B14F-4D97-AF65-F5344CB8AC3E}">
        <p14:creationId xmlns:p14="http://schemas.microsoft.com/office/powerpoint/2010/main" val="145492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4016"/>
            <a:ext cx="6990433" cy="65973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46437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vessels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712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392" y="980728"/>
            <a:ext cx="864096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I</a:t>
            </a:r>
            <a:r>
              <a:rPr lang="en-US" sz="2000" b="1" i="1" dirty="0"/>
              <a:t>. Tunica </a:t>
            </a:r>
            <a:r>
              <a:rPr lang="en-US" sz="2000" b="1" i="1" dirty="0" smtClean="0"/>
              <a:t>intima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Endothelium of simple squamous epithelium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Subendothelial</a:t>
            </a:r>
            <a:r>
              <a:rPr lang="en-US" sz="2000" dirty="0" smtClean="0"/>
              <a:t> layer of loose connective tissue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Internal </a:t>
            </a:r>
            <a:r>
              <a:rPr lang="en-US" sz="2000" dirty="0"/>
              <a:t>elastic </a:t>
            </a:r>
            <a:r>
              <a:rPr lang="en-US" sz="2000" dirty="0" smtClean="0"/>
              <a:t>lamina: elastic fibers (may be absent)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063" y="98407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Structure Blood vessels</a:t>
            </a:r>
            <a:endParaRPr 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392" y="2969657"/>
            <a:ext cx="864096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000" b="1" i="1" dirty="0" smtClean="0"/>
              <a:t>II</a:t>
            </a:r>
            <a:r>
              <a:rPr lang="en-US" sz="2000" b="1" i="1" dirty="0"/>
              <a:t>. Tunica </a:t>
            </a:r>
            <a:r>
              <a:rPr lang="en-US" sz="2000" b="1" i="1" dirty="0" smtClean="0"/>
              <a:t>media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Circular smooth muscle fibers.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External </a:t>
            </a:r>
            <a:r>
              <a:rPr lang="en-US" sz="2000" dirty="0"/>
              <a:t>elastic </a:t>
            </a:r>
            <a:r>
              <a:rPr lang="en-US" sz="2000" dirty="0" smtClean="0"/>
              <a:t>lamina:</a:t>
            </a:r>
            <a:r>
              <a:rPr lang="en-US" sz="2000" dirty="0"/>
              <a:t> elastic </a:t>
            </a:r>
            <a:r>
              <a:rPr lang="en-US" sz="2000" dirty="0" smtClean="0"/>
              <a:t>fibers (may </a:t>
            </a:r>
            <a:r>
              <a:rPr lang="en-US" sz="2000" dirty="0"/>
              <a:t>be </a:t>
            </a:r>
            <a:r>
              <a:rPr lang="en-US" sz="2000" dirty="0" smtClean="0"/>
              <a:t>present)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384" y="4750112"/>
            <a:ext cx="864096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000" b="1" i="1" dirty="0" smtClean="0"/>
              <a:t>III</a:t>
            </a:r>
            <a:r>
              <a:rPr lang="en-US" sz="2000" b="1" i="1" dirty="0"/>
              <a:t>. Tunica adventitia </a:t>
            </a:r>
            <a:endParaRPr lang="en-US" sz="2000" b="1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Loose connective tissue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Small blood </a:t>
            </a:r>
            <a:r>
              <a:rPr lang="en-US" sz="2000" dirty="0"/>
              <a:t>vessels of the blood vessels </a:t>
            </a:r>
            <a:r>
              <a:rPr lang="en-US" sz="2000" dirty="0" smtClean="0"/>
              <a:t>(called </a:t>
            </a:r>
            <a:r>
              <a:rPr lang="en-US" sz="2000" dirty="0"/>
              <a:t>vasa </a:t>
            </a:r>
            <a:r>
              <a:rPr lang="en-US" sz="2000" dirty="0" err="1" smtClean="0"/>
              <a:t>vasorum</a:t>
            </a:r>
            <a:r>
              <a:rPr lang="en-US" sz="2000" dirty="0" smtClean="0"/>
              <a:t>) are present </a:t>
            </a:r>
            <a:r>
              <a:rPr lang="en-US" sz="2000" dirty="0"/>
              <a:t>in this coat. </a:t>
            </a:r>
            <a:r>
              <a:rPr lang="en-US" sz="2000" dirty="0" smtClean="0"/>
              <a:t>[because in </a:t>
            </a:r>
            <a:r>
              <a:rPr lang="en-US" sz="2000" dirty="0"/>
              <a:t>larger vessels the wall is too thick to be nourished </a:t>
            </a:r>
            <a:r>
              <a:rPr lang="en-US" sz="2000" dirty="0" smtClean="0"/>
              <a:t>only from diffusion </a:t>
            </a:r>
            <a:r>
              <a:rPr lang="en-US" sz="2000" dirty="0"/>
              <a:t>from the blood in the lumen</a:t>
            </a:r>
            <a:r>
              <a:rPr lang="en-US" sz="20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4257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434" y="959237"/>
            <a:ext cx="8640960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/>
              <a:t>Walls </a:t>
            </a:r>
            <a:r>
              <a:rPr lang="en-US" sz="2000" dirty="0"/>
              <a:t>of both arteries and veins have a tunica intima, tunica media, and tunica </a:t>
            </a:r>
            <a:r>
              <a:rPr lang="en-US" sz="2000" dirty="0" smtClean="0"/>
              <a:t>adventitia, </a:t>
            </a:r>
            <a:r>
              <a:rPr lang="en-US" sz="2000" dirty="0"/>
              <a:t>which correspond roughly to the heart's endocardium, myocardium and </a:t>
            </a:r>
            <a:r>
              <a:rPr lang="en-US" sz="2000" dirty="0" err="1"/>
              <a:t>epicardium</a:t>
            </a:r>
            <a:r>
              <a:rPr lang="en-US" sz="2000" dirty="0"/>
              <a:t>.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/>
              <a:t>An </a:t>
            </a:r>
            <a:r>
              <a:rPr lang="en-US" sz="2000" dirty="0"/>
              <a:t>artery has a </a:t>
            </a:r>
            <a:r>
              <a:rPr lang="en-US" sz="2000" dirty="0" smtClean="0"/>
              <a:t>thick </a:t>
            </a:r>
            <a:r>
              <a:rPr lang="en-US" sz="2000" dirty="0"/>
              <a:t>tunica media and relatively narrow lumen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dirty="0"/>
              <a:t>vein has </a:t>
            </a:r>
            <a:r>
              <a:rPr lang="en-US" sz="2000" dirty="0" smtClean="0"/>
              <a:t>a thick </a:t>
            </a:r>
            <a:r>
              <a:rPr lang="en-US" sz="2000" dirty="0"/>
              <a:t>tunica adventitia </a:t>
            </a:r>
            <a:r>
              <a:rPr lang="en-US" sz="2000" dirty="0" smtClean="0"/>
              <a:t>and a larger lumen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/>
              <a:t>tunica intima of veins is often folded to form valves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/>
              <a:t>Capillaries have only an endothelium, with no </a:t>
            </a:r>
            <a:r>
              <a:rPr lang="en-US" sz="2000" dirty="0" err="1"/>
              <a:t>subendothelial</a:t>
            </a:r>
            <a:r>
              <a:rPr lang="en-US" sz="2000" dirty="0"/>
              <a:t> layer or other tunics</a:t>
            </a:r>
            <a:r>
              <a:rPr lang="en-US" sz="2000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0063" y="98407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between types of blood vessels</a:t>
            </a:r>
            <a:endParaRPr 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3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3" y="476672"/>
            <a:ext cx="3516981" cy="31700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Large (elastic) arteries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Need to be elastic to accommodate systole and diastole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Tunica media is rich in elastic fibers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Internal and external elastic laminas are present but not easily distinct (because the media is rich in elastic fibers)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633" y="3807038"/>
            <a:ext cx="3483851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Medium (muscular) arteries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Thick tunica media (well developed muscular wall)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Control </a:t>
            </a:r>
            <a:r>
              <a:rPr lang="en-US" sz="2000" dirty="0"/>
              <a:t>blood flow to organs by contracting or relaxing the smooth muscle cells of the tunica </a:t>
            </a:r>
            <a:r>
              <a:rPr lang="en-US" sz="2000" dirty="0" smtClean="0"/>
              <a:t>media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Prominent internal elastic lamina</a:t>
            </a:r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779912" y="5653697"/>
            <a:ext cx="517512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Arteriole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Narrow lumen (about 0.5 mm)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No internal or external elastic laminas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4" y="-27384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</a:t>
            </a:r>
            <a:endParaRPr 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histology\lectures\Systemic\CVS\pic\1024px-Blausen_0055_ArteryWall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02" y="114678"/>
            <a:ext cx="5186530" cy="51865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5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485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106</cp:revision>
  <dcterms:created xsi:type="dcterms:W3CDTF">2014-02-21T08:05:19Z</dcterms:created>
  <dcterms:modified xsi:type="dcterms:W3CDTF">2014-10-14T17:47:37Z</dcterms:modified>
</cp:coreProperties>
</file>