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71" r:id="rId3"/>
    <p:sldId id="299" r:id="rId4"/>
    <p:sldId id="300" r:id="rId5"/>
    <p:sldId id="279" r:id="rId6"/>
    <p:sldId id="280" r:id="rId7"/>
    <p:sldId id="281" r:id="rId8"/>
    <p:sldId id="282" r:id="rId9"/>
    <p:sldId id="286" r:id="rId10"/>
    <p:sldId id="290" r:id="rId11"/>
    <p:sldId id="283" r:id="rId12"/>
    <p:sldId id="287" r:id="rId13"/>
    <p:sldId id="289" r:id="rId14"/>
    <p:sldId id="288" r:id="rId15"/>
    <p:sldId id="284" r:id="rId16"/>
    <p:sldId id="291" r:id="rId17"/>
    <p:sldId id="292" r:id="rId18"/>
    <p:sldId id="293" r:id="rId19"/>
    <p:sldId id="294" r:id="rId20"/>
    <p:sldId id="301" r:id="rId21"/>
    <p:sldId id="296" r:id="rId22"/>
    <p:sldId id="297" r:id="rId23"/>
    <p:sldId id="298" r:id="rId24"/>
    <p:sldId id="278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3A8707-6C88-47BD-A919-73614088E417}" type="datetimeFigureOut">
              <a:rPr lang="ar-SA" smtClean="0"/>
              <a:pPr/>
              <a:t>11/01/36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pex_beat" TargetMode="External"/><Relationship Id="rId13" Type="http://schemas.openxmlformats.org/officeDocument/2006/relationships/hyperlink" Target="http://en.wikipedia.org/wiki/Paroxysmal_nocturnal_dyspnea" TargetMode="External"/><Relationship Id="rId3" Type="http://schemas.openxmlformats.org/officeDocument/2006/relationships/hyperlink" Target="http://en.wikipedia.org/wiki/Dizziness" TargetMode="External"/><Relationship Id="rId7" Type="http://schemas.openxmlformats.org/officeDocument/2006/relationships/hyperlink" Target="http://en.wikipedia.org/wiki/Cyanosis" TargetMode="External"/><Relationship Id="rId12" Type="http://schemas.openxmlformats.org/officeDocument/2006/relationships/hyperlink" Target="http://en.wikipedia.org/wiki/Mitral_regurgitation" TargetMode="External"/><Relationship Id="rId2" Type="http://schemas.openxmlformats.org/officeDocument/2006/relationships/hyperlink" Target="http://en.wikipedia.org/wiki/Dyspnea" TargetMode="External"/><Relationship Id="rId16" Type="http://schemas.openxmlformats.org/officeDocument/2006/relationships/hyperlink" Target="http://en.wikipedia.org/wiki/Wheez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ulmonary_edema" TargetMode="External"/><Relationship Id="rId11" Type="http://schemas.openxmlformats.org/officeDocument/2006/relationships/hyperlink" Target="http://en.wikipedia.org/wiki/Aortic_stenosis" TargetMode="External"/><Relationship Id="rId5" Type="http://schemas.openxmlformats.org/officeDocument/2006/relationships/hyperlink" Target="http://en.wikipedia.org/wiki/Rales" TargetMode="External"/><Relationship Id="rId15" Type="http://schemas.openxmlformats.org/officeDocument/2006/relationships/hyperlink" Target="http://en.wikipedia.org/wiki/Cardiac_asthma" TargetMode="External"/><Relationship Id="rId10" Type="http://schemas.openxmlformats.org/officeDocument/2006/relationships/hyperlink" Target="http://en.wikipedia.org/wiki/Heart_murmur" TargetMode="External"/><Relationship Id="rId4" Type="http://schemas.openxmlformats.org/officeDocument/2006/relationships/hyperlink" Target="http://en.wikipedia.org/wiki/Confusion" TargetMode="External"/><Relationship Id="rId9" Type="http://schemas.openxmlformats.org/officeDocument/2006/relationships/hyperlink" Target="http://en.wikipedia.org/wiki/Gallop_rhythm" TargetMode="External"/><Relationship Id="rId14" Type="http://schemas.openxmlformats.org/officeDocument/2006/relationships/hyperlink" Target="http://en.wikipedia.org/wiki/Orthopnea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eripheral_edema" TargetMode="External"/><Relationship Id="rId3" Type="http://schemas.openxmlformats.org/officeDocument/2006/relationships/hyperlink" Target="http://en.wikipedia.org/wiki/Ascites" TargetMode="External"/><Relationship Id="rId7" Type="http://schemas.openxmlformats.org/officeDocument/2006/relationships/hyperlink" Target="http://en.wikipedia.org/wiki/Parasternal_heave" TargetMode="External"/><Relationship Id="rId2" Type="http://schemas.openxmlformats.org/officeDocument/2006/relationships/hyperlink" Target="http://en.wikipedia.org/wiki/Edem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bdominojugular_test" TargetMode="External"/><Relationship Id="rId11" Type="http://schemas.openxmlformats.org/officeDocument/2006/relationships/hyperlink" Target="http://en.wikipedia.org/wiki/Coagulopathy" TargetMode="External"/><Relationship Id="rId5" Type="http://schemas.openxmlformats.org/officeDocument/2006/relationships/hyperlink" Target="http://en.wikipedia.org/wiki/Jugular_venous_pressure" TargetMode="External"/><Relationship Id="rId10" Type="http://schemas.openxmlformats.org/officeDocument/2006/relationships/hyperlink" Target="http://en.wikipedia.org/wiki/Nocturia" TargetMode="External"/><Relationship Id="rId4" Type="http://schemas.openxmlformats.org/officeDocument/2006/relationships/hyperlink" Target="http://en.wikipedia.org/wiki/Hepatomegaly" TargetMode="External"/><Relationship Id="rId9" Type="http://schemas.openxmlformats.org/officeDocument/2006/relationships/hyperlink" Target="http://en.wikipedia.org/wiki/Anasarca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Heart Failure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57290" y="4714884"/>
            <a:ext cx="7143800" cy="1752600"/>
          </a:xfrm>
        </p:spPr>
        <p:txBody>
          <a:bodyPr/>
          <a:lstStyle/>
          <a:p>
            <a:pPr algn="l"/>
            <a:r>
              <a:rPr lang="en-US" b="1" dirty="0" smtClean="0"/>
              <a:t>Dr </a:t>
            </a:r>
            <a:r>
              <a:rPr lang="en-US" b="1" dirty="0" err="1" smtClean="0"/>
              <a:t>ahmed</a:t>
            </a:r>
            <a:r>
              <a:rPr lang="en-US" b="1" dirty="0" smtClean="0"/>
              <a:t> </a:t>
            </a:r>
            <a:r>
              <a:rPr lang="en-US" b="1" dirty="0" err="1" smtClean="0"/>
              <a:t>almutairi</a:t>
            </a:r>
            <a:r>
              <a:rPr lang="en-US" b="1" dirty="0" smtClean="0"/>
              <a:t> </a:t>
            </a:r>
          </a:p>
          <a:p>
            <a:pPr algn="l"/>
            <a:r>
              <a:rPr lang="en-US" b="1" dirty="0" smtClean="0"/>
              <a:t>Assistant professor internal </a:t>
            </a:r>
            <a:r>
              <a:rPr lang="en-US" b="1" dirty="0" err="1" smtClean="0"/>
              <a:t>medicin</a:t>
            </a:r>
            <a:r>
              <a:rPr lang="en-US" b="1" dirty="0" smtClean="0"/>
              <a:t> dept</a:t>
            </a:r>
            <a:r>
              <a:rPr lang="en-US" b="1" dirty="0" smtClean="0"/>
              <a:t> </a:t>
            </a:r>
            <a:endParaRPr lang="ar-SA" b="1" dirty="0" smtClean="0"/>
          </a:p>
          <a:p>
            <a:pPr algn="r"/>
            <a:r>
              <a:rPr lang="ar-SA" sz="2200" dirty="0" smtClean="0"/>
              <a:t>(MBBS)(SBMD)</a:t>
            </a:r>
            <a:endParaRPr lang="ar-SA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Pathophysiology:</a:t>
            </a:r>
            <a:r>
              <a:rPr lang="ar-SA" sz="3300" b="1" dirty="0" smtClean="0">
                <a:solidFill>
                  <a:srgbClr val="FF0000"/>
                </a:solidFill>
              </a:rPr>
              <a:t>syst</a:t>
            </a:r>
            <a:r>
              <a:rPr lang="ar-SA" sz="3300" b="1" dirty="0" smtClean="0"/>
              <a:t>olic/</a:t>
            </a:r>
            <a:r>
              <a:rPr lang="ar-SA" sz="3300" b="1" dirty="0" smtClean="0">
                <a:solidFill>
                  <a:srgbClr val="FF0000"/>
                </a:solidFill>
              </a:rPr>
              <a:t>diast</a:t>
            </a:r>
            <a:r>
              <a:rPr lang="ar-SA" sz="3300" b="1" dirty="0" smtClean="0"/>
              <a:t>olic</a:t>
            </a:r>
            <a:endParaRPr lang="ar-SA" sz="33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endParaRPr lang="en-US" sz="1800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sz="1800" b="1" dirty="0" smtClean="0"/>
              <a:t>However, many patients with symptoms suggestive of HF (</a:t>
            </a:r>
            <a:r>
              <a:rPr lang="en-US" sz="1800" i="1" dirty="0" smtClean="0"/>
              <a:t>shortness of breath, ankle edema, or paroxysmal nocturnal dyspnea</a:t>
            </a:r>
            <a:r>
              <a:rPr lang="en-US" sz="1800" b="1" dirty="0" smtClean="0"/>
              <a:t>) who have intact left ventricular systolic function may not have diastolic dysfunction</a:t>
            </a:r>
            <a:r>
              <a:rPr lang="en-US" sz="1800" dirty="0" smtClean="0"/>
              <a:t>, </a:t>
            </a:r>
            <a:r>
              <a:rPr lang="en-US" sz="1800" u="sng" dirty="0" smtClean="0"/>
              <a:t>but have other etiologies that can account for their symptoms, including obesity, lung disease, or occult coronary ischemia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_Risk factors for HF include:</a:t>
            </a:r>
          </a:p>
          <a:p>
            <a:pPr algn="ctr">
              <a:buNone/>
            </a:pPr>
            <a:r>
              <a:rPr lang="en-US" sz="1800" dirty="0" smtClean="0"/>
              <a:t> coronary heart disease, </a:t>
            </a:r>
          </a:p>
          <a:p>
            <a:pPr algn="ctr">
              <a:buNone/>
            </a:pPr>
            <a:r>
              <a:rPr lang="en-US" sz="1800" dirty="0" smtClean="0"/>
              <a:t>cigarette smoking, </a:t>
            </a:r>
          </a:p>
          <a:p>
            <a:pPr algn="ctr">
              <a:buNone/>
            </a:pPr>
            <a:r>
              <a:rPr lang="en-US" sz="1800" dirty="0" smtClean="0"/>
              <a:t>hypertension, </a:t>
            </a:r>
          </a:p>
          <a:p>
            <a:pPr algn="ctr">
              <a:buNone/>
            </a:pPr>
            <a:r>
              <a:rPr lang="en-US" sz="1800" dirty="0" smtClean="0"/>
              <a:t>overweight, </a:t>
            </a:r>
          </a:p>
          <a:p>
            <a:pPr algn="ctr">
              <a:buNone/>
            </a:pPr>
            <a:r>
              <a:rPr lang="en-US" sz="1800" dirty="0" smtClean="0"/>
              <a:t>diabetes, </a:t>
            </a:r>
          </a:p>
          <a:p>
            <a:pPr algn="ctr">
              <a:buNone/>
            </a:pPr>
            <a:r>
              <a:rPr lang="en-US" sz="1800" dirty="0" smtClean="0"/>
              <a:t>valvular heart diseases</a:t>
            </a:r>
            <a:endParaRPr lang="ar-SA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Signs and symptoms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>
              <a:buNone/>
            </a:pPr>
            <a:endParaRPr lang="en-US" sz="1800" dirty="0" smtClean="0"/>
          </a:p>
          <a:p>
            <a:pPr algn="l" rtl="0">
              <a:buNone/>
            </a:pPr>
            <a:r>
              <a:rPr lang="en-US" sz="1800" dirty="0" smtClean="0"/>
              <a:t>Heart failure symptoms are traditionally divided into "</a:t>
            </a:r>
            <a:r>
              <a:rPr lang="en-US" sz="1800" dirty="0" smtClean="0">
                <a:solidFill>
                  <a:srgbClr val="FF0000"/>
                </a:solidFill>
              </a:rPr>
              <a:t>left</a:t>
            </a:r>
            <a:r>
              <a:rPr lang="en-US" sz="1800" dirty="0" smtClean="0"/>
              <a:t>" and "</a:t>
            </a:r>
            <a:r>
              <a:rPr lang="en-US" sz="1800" dirty="0" smtClean="0">
                <a:solidFill>
                  <a:srgbClr val="FF0000"/>
                </a:solidFill>
              </a:rPr>
              <a:t>right</a:t>
            </a:r>
            <a:r>
              <a:rPr lang="en-US" sz="1800" dirty="0" smtClean="0"/>
              <a:t>" sided,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Signs and symptoms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Left-sided failure: </a:t>
            </a:r>
            <a:r>
              <a:rPr lang="en-US" sz="1700" b="1" dirty="0" smtClean="0"/>
              <a:t>(symptoms of low cardiac out-put)</a:t>
            </a:r>
          </a:p>
          <a:p>
            <a:pPr algn="l" rtl="0">
              <a:buNone/>
            </a:pPr>
            <a:r>
              <a:rPr lang="en-US" sz="1700" dirty="0" smtClean="0"/>
              <a:t>Common respiratory signs are tachypnea (</a:t>
            </a:r>
            <a:r>
              <a:rPr lang="en-US" sz="1700" dirty="0" smtClean="0">
                <a:hlinkClick r:id="rId2" action="ppaction://hlinkfile" tooltip="Dyspnea"/>
              </a:rPr>
              <a:t>dyspnea</a:t>
            </a:r>
            <a:r>
              <a:rPr lang="en-US" sz="1700" dirty="0" smtClean="0"/>
              <a:t> ) . </a:t>
            </a:r>
          </a:p>
          <a:p>
            <a:pPr algn="l" rtl="0">
              <a:buNone/>
            </a:pPr>
            <a:r>
              <a:rPr lang="en-US" sz="1700" dirty="0" smtClean="0"/>
              <a:t>poor systemic circulation such as </a:t>
            </a:r>
            <a:r>
              <a:rPr lang="en-US" sz="1700" dirty="0" smtClean="0">
                <a:hlinkClick r:id="rId3" action="ppaction://hlinkfile" tooltip="Dizziness"/>
              </a:rPr>
              <a:t>dizziness</a:t>
            </a:r>
            <a:r>
              <a:rPr lang="en-US" sz="1700" dirty="0" smtClean="0"/>
              <a:t>, </a:t>
            </a:r>
            <a:r>
              <a:rPr lang="en-US" sz="1700" dirty="0" smtClean="0">
                <a:hlinkClick r:id="rId4" action="ppaction://hlinkfile" tooltip="Confusion"/>
              </a:rPr>
              <a:t>confusion</a:t>
            </a:r>
            <a:r>
              <a:rPr lang="en-US" sz="1700" dirty="0" smtClean="0"/>
              <a:t> and cool extremities at rest.</a:t>
            </a:r>
          </a:p>
          <a:p>
            <a:pPr algn="l" rtl="0">
              <a:buNone/>
            </a:pPr>
            <a:r>
              <a:rPr lang="en-US" sz="1700" dirty="0" smtClean="0">
                <a:hlinkClick r:id="rId5" action="ppaction://hlinkfile" tooltip="Rales"/>
              </a:rPr>
              <a:t>Rales</a:t>
            </a:r>
            <a:r>
              <a:rPr lang="en-US" sz="1700" dirty="0" smtClean="0"/>
              <a:t> or crackles, heard initially in the lung bases </a:t>
            </a:r>
            <a:r>
              <a:rPr lang="en-US" sz="1700" dirty="0" smtClean="0">
                <a:sym typeface="Wingdings" pitchFamily="2" charset="2"/>
              </a:rPr>
              <a:t></a:t>
            </a:r>
            <a:r>
              <a:rPr lang="en-US" sz="1700" dirty="0" smtClean="0"/>
              <a:t> </a:t>
            </a:r>
            <a:r>
              <a:rPr lang="en-US" sz="1700" dirty="0" smtClean="0">
                <a:hlinkClick r:id="rId6" action="ppaction://hlinkfile" tooltip="Pulmonary edema"/>
              </a:rPr>
              <a:t>pulmonary edema</a:t>
            </a:r>
            <a:r>
              <a:rPr lang="en-US" sz="1700" dirty="0" smtClean="0"/>
              <a:t> </a:t>
            </a:r>
            <a:r>
              <a:rPr lang="en-US" sz="1700" dirty="0" smtClean="0">
                <a:sym typeface="Wingdings" pitchFamily="2" charset="2"/>
              </a:rPr>
              <a:t></a:t>
            </a:r>
            <a:r>
              <a:rPr lang="en-US" sz="1700" dirty="0" smtClean="0"/>
              <a:t> </a:t>
            </a:r>
            <a:r>
              <a:rPr lang="en-US" sz="1700" dirty="0" smtClean="0">
                <a:hlinkClick r:id="rId7" action="ppaction://hlinkfile" tooltip="Cyanosis"/>
              </a:rPr>
              <a:t>Cyanosis</a:t>
            </a:r>
            <a:r>
              <a:rPr lang="en-US" sz="1700" dirty="0" smtClean="0"/>
              <a:t> </a:t>
            </a:r>
          </a:p>
          <a:p>
            <a:pPr algn="l" rtl="0">
              <a:buNone/>
            </a:pPr>
            <a:r>
              <a:rPr lang="en-US" sz="1700" dirty="0" smtClean="0"/>
              <a:t>laterally displaced </a:t>
            </a:r>
            <a:r>
              <a:rPr lang="en-US" sz="1700" dirty="0" smtClean="0">
                <a:hlinkClick r:id="rId8" action="ppaction://hlinkfile" tooltip="Apex beat"/>
              </a:rPr>
              <a:t>apex beat</a:t>
            </a:r>
            <a:r>
              <a:rPr lang="en-US" sz="1700" dirty="0" smtClean="0"/>
              <a:t> </a:t>
            </a:r>
          </a:p>
          <a:p>
            <a:pPr algn="l" rtl="0">
              <a:buNone/>
            </a:pPr>
            <a:r>
              <a:rPr lang="en-US" sz="1700" dirty="0" smtClean="0">
                <a:hlinkClick r:id="rId9" action="ppaction://hlinkfile" tooltip="Gallop rhythm"/>
              </a:rPr>
              <a:t>gallop rhythm</a:t>
            </a:r>
            <a:r>
              <a:rPr lang="en-US" sz="1700" dirty="0" smtClean="0"/>
              <a:t> (additional heart sounds) may be heard as a marker of increased blood flow, or increased intra-cardiac pressure.</a:t>
            </a:r>
          </a:p>
          <a:p>
            <a:pPr algn="l" rtl="0">
              <a:buNone/>
            </a:pPr>
            <a:r>
              <a:rPr lang="en-US" sz="1700" dirty="0" smtClean="0">
                <a:hlinkClick r:id="rId10" action="ppaction://hlinkfile" tooltip="Heart murmur"/>
              </a:rPr>
              <a:t>Heart murmurs</a:t>
            </a:r>
            <a:r>
              <a:rPr lang="en-US" sz="1700" dirty="0" smtClean="0"/>
              <a:t> </a:t>
            </a:r>
            <a:r>
              <a:rPr lang="en-US" sz="1700" dirty="0" smtClean="0">
                <a:sym typeface="Wingdings" pitchFamily="2" charset="2"/>
              </a:rPr>
              <a:t></a:t>
            </a:r>
            <a:r>
              <a:rPr lang="en-US" sz="1700" dirty="0" smtClean="0"/>
              <a:t>(valvular heart disease), either as </a:t>
            </a:r>
          </a:p>
          <a:p>
            <a:pPr algn="ctr" rtl="0">
              <a:buNone/>
            </a:pPr>
            <a:r>
              <a:rPr lang="en-US" sz="1700" dirty="0" smtClean="0"/>
              <a:t>a cause (e.g. </a:t>
            </a:r>
            <a:r>
              <a:rPr lang="en-US" sz="1700" dirty="0" smtClean="0">
                <a:hlinkClick r:id="rId11" action="ppaction://hlinkfile" tooltip="Aortic stenosis"/>
              </a:rPr>
              <a:t>aortic stenosis</a:t>
            </a:r>
            <a:r>
              <a:rPr lang="en-US" sz="1700" dirty="0" smtClean="0"/>
              <a:t>) or </a:t>
            </a:r>
          </a:p>
          <a:p>
            <a:pPr algn="ctr" rtl="0">
              <a:buNone/>
            </a:pPr>
            <a:r>
              <a:rPr lang="en-US" sz="1700" dirty="0" smtClean="0"/>
              <a:t>as a result (e.g. </a:t>
            </a:r>
            <a:r>
              <a:rPr lang="en-US" sz="1700" dirty="0" smtClean="0">
                <a:hlinkClick r:id="rId12" action="ppaction://hlinkfile" tooltip="Mitral regurgitation"/>
              </a:rPr>
              <a:t>mitral regurgitation</a:t>
            </a:r>
            <a:r>
              <a:rPr lang="en-US" sz="1700" dirty="0" smtClean="0"/>
              <a:t>) .</a:t>
            </a:r>
          </a:p>
          <a:p>
            <a:pPr algn="l" rtl="0">
              <a:buNone/>
            </a:pPr>
            <a:r>
              <a:rPr lang="en-US" sz="1700" b="1" i="1" dirty="0" smtClean="0"/>
              <a:t>Backward</a:t>
            </a:r>
            <a:r>
              <a:rPr lang="en-US" sz="1700" b="1" dirty="0" smtClean="0"/>
              <a:t> failure of the left ventricle : </a:t>
            </a:r>
            <a:r>
              <a:rPr lang="en-US" sz="1700" dirty="0" smtClean="0"/>
              <a:t>(failure of the left atrium, the left ventricle or both )</a:t>
            </a:r>
          </a:p>
          <a:p>
            <a:pPr algn="l" rtl="0">
              <a:buNone/>
            </a:pPr>
            <a:r>
              <a:rPr lang="en-US" sz="1700" dirty="0" smtClean="0">
                <a:hlinkClick r:id="rId13" action="ppaction://hlinkfile" tooltip="Paroxysmal nocturnal dyspnea"/>
              </a:rPr>
              <a:t>O</a:t>
            </a:r>
            <a:r>
              <a:rPr lang="en-US" sz="1700" dirty="0" smtClean="0">
                <a:hlinkClick r:id="rId14" action="ppaction://hlinkfile" tooltip="Orthopnea"/>
              </a:rPr>
              <a:t>rthopnea</a:t>
            </a:r>
            <a:r>
              <a:rPr lang="en-US" sz="1700" dirty="0" smtClean="0"/>
              <a:t>, </a:t>
            </a:r>
            <a:r>
              <a:rPr lang="en-US" sz="1700" dirty="0" smtClean="0">
                <a:hlinkClick r:id="rId13" action="ppaction://hlinkfile" tooltip="Paroxysmal nocturnal dyspnea"/>
              </a:rPr>
              <a:t>paroxysmal nocturnal dyspnea</a:t>
            </a:r>
            <a:r>
              <a:rPr lang="en-US" sz="1700" dirty="0" smtClean="0"/>
              <a:t> </a:t>
            </a:r>
          </a:p>
          <a:p>
            <a:pPr algn="l" rtl="0">
              <a:buNone/>
            </a:pPr>
            <a:r>
              <a:rPr lang="en-US" sz="1700" dirty="0" smtClean="0"/>
              <a:t>Easy fatigueability </a:t>
            </a:r>
          </a:p>
          <a:p>
            <a:pPr algn="l" rtl="0">
              <a:buNone/>
            </a:pPr>
            <a:r>
              <a:rPr lang="en-US" sz="1700" dirty="0" smtClean="0"/>
              <a:t>"</a:t>
            </a:r>
            <a:r>
              <a:rPr lang="en-US" sz="1700" dirty="0" smtClean="0">
                <a:hlinkClick r:id="rId15" action="ppaction://hlinkfile" tooltip="Cardiac asthma"/>
              </a:rPr>
              <a:t>Cardiac asthma</a:t>
            </a:r>
            <a:r>
              <a:rPr lang="en-US" sz="1700" dirty="0" smtClean="0"/>
              <a:t>" or </a:t>
            </a:r>
            <a:r>
              <a:rPr lang="en-US" sz="1700" dirty="0" smtClean="0">
                <a:hlinkClick r:id="rId16" action="ppaction://hlinkfile" tooltip="Wheezing"/>
              </a:rPr>
              <a:t>wheezing</a:t>
            </a:r>
            <a:r>
              <a:rPr lang="en-US" sz="1700" dirty="0" smtClean="0"/>
              <a:t> may occur.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Signs and symptoms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Right-sided failure: </a:t>
            </a:r>
            <a:r>
              <a:rPr lang="en-US" sz="1800" b="1" dirty="0" smtClean="0"/>
              <a:t>( signs of fluid retention)</a:t>
            </a:r>
          </a:p>
          <a:p>
            <a:pPr algn="l" rtl="0">
              <a:buNone/>
            </a:pPr>
            <a:r>
              <a:rPr lang="en-US" sz="1800" dirty="0" smtClean="0"/>
              <a:t>peripheral </a:t>
            </a:r>
            <a:r>
              <a:rPr lang="en-US" sz="1800" dirty="0" smtClean="0">
                <a:hlinkClick r:id="rId2" action="ppaction://hlinkfile" tooltip="Edema"/>
              </a:rPr>
              <a:t>edema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3" action="ppaction://hlinkfile" tooltip="Ascites"/>
              </a:rPr>
              <a:t>ascites</a:t>
            </a:r>
            <a:r>
              <a:rPr lang="en-US" sz="1800" dirty="0" smtClean="0"/>
              <a:t>, and </a:t>
            </a:r>
            <a:r>
              <a:rPr lang="en-US" sz="1800" dirty="0" smtClean="0">
                <a:hlinkClick r:id="rId4" action="ppaction://hlinkfile" tooltip="Hepatomegaly"/>
              </a:rPr>
              <a:t>hepatomegaly</a:t>
            </a:r>
            <a:r>
              <a:rPr lang="en-US" sz="1800" dirty="0" smtClean="0"/>
              <a:t>. </a:t>
            </a:r>
          </a:p>
          <a:p>
            <a:pPr algn="l" rtl="0">
              <a:buNone/>
            </a:pPr>
            <a:r>
              <a:rPr lang="en-US" sz="1800" dirty="0" smtClean="0"/>
              <a:t>Raised </a:t>
            </a:r>
            <a:r>
              <a:rPr lang="en-US" sz="1800" dirty="0" smtClean="0">
                <a:hlinkClick r:id="rId5" action="ppaction://hlinkfile" tooltip="Jugular venous pressure"/>
              </a:rPr>
              <a:t>Jugular venous pressure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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6" action="ppaction://hlinkfile" tooltip="Abdominojugular test"/>
              </a:rPr>
              <a:t>hepatojugular reflux</a:t>
            </a:r>
            <a:r>
              <a:rPr lang="en-US" sz="1800" dirty="0" smtClean="0"/>
              <a:t>.</a:t>
            </a:r>
          </a:p>
          <a:p>
            <a:pPr algn="l" rtl="0">
              <a:buNone/>
            </a:pPr>
            <a:r>
              <a:rPr lang="en-US" sz="1800" dirty="0" smtClean="0"/>
              <a:t>Dilated RV </a:t>
            </a:r>
            <a:r>
              <a:rPr lang="en-US" sz="1800" dirty="0" smtClean="0">
                <a:sym typeface="Wingdings" pitchFamily="2" charset="2"/>
              </a:rPr>
              <a:t> </a:t>
            </a:r>
            <a:r>
              <a:rPr lang="en-US" sz="1800" dirty="0" smtClean="0">
                <a:hlinkClick r:id="rId7" action="ppaction://hlinkfile" tooltip="Parasternal heave"/>
              </a:rPr>
              <a:t>parasternal heave</a:t>
            </a:r>
            <a:r>
              <a:rPr lang="en-US" sz="1800" dirty="0" smtClean="0"/>
              <a:t> </a:t>
            </a:r>
          </a:p>
          <a:p>
            <a:pPr algn="l" rtl="0">
              <a:buNone/>
            </a:pPr>
            <a:endParaRPr lang="en-US" sz="1800" b="1" i="1" dirty="0" smtClean="0"/>
          </a:p>
          <a:p>
            <a:pPr algn="l" rtl="0">
              <a:buNone/>
            </a:pPr>
            <a:r>
              <a:rPr lang="en-US" sz="1800" b="1" i="1" dirty="0" smtClean="0"/>
              <a:t>Backward</a:t>
            </a:r>
            <a:r>
              <a:rPr lang="en-US" sz="1800" b="1" dirty="0" smtClean="0"/>
              <a:t> failure of the right ventricle: </a:t>
            </a:r>
            <a:r>
              <a:rPr lang="en-US" sz="1800" dirty="0" smtClean="0"/>
              <a:t>(congestion of systemic capillaries)</a:t>
            </a:r>
          </a:p>
          <a:p>
            <a:pPr algn="l" rtl="0">
              <a:buNone/>
            </a:pPr>
            <a:endParaRPr lang="en-US" sz="1800" dirty="0" smtClean="0"/>
          </a:p>
          <a:p>
            <a:pPr algn="l" rtl="0">
              <a:buNone/>
            </a:pPr>
            <a:r>
              <a:rPr lang="en-US" sz="1800" dirty="0" smtClean="0"/>
              <a:t> </a:t>
            </a:r>
            <a:r>
              <a:rPr lang="en-US" sz="1800" dirty="0" smtClean="0">
                <a:hlinkClick r:id="rId8" action="ppaction://hlinkfile" tooltip="Peripheral edema"/>
              </a:rPr>
              <a:t>peripheral edema</a:t>
            </a:r>
            <a:r>
              <a:rPr lang="en-US" sz="1800" dirty="0" smtClean="0"/>
              <a:t> or </a:t>
            </a:r>
            <a:r>
              <a:rPr lang="en-US" sz="1800" dirty="0" smtClean="0">
                <a:hlinkClick r:id="rId9" action="ppaction://hlinkfile" tooltip="Anasarca"/>
              </a:rPr>
              <a:t>anasarca</a:t>
            </a:r>
            <a:r>
              <a:rPr lang="en-US" sz="1800" dirty="0" smtClean="0"/>
              <a:t>) and usually affects the dependent parts of the body ;</a:t>
            </a:r>
          </a:p>
          <a:p>
            <a:pPr algn="l" rtl="0">
              <a:buNone/>
            </a:pPr>
            <a:r>
              <a:rPr lang="en-US" sz="1800" dirty="0" smtClean="0">
                <a:hlinkClick r:id="rId10" action="ppaction://hlinkfile" tooltip="Nocturia"/>
              </a:rPr>
              <a:t>Nocturia</a:t>
            </a:r>
            <a:r>
              <a:rPr lang="en-US" sz="1800" dirty="0" smtClean="0"/>
              <a:t> </a:t>
            </a:r>
          </a:p>
          <a:p>
            <a:pPr algn="l" rtl="0">
              <a:buNone/>
            </a:pPr>
            <a:r>
              <a:rPr lang="en-US" sz="1800" dirty="0" smtClean="0"/>
              <a:t> </a:t>
            </a:r>
            <a:r>
              <a:rPr lang="en-US" sz="1800" dirty="0" smtClean="0">
                <a:hlinkClick r:id="rId3" action="ppaction://hlinkfile" tooltip="Ascites"/>
              </a:rPr>
              <a:t>ascites</a:t>
            </a:r>
            <a:r>
              <a:rPr lang="en-US" sz="1800" dirty="0" smtClean="0"/>
              <a:t> </a:t>
            </a:r>
          </a:p>
          <a:p>
            <a:pPr algn="l" rtl="0">
              <a:buNone/>
            </a:pPr>
            <a:r>
              <a:rPr lang="en-US" sz="1800" dirty="0" smtClean="0">
                <a:hlinkClick r:id="rId4" action="ppaction://hlinkfile" tooltip="Hepatomegaly"/>
              </a:rPr>
              <a:t>Hepatomegaly</a:t>
            </a:r>
            <a:r>
              <a:rPr lang="en-US" sz="1800" dirty="0" smtClean="0"/>
              <a:t>  </a:t>
            </a:r>
            <a:r>
              <a:rPr lang="en-US" sz="1800" dirty="0" smtClean="0">
                <a:sym typeface="Wingdings" pitchFamily="2" charset="2"/>
              </a:rPr>
              <a:t></a:t>
            </a:r>
            <a:r>
              <a:rPr lang="en-US" sz="1800" dirty="0" smtClean="0"/>
              <a:t>impaired liver function, and jaundice and even </a:t>
            </a:r>
            <a:r>
              <a:rPr lang="en-US" sz="1800" dirty="0" smtClean="0">
                <a:hlinkClick r:id="rId11" action="ppaction://hlinkfile" tooltip="Coagulopathy"/>
              </a:rPr>
              <a:t>coagulopathy</a:t>
            </a:r>
            <a:r>
              <a:rPr lang="en-US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HF severity: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_Developed by the New York Heart Association (NYHA) 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_Depending on the degree of </a:t>
            </a:r>
            <a:r>
              <a:rPr lang="en-US" sz="1800" b="1" u="sng" dirty="0" smtClean="0"/>
              <a:t>effort needed </a:t>
            </a:r>
            <a:r>
              <a:rPr lang="en-US" sz="1800" b="1" dirty="0" smtClean="0"/>
              <a:t>to elicit symptoms :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Class I </a:t>
            </a:r>
            <a:r>
              <a:rPr lang="en-US" sz="1800" dirty="0" smtClean="0"/>
              <a:t>— symptoms of HF only at activity levels that would limit normal individuals </a:t>
            </a:r>
          </a:p>
          <a:p>
            <a:pPr algn="l">
              <a:buNone/>
            </a:pPr>
            <a:r>
              <a:rPr lang="en-US" sz="1800" b="1" dirty="0" smtClean="0"/>
              <a:t>Class II </a:t>
            </a:r>
            <a:r>
              <a:rPr lang="en-US" sz="1800" dirty="0" smtClean="0"/>
              <a:t>— symptoms of HF with ordinary exertion </a:t>
            </a:r>
          </a:p>
          <a:p>
            <a:pPr algn="l">
              <a:buNone/>
            </a:pPr>
            <a:r>
              <a:rPr lang="en-US" sz="1800" b="1" dirty="0" smtClean="0"/>
              <a:t>Class III </a:t>
            </a:r>
            <a:r>
              <a:rPr lang="en-US" sz="1800" dirty="0" smtClean="0"/>
              <a:t>— symptoms of HF with less than ordinary exertion </a:t>
            </a:r>
          </a:p>
          <a:p>
            <a:pPr algn="l">
              <a:buNone/>
            </a:pPr>
            <a:r>
              <a:rPr lang="en-US" sz="1800" b="1" dirty="0" smtClean="0"/>
              <a:t>Class IV </a:t>
            </a:r>
            <a:r>
              <a:rPr lang="en-US" sz="1800" dirty="0" smtClean="0"/>
              <a:t>— symptoms of HF at rest</a:t>
            </a:r>
          </a:p>
          <a:p>
            <a:pPr algn="l">
              <a:buNone/>
            </a:pPr>
            <a:endParaRPr lang="ar-SA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investigation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r>
              <a:rPr lang="en-US" sz="2000" b="1" dirty="0" smtClean="0"/>
              <a:t>Lab:</a:t>
            </a:r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_CBC: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anemia</a:t>
            </a:r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  <a:sym typeface="Wingdings" pitchFamily="2" charset="2"/>
              </a:rPr>
              <a:t>_U&amp;E: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 impaired?? b/c of </a:t>
            </a:r>
          </a:p>
          <a:p>
            <a:pPr algn="ctr">
              <a:buNone/>
            </a:pPr>
            <a:r>
              <a:rPr lang="en-US" sz="1700" dirty="0" smtClean="0">
                <a:sym typeface="Wingdings" pitchFamily="2" charset="2"/>
              </a:rPr>
              <a:t>-renal insufficiency.</a:t>
            </a:r>
          </a:p>
          <a:p>
            <a:pPr algn="ctr">
              <a:buNone/>
            </a:pPr>
            <a:r>
              <a:rPr lang="en-US" sz="1700" dirty="0" smtClean="0">
                <a:sym typeface="Wingdings" pitchFamily="2" charset="2"/>
              </a:rPr>
              <a:t>-?ass with pre-renal azotemia.</a:t>
            </a:r>
          </a:p>
          <a:p>
            <a:pPr algn="l">
              <a:buNone/>
            </a:pPr>
            <a:r>
              <a:rPr lang="en-US" sz="1700" b="1" dirty="0" smtClean="0">
                <a:sym typeface="Wingdings" pitchFamily="2" charset="2"/>
              </a:rPr>
              <a:t>-low K: </a:t>
            </a:r>
            <a:r>
              <a:rPr lang="en-US" sz="1700" dirty="0" smtClean="0">
                <a:sym typeface="Wingdings" pitchFamily="2" charset="2"/>
              </a:rPr>
              <a:t>increase risk of arrhythmia.</a:t>
            </a:r>
          </a:p>
          <a:p>
            <a:pPr algn="l">
              <a:buNone/>
            </a:pPr>
            <a:r>
              <a:rPr lang="en-US" sz="1700" b="1" dirty="0" smtClean="0">
                <a:sym typeface="Wingdings" pitchFamily="2" charset="2"/>
              </a:rPr>
              <a:t>-high K: </a:t>
            </a:r>
            <a:r>
              <a:rPr lang="en-US" sz="1700" dirty="0" smtClean="0">
                <a:sym typeface="Wingdings" pitchFamily="2" charset="2"/>
              </a:rPr>
              <a:t>??ACE/??ARB  ?Omit its usage.</a:t>
            </a:r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  <a:sym typeface="Wingdings" pitchFamily="2" charset="2"/>
              </a:rPr>
              <a:t>_LFT: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Affects structure &amp; function</a:t>
            </a:r>
          </a:p>
          <a:p>
            <a:pPr algn="ctr">
              <a:buNone/>
            </a:pPr>
            <a:r>
              <a:rPr lang="en-US" sz="1700" dirty="0" smtClean="0">
                <a:sym typeface="Wingdings" pitchFamily="2" charset="2"/>
              </a:rPr>
              <a:t>Mechanism: ? Role of congestion.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investigation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r>
              <a:rPr lang="en-US" sz="2000" b="1" dirty="0" smtClean="0"/>
              <a:t>Lab:</a:t>
            </a:r>
          </a:p>
          <a:p>
            <a:pPr algn="l">
              <a:buNone/>
            </a:pPr>
            <a:endParaRPr lang="en-US" sz="17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  <a:sym typeface="Wingdings" pitchFamily="2" charset="2"/>
              </a:rPr>
              <a:t>_TFT: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check for occult thyrotexicosis / myoxedema.</a:t>
            </a:r>
          </a:p>
          <a:p>
            <a:pPr algn="l">
              <a:buNone/>
            </a:pPr>
            <a:endParaRPr lang="en-US" sz="17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  <a:sym typeface="Wingdings" pitchFamily="2" charset="2"/>
              </a:rPr>
              <a:t>_taking biopsy??: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 unexplained HF give an example?</a:t>
            </a:r>
          </a:p>
          <a:p>
            <a:pPr algn="l">
              <a:buNone/>
            </a:pPr>
            <a:endParaRPr lang="en-US" sz="17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  <a:sym typeface="Wingdings" pitchFamily="2" charset="2"/>
              </a:rPr>
              <a:t>_pro BNP: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 To assess &amp; guide management.</a:t>
            </a:r>
            <a:endParaRPr lang="ar-SA" sz="1700" dirty="0" smtClean="0"/>
          </a:p>
          <a:p>
            <a:pPr algn="ctr">
              <a:buNone/>
            </a:pPr>
            <a:endParaRPr lang="en-US" sz="17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investigation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ECG:</a:t>
            </a:r>
          </a:p>
          <a:p>
            <a:pPr algn="l">
              <a:buNone/>
            </a:pPr>
            <a:r>
              <a:rPr lang="en-US" sz="1700" dirty="0" smtClean="0"/>
              <a:t>_may indicate under lying disease.</a:t>
            </a:r>
          </a:p>
          <a:p>
            <a:pPr algn="l">
              <a:buNone/>
            </a:pPr>
            <a:r>
              <a:rPr lang="en-US" sz="1700" dirty="0" smtClean="0"/>
              <a:t>_2ndry arrhythmia, _new MI, _LVH.</a:t>
            </a:r>
          </a:p>
          <a:p>
            <a:pPr algn="l">
              <a:buNone/>
            </a:pPr>
            <a:r>
              <a:rPr lang="en-US" sz="1700" dirty="0" smtClean="0"/>
              <a:t>_low voltage</a:t>
            </a:r>
          </a:p>
          <a:p>
            <a:pPr algn="ctr">
              <a:buNone/>
            </a:pPr>
            <a:r>
              <a:rPr lang="en-US" sz="1700" dirty="0" smtClean="0">
                <a:sym typeface="Wingdings" pitchFamily="2" charset="2"/>
              </a:rPr>
              <a:t>non specific.</a:t>
            </a:r>
          </a:p>
          <a:p>
            <a:pPr algn="l">
              <a:buNone/>
            </a:pPr>
            <a:endParaRPr lang="en-US" sz="2000" b="1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  <a:sym typeface="Wingdings" pitchFamily="2" charset="2"/>
              </a:rPr>
              <a:t>CHEST X-ray: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_tell about the size &amp; shape of the heart.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_evidence of pulmonary edema/congestion, interstitial edema.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_plural fluid collection bilateral</a:t>
            </a:r>
            <a:r>
              <a:rPr lang="en-US" sz="1700" b="1" dirty="0" smtClean="0">
                <a:sym typeface="Wingdings" pitchFamily="2" charset="2"/>
              </a:rPr>
              <a:t>.</a:t>
            </a:r>
            <a:endParaRPr lang="en-US" sz="17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investigation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ECHO:</a:t>
            </a:r>
          </a:p>
          <a:p>
            <a:pPr algn="l">
              <a:buNone/>
            </a:pPr>
            <a:r>
              <a:rPr lang="en-US" sz="1700" dirty="0" smtClean="0"/>
              <a:t>_shape &amp; size.</a:t>
            </a:r>
          </a:p>
          <a:p>
            <a:pPr algn="l">
              <a:buNone/>
            </a:pPr>
            <a:r>
              <a:rPr lang="en-US" sz="1700" dirty="0" smtClean="0"/>
              <a:t>_function assessment</a:t>
            </a:r>
            <a:r>
              <a:rPr lang="en-US" sz="1700" dirty="0" smtClean="0">
                <a:sym typeface="Wingdings" pitchFamily="2" charset="2"/>
              </a:rPr>
              <a:t> systolic / diastolic.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_valvular disease &amp; shunting.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_pericardial effusion / thickening.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_wall motion activities  ? MI.</a:t>
            </a:r>
          </a:p>
          <a:p>
            <a:pPr algn="l">
              <a:buNone/>
            </a:pPr>
            <a:r>
              <a:rPr lang="en-US" sz="1700" b="1" dirty="0" smtClean="0"/>
              <a:t> </a:t>
            </a:r>
          </a:p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Dobutamine stress ECHO: </a:t>
            </a:r>
          </a:p>
          <a:p>
            <a:pPr algn="l">
              <a:buNone/>
            </a:pPr>
            <a:r>
              <a:rPr lang="en-US" sz="1700" dirty="0" smtClean="0"/>
              <a:t>_more sensitive to ischemia.</a:t>
            </a:r>
          </a:p>
          <a:p>
            <a:pPr algn="l">
              <a:buNone/>
            </a:pPr>
            <a:endParaRPr lang="en-US" sz="1700" b="1" dirty="0" smtClean="0"/>
          </a:p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Cardiac CATH:</a:t>
            </a:r>
          </a:p>
          <a:p>
            <a:pPr algn="l">
              <a:buNone/>
            </a:pPr>
            <a:r>
              <a:rPr lang="en-US" sz="1700" dirty="0" smtClean="0"/>
              <a:t>_Go &amp; read </a:t>
            </a:r>
            <a:r>
              <a:rPr lang="en-US" sz="1700" dirty="0" smtClean="0">
                <a:solidFill>
                  <a:schemeClr val="accent3">
                    <a:lumMod val="50000"/>
                  </a:schemeClr>
                </a:solidFill>
                <a:sym typeface="Wingdings" pitchFamily="2" charset="2"/>
              </a:rPr>
              <a:t> 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_if coronary artery disease suspected.</a:t>
            </a:r>
          </a:p>
          <a:p>
            <a:pPr algn="l">
              <a:buNone/>
            </a:pPr>
            <a:r>
              <a:rPr lang="en-US" sz="1700" dirty="0" smtClean="0">
                <a:sym typeface="Wingdings" pitchFamily="2" charset="2"/>
              </a:rPr>
              <a:t>_unexplained HF.</a:t>
            </a: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CONTENET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lnSpc>
                <a:spcPct val="150000"/>
              </a:lnSpc>
              <a:buNone/>
            </a:pPr>
            <a:r>
              <a:rPr lang="ar-SA" sz="2000" b="1" dirty="0" smtClean="0"/>
              <a:t> Introduction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Epidemiology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Pathophysiology</a:t>
            </a:r>
          </a:p>
          <a:p>
            <a:pPr algn="l">
              <a:lnSpc>
                <a:spcPct val="150000"/>
              </a:lnSpc>
              <a:buNone/>
            </a:pPr>
            <a:r>
              <a:rPr lang="ar-SA" sz="2000" b="1" dirty="0" smtClean="0">
                <a:solidFill>
                  <a:srgbClr val="FF0000"/>
                </a:solidFill>
              </a:rPr>
              <a:t>syst</a:t>
            </a:r>
            <a:r>
              <a:rPr lang="ar-SA" sz="2000" b="1" dirty="0" smtClean="0"/>
              <a:t>olic/</a:t>
            </a:r>
            <a:r>
              <a:rPr lang="ar-SA" sz="2000" b="1" dirty="0" smtClean="0">
                <a:solidFill>
                  <a:srgbClr val="FF0000"/>
                </a:solidFill>
              </a:rPr>
              <a:t>diast</a:t>
            </a:r>
            <a:r>
              <a:rPr lang="ar-SA" sz="2000" b="1" dirty="0" smtClean="0"/>
              <a:t>olic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Risk factors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Signs and symptoms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Classification of HF severity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Stages in the development of HF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Investigation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2000" b="1" dirty="0" smtClean="0"/>
              <a:t>Management</a:t>
            </a:r>
          </a:p>
          <a:p>
            <a:pPr algn="l">
              <a:lnSpc>
                <a:spcPct val="150000"/>
              </a:lnSpc>
              <a:buNone/>
            </a:pPr>
            <a:endParaRPr lang="ar-SA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A-) correction of reversible causes:</a:t>
            </a:r>
          </a:p>
          <a:p>
            <a:pPr algn="l">
              <a:buNone/>
            </a:pP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>
              <a:buNone/>
            </a:pP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B-) pharmacological treatments:</a:t>
            </a:r>
          </a:p>
          <a:p>
            <a:pPr algn="l">
              <a:buNone/>
            </a:pP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>
              <a:buNone/>
            </a:pP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B-) non-pharmacological treatments:</a:t>
            </a:r>
          </a:p>
          <a:p>
            <a:pPr algn="l">
              <a:buNone/>
            </a:pPr>
            <a:endParaRPr lang="en-US" sz="24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A-) correction of reversible causes: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b="1" dirty="0" smtClean="0"/>
              <a:t>_common reversible causes: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1700" dirty="0" smtClean="0"/>
              <a:t>-valvular diseases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1700" dirty="0" smtClean="0"/>
              <a:t>-MI.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1700" dirty="0" smtClean="0"/>
              <a:t>-uncontrolled HTN.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1700" dirty="0" smtClean="0"/>
              <a:t>-arrhythmia.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1700" dirty="0" smtClean="0"/>
              <a:t>-alcohol &amp; drug side effects.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1700" dirty="0" smtClean="0"/>
              <a:t>-high out-put status.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b="1" dirty="0" smtClean="0"/>
              <a:t>_partial reversable causes: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1700" dirty="0" smtClean="0"/>
              <a:t>-infiltrative causes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B-) pharmacological treatments: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800" dirty="0" smtClean="0"/>
              <a:t>_Diuretics:</a:t>
            </a:r>
            <a:r>
              <a:rPr lang="en-US" sz="1800" dirty="0" smtClean="0">
                <a:sym typeface="Wingdings" pitchFamily="2" charset="2"/>
              </a:rPr>
              <a:t>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800" dirty="0" smtClean="0">
                <a:sym typeface="Wingdings" pitchFamily="2" charset="2"/>
              </a:rPr>
              <a:t>_inhibitors/blockers of Rinin-Angeotensin-Aldestorne system: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800" dirty="0" smtClean="0">
                <a:sym typeface="Wingdings" pitchFamily="2" charset="2"/>
              </a:rPr>
              <a:t>_spironolactone.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800" dirty="0" smtClean="0">
                <a:sym typeface="Wingdings" pitchFamily="2" charset="2"/>
              </a:rPr>
              <a:t>_B-blockers: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800" dirty="0" smtClean="0">
                <a:sym typeface="Wingdings" pitchFamily="2" charset="2"/>
              </a:rPr>
              <a:t>_Digitalis: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800" dirty="0" smtClean="0">
                <a:sym typeface="Wingdings" pitchFamily="2" charset="2"/>
              </a:rPr>
              <a:t>_Vasodilators: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800" dirty="0" smtClean="0">
                <a:sym typeface="Wingdings" pitchFamily="2" charset="2"/>
              </a:rPr>
              <a:t>_</a:t>
            </a:r>
            <a:r>
              <a:rPr lang="en-US" sz="1700" dirty="0" smtClean="0">
                <a:sym typeface="Wingdings" pitchFamily="2" charset="2"/>
              </a:rPr>
              <a:t>Ca-Channel Blockers: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dirty="0" smtClean="0">
                <a:sym typeface="Wingdings" pitchFamily="2" charset="2"/>
              </a:rPr>
              <a:t>_Anti-Coagulation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dirty="0" smtClean="0">
                <a:sym typeface="Wingdings" pitchFamily="2" charset="2"/>
              </a:rPr>
              <a:t>_anti-arrhythmic</a:t>
            </a: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B-) non-pharmacological treatments: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dirty="0" smtClean="0"/>
              <a:t>_</a:t>
            </a:r>
            <a:r>
              <a:rPr lang="en-US" sz="1700" dirty="0" smtClean="0">
                <a:sym typeface="Wingdings" pitchFamily="2" charset="2"/>
              </a:rPr>
              <a:t>diet &amp; exercise.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dirty="0" smtClean="0">
                <a:sym typeface="Wingdings" pitchFamily="2" charset="2"/>
              </a:rPr>
              <a:t>_coronary revascularization.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dirty="0" smtClean="0">
                <a:sym typeface="Wingdings" pitchFamily="2" charset="2"/>
              </a:rPr>
              <a:t>_ ICD.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dirty="0" smtClean="0">
                <a:sym typeface="Wingdings" pitchFamily="2" charset="2"/>
              </a:rPr>
              <a:t>_cardiac transplant:</a:t>
            </a:r>
          </a:p>
          <a:p>
            <a:pPr algn="l">
              <a:lnSpc>
                <a:spcPct val="150000"/>
              </a:lnSpc>
              <a:buNone/>
            </a:pPr>
            <a:r>
              <a:rPr lang="en-US" sz="1700" dirty="0" smtClean="0">
                <a:sym typeface="Wingdings" pitchFamily="2" charset="2"/>
              </a:rPr>
              <a:t>_palliative care.</a:t>
            </a: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That’s enough</a:t>
            </a:r>
          </a:p>
          <a:p>
            <a:pPr algn="ctr">
              <a:buNone/>
            </a:pPr>
            <a:r>
              <a:rPr lang="en-US" dirty="0" smtClean="0"/>
              <a:t>Thanx for attention</a:t>
            </a:r>
          </a:p>
          <a:p>
            <a:pPr>
              <a:buNone/>
            </a:pPr>
            <a:r>
              <a:rPr lang="en-US" dirty="0" smtClean="0"/>
              <a:t>Have a nice day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Shall we move on ??</a:t>
            </a:r>
          </a:p>
          <a:p>
            <a:pPr algn="l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 descr="Tre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4375" y="1447800"/>
            <a:ext cx="6400800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endParaRPr lang="en-US" sz="1700" dirty="0" smtClean="0"/>
          </a:p>
          <a:p>
            <a:pPr algn="l">
              <a:buNone/>
            </a:pPr>
            <a:r>
              <a:rPr lang="en-US" sz="1700" dirty="0" smtClean="0"/>
              <a:t>_(HF) is a complex clinical syndrome that can result from any structural or functional cardiac disorder that impairs the ability of the ventricle to fill with or eject blood.</a:t>
            </a:r>
          </a:p>
          <a:p>
            <a:pPr algn="l">
              <a:buNone/>
            </a:pPr>
            <a:endParaRPr lang="en-US" sz="1700" dirty="0" smtClean="0"/>
          </a:p>
          <a:p>
            <a:pPr algn="l">
              <a:buNone/>
            </a:pPr>
            <a:r>
              <a:rPr lang="en-US" sz="1700" dirty="0" smtClean="0"/>
              <a:t>_There are many ways to assess cardiac function. However, there is </a:t>
            </a:r>
            <a:r>
              <a:rPr lang="en-US" sz="1700" u="sng" dirty="0" smtClean="0"/>
              <a:t>no diagnostic test for HF</a:t>
            </a:r>
            <a:r>
              <a:rPr lang="en-US" sz="1700" dirty="0" smtClean="0"/>
              <a:t>, </a:t>
            </a:r>
            <a:r>
              <a:rPr lang="en-US" sz="1700" b="1" dirty="0" smtClean="0">
                <a:solidFill>
                  <a:srgbClr val="FF0000"/>
                </a:solidFill>
              </a:rPr>
              <a:t>since it is largely a clinical diagnosis </a:t>
            </a:r>
            <a:r>
              <a:rPr lang="en-US" sz="1700" dirty="0" smtClean="0"/>
              <a:t>that is based upon a careful history and physical examination.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Epidemiology: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r>
              <a:rPr lang="en-US" sz="1700" dirty="0" smtClean="0"/>
              <a:t>_A 2013 update from the American Heart Association (AHA) estimated that there were 5.1 million people with HF in the United States in 2006 . There are an estimated 23 million people with HF worldwide.</a:t>
            </a:r>
          </a:p>
          <a:p>
            <a:pPr algn="l">
              <a:buNone/>
            </a:pPr>
            <a:endParaRPr lang="ar-SA" sz="1700" dirty="0" smtClean="0"/>
          </a:p>
          <a:p>
            <a:pPr algn="l">
              <a:buNone/>
            </a:pPr>
            <a:r>
              <a:rPr lang="en-US" sz="1700" dirty="0" smtClean="0"/>
              <a:t>_</a:t>
            </a:r>
            <a:r>
              <a:rPr lang="ar-SA" sz="1700" dirty="0" smtClean="0"/>
              <a:t>its  primerly a disease of agin</a:t>
            </a:r>
            <a:r>
              <a:rPr lang="en-US" sz="1700" dirty="0" smtClean="0"/>
              <a:t>g.</a:t>
            </a:r>
          </a:p>
          <a:p>
            <a:pPr algn="l">
              <a:buNone/>
            </a:pPr>
            <a:r>
              <a:rPr lang="en-US" sz="1700" dirty="0" smtClean="0"/>
              <a:t>_ prevalence of HF rises from &lt; 1% in individuals &lt; 60 yrs to nearly 10% in those over 80%.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Pathophysiology: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/>
              <a:t>_systolic functions of the heart is based on 4 majors determinants:</a:t>
            </a:r>
          </a:p>
          <a:p>
            <a:pPr algn="l">
              <a:buFont typeface="Wingdings" pitchFamily="2" charset="2"/>
              <a:buChar char="à"/>
            </a:pPr>
            <a:endParaRPr lang="en-US" sz="1800" dirty="0" smtClean="0">
              <a:sym typeface="Wingdings" pitchFamily="2" charset="2"/>
            </a:endParaRPr>
          </a:p>
          <a:p>
            <a:pPr algn="l">
              <a:buFont typeface="Wingdings" pitchFamily="2" charset="2"/>
              <a:buChar char="à"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1_Contractile state of the myocardium</a:t>
            </a:r>
          </a:p>
          <a:p>
            <a:pPr>
              <a:buNone/>
            </a:pPr>
            <a:r>
              <a:rPr lang="en-US" sz="1800" dirty="0" smtClean="0">
                <a:sym typeface="Wingdings" pitchFamily="2" charset="2"/>
              </a:rPr>
              <a:t>eg: MI, CARDIOMYOPATHY </a:t>
            </a:r>
          </a:p>
          <a:p>
            <a:pPr algn="l">
              <a:buFont typeface="Wingdings" pitchFamily="2" charset="2"/>
              <a:buChar char="à"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2_pre load of ventricles (end diastolic volume)</a:t>
            </a:r>
          </a:p>
          <a:p>
            <a:pPr>
              <a:buNone/>
            </a:pPr>
            <a:r>
              <a:rPr lang="en-US" sz="1800" dirty="0" smtClean="0">
                <a:sym typeface="Wingdings" pitchFamily="2" charset="2"/>
              </a:rPr>
              <a:t>eg: Valvular Regurgitation.</a:t>
            </a:r>
          </a:p>
          <a:p>
            <a:pPr algn="l">
              <a:buFont typeface="Wingdings" pitchFamily="2" charset="2"/>
              <a:buChar char="à"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3_After load ( the impedance to L.V ejection</a:t>
            </a:r>
          </a:p>
          <a:p>
            <a:pPr>
              <a:buNone/>
            </a:pPr>
            <a:r>
              <a:rPr lang="en-US" sz="1800" dirty="0" smtClean="0">
                <a:sym typeface="Wingdings" pitchFamily="2" charset="2"/>
              </a:rPr>
              <a:t>eg: AS, HTN</a:t>
            </a:r>
          </a:p>
          <a:p>
            <a:pPr algn="l">
              <a:buFont typeface="Wingdings" pitchFamily="2" charset="2"/>
              <a:buChar char="à"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4_HR </a:t>
            </a:r>
          </a:p>
          <a:p>
            <a:pPr>
              <a:buNone/>
            </a:pPr>
            <a:r>
              <a:rPr lang="en-US" sz="1800" dirty="0" smtClean="0">
                <a:sym typeface="Wingdings" pitchFamily="2" charset="2"/>
              </a:rPr>
              <a:t>eg: too slow , too rapid</a:t>
            </a:r>
          </a:p>
          <a:p>
            <a:pPr>
              <a:buNone/>
            </a:pPr>
            <a:endParaRPr lang="ar-SA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Pathophysiology: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b="1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Also</a:t>
            </a:r>
            <a:r>
              <a:rPr lang="en-US" sz="1800" b="1" dirty="0" smtClean="0">
                <a:sym typeface="Wingdings" pitchFamily="2" charset="2"/>
              </a:rPr>
              <a:t>,</a:t>
            </a:r>
          </a:p>
          <a:p>
            <a:pPr algn="l">
              <a:buNone/>
            </a:pPr>
            <a:r>
              <a:rPr lang="en-US" sz="1800" b="1" dirty="0" smtClean="0">
                <a:sym typeface="Wingdings" pitchFamily="2" charset="2"/>
              </a:rPr>
              <a:t> Cardiac Pump function </a:t>
            </a:r>
            <a:r>
              <a:rPr lang="en-US" sz="1800" dirty="0" smtClean="0">
                <a:sym typeface="Wingdings" pitchFamily="2" charset="2"/>
              </a:rPr>
              <a:t>may be </a:t>
            </a:r>
            <a:r>
              <a:rPr lang="en-US" sz="1800" u="sng" dirty="0" smtClean="0">
                <a:sym typeface="Wingdings" pitchFamily="2" charset="2"/>
              </a:rPr>
              <a:t>Supra-normal </a:t>
            </a:r>
            <a:r>
              <a:rPr lang="en-US" sz="1800" dirty="0" smtClean="0">
                <a:sym typeface="Wingdings" pitchFamily="2" charset="2"/>
              </a:rPr>
              <a:t>BUT inadequate when</a:t>
            </a:r>
          </a:p>
          <a:p>
            <a:pPr>
              <a:buNone/>
            </a:pPr>
            <a:r>
              <a:rPr lang="en-US" sz="1800" dirty="0" smtClean="0">
                <a:sym typeface="Wingdings" pitchFamily="2" charset="2"/>
              </a:rPr>
              <a:t>metabolic demands &amp; blood flow required are excessive.</a:t>
            </a:r>
          </a:p>
          <a:p>
            <a:pPr>
              <a:buNone/>
            </a:pPr>
            <a:endParaRPr lang="en-US" sz="18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sz="1800" b="1" dirty="0" smtClean="0">
                <a:sym typeface="Wingdings" pitchFamily="2" charset="2"/>
              </a:rPr>
              <a:t>So called : </a:t>
            </a: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HIGH OUT-PUT HF</a:t>
            </a:r>
          </a:p>
          <a:p>
            <a:pPr algn="ctr">
              <a:buNone/>
            </a:pPr>
            <a:endParaRPr lang="en-US" sz="18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l">
              <a:buNone/>
            </a:pPr>
            <a:r>
              <a:rPr lang="en-US" sz="1800" b="1" dirty="0" smtClean="0">
                <a:sym typeface="Wingdings" pitchFamily="2" charset="2"/>
              </a:rPr>
              <a:t>CAUSES:</a:t>
            </a:r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_THYROTOXICOSIS</a:t>
            </a:r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_SEVER ANEMIA</a:t>
            </a:r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_ ARTERIO-VENOUS SHUNTING</a:t>
            </a:r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_OTHERS</a:t>
            </a:r>
            <a:endParaRPr lang="ar-SA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Pathophysiology:</a:t>
            </a:r>
            <a:r>
              <a:rPr lang="ar-SA" sz="3300" b="1" dirty="0" smtClean="0">
                <a:solidFill>
                  <a:srgbClr val="FF0000"/>
                </a:solidFill>
              </a:rPr>
              <a:t>syst</a:t>
            </a:r>
            <a:r>
              <a:rPr lang="ar-SA" sz="3300" b="1" dirty="0" smtClean="0"/>
              <a:t>olic/</a:t>
            </a:r>
            <a:r>
              <a:rPr lang="ar-SA" sz="3300" b="1" dirty="0" smtClean="0">
                <a:solidFill>
                  <a:srgbClr val="FF0000"/>
                </a:solidFill>
              </a:rPr>
              <a:t>diast</a:t>
            </a:r>
            <a:r>
              <a:rPr lang="ar-SA" sz="3300" b="1" dirty="0" smtClean="0"/>
              <a:t>olic</a:t>
            </a:r>
            <a:endParaRPr lang="ar-SA" sz="33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endParaRPr lang="en-US" sz="1600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600" dirty="0" smtClean="0">
                <a:sym typeface="Wingdings" pitchFamily="2" charset="2"/>
              </a:rPr>
              <a:t></a:t>
            </a:r>
            <a:r>
              <a:rPr lang="en-US" sz="1600" dirty="0" smtClean="0"/>
              <a:t>cause reduced cardiac output and HF</a:t>
            </a:r>
          </a:p>
          <a:p>
            <a:pPr algn="l">
              <a:buNone/>
            </a:pPr>
            <a:r>
              <a:rPr lang="en-US" sz="1600" dirty="0" smtClean="0">
                <a:sym typeface="Wingdings" pitchFamily="2" charset="2"/>
              </a:rPr>
              <a:t></a:t>
            </a:r>
            <a:r>
              <a:rPr lang="en-US" sz="1600" dirty="0" smtClean="0"/>
              <a:t>each may be due to a variety of etiologies.</a:t>
            </a:r>
          </a:p>
          <a:p>
            <a:pPr algn="l">
              <a:buNone/>
            </a:pPr>
            <a:endParaRPr lang="en-US" sz="1600" dirty="0" smtClean="0"/>
          </a:p>
          <a:p>
            <a:pPr algn="l">
              <a:buNone/>
            </a:pPr>
            <a:r>
              <a:rPr lang="en-US" sz="1600" b="1" dirty="0" smtClean="0"/>
              <a:t>Systolic dysfunction —</a:t>
            </a:r>
          </a:p>
          <a:p>
            <a:pPr algn="l">
              <a:buNone/>
            </a:pPr>
            <a:r>
              <a:rPr lang="en-US" sz="1600" dirty="0" smtClean="0"/>
              <a:t>The most common causes are coronary (ischemic) heart disease, idiopathic dilated cardiomyopathy (DCM), hypertension, and valvular disease. </a:t>
            </a:r>
          </a:p>
          <a:p>
            <a:pPr algn="l">
              <a:buNone/>
            </a:pPr>
            <a:endParaRPr lang="en-US" sz="1600" dirty="0" smtClean="0"/>
          </a:p>
          <a:p>
            <a:pPr algn="l">
              <a:buNone/>
            </a:pPr>
            <a:r>
              <a:rPr lang="en-US" sz="1600" b="1" dirty="0" smtClean="0"/>
              <a:t>Diastolic dysfunction —</a:t>
            </a:r>
          </a:p>
          <a:p>
            <a:pPr algn="l">
              <a:buNone/>
            </a:pPr>
            <a:r>
              <a:rPr lang="en-US" sz="1600" dirty="0" smtClean="0"/>
              <a:t>Diastolic dysfunction can be induced by many of the same conditions that lead to systolic dysfunction.</a:t>
            </a:r>
          </a:p>
          <a:p>
            <a:pPr algn="l">
              <a:buNone/>
            </a:pPr>
            <a:r>
              <a:rPr lang="en-US" sz="1600" dirty="0" smtClean="0"/>
              <a:t>The most common causes are hypertension, ischemic heart disease, hypertrophic obstructive cardiomyopathy, and restrictive cardiomyopathy. </a:t>
            </a:r>
          </a:p>
          <a:p>
            <a:pPr algn="l">
              <a:buNone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1497</TotalTime>
  <Words>1072</Words>
  <Application>Microsoft Office PowerPoint</Application>
  <PresentationFormat>عرض على الشاشة (3:4)‏</PresentationFormat>
  <Paragraphs>207</Paragraphs>
  <Slides>24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انقلاب</vt:lpstr>
      <vt:lpstr>Heart Failure</vt:lpstr>
      <vt:lpstr>CONTENET</vt:lpstr>
      <vt:lpstr>الشريحة 3</vt:lpstr>
      <vt:lpstr>الشريحة 4</vt:lpstr>
      <vt:lpstr>INTRODUCTION</vt:lpstr>
      <vt:lpstr>Epidemiology:</vt:lpstr>
      <vt:lpstr>Pathophysiology:</vt:lpstr>
      <vt:lpstr>Pathophysiology:</vt:lpstr>
      <vt:lpstr>Pathophysiology:systolic/diastolic</vt:lpstr>
      <vt:lpstr>Pathophysiology:systolic/diastolic</vt:lpstr>
      <vt:lpstr>Risk factors:</vt:lpstr>
      <vt:lpstr>Signs and symptoms</vt:lpstr>
      <vt:lpstr>Signs and symptoms</vt:lpstr>
      <vt:lpstr>Signs and symptoms</vt:lpstr>
      <vt:lpstr>Classification of HF severity:</vt:lpstr>
      <vt:lpstr>investigation</vt:lpstr>
      <vt:lpstr>investigation</vt:lpstr>
      <vt:lpstr>investigation</vt:lpstr>
      <vt:lpstr>investigation</vt:lpstr>
      <vt:lpstr>MANAGEMENT</vt:lpstr>
      <vt:lpstr>MANAGEMENT</vt:lpstr>
      <vt:lpstr>MANAGEMENT</vt:lpstr>
      <vt:lpstr>MANAGEMENT</vt:lpstr>
      <vt:lpstr>الشريحة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TAKING AND EXAMINING THE GERIATRIC PATIENT</dc:title>
  <dc:creator>ahmed</dc:creator>
  <cp:lastModifiedBy>SONY</cp:lastModifiedBy>
  <cp:revision>41</cp:revision>
  <dcterms:created xsi:type="dcterms:W3CDTF">2013-09-04T20:55:37Z</dcterms:created>
  <dcterms:modified xsi:type="dcterms:W3CDTF">2014-11-02T23:20:42Z</dcterms:modified>
</cp:coreProperties>
</file>