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214970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3306545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3315143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189935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3287582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8372120-264D-454B-B139-0742EAD4EB1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98087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8372120-264D-454B-B139-0742EAD4EB18}"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300045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8372120-264D-454B-B139-0742EAD4EB18}"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55699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372120-264D-454B-B139-0742EAD4EB18}"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2490573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372120-264D-454B-B139-0742EAD4EB1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720552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372120-264D-454B-B139-0742EAD4EB1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B5162C-F7C7-40BB-9627-0B95D39AD6F8}" type="slidenum">
              <a:rPr lang="ar-SA" smtClean="0"/>
              <a:t>‹#›</a:t>
            </a:fld>
            <a:endParaRPr lang="ar-SA"/>
          </a:p>
        </p:txBody>
      </p:sp>
    </p:spTree>
    <p:extLst>
      <p:ext uri="{BB962C8B-B14F-4D97-AF65-F5344CB8AC3E}">
        <p14:creationId xmlns:p14="http://schemas.microsoft.com/office/powerpoint/2010/main" val="340760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372120-264D-454B-B139-0742EAD4EB18}"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B5162C-F7C7-40BB-9627-0B95D39AD6F8}" type="slidenum">
              <a:rPr lang="ar-SA" smtClean="0"/>
              <a:t>‹#›</a:t>
            </a:fld>
            <a:endParaRPr lang="ar-SA"/>
          </a:p>
        </p:txBody>
      </p:sp>
    </p:spTree>
    <p:extLst>
      <p:ext uri="{BB962C8B-B14F-4D97-AF65-F5344CB8AC3E}">
        <p14:creationId xmlns:p14="http://schemas.microsoft.com/office/powerpoint/2010/main" val="15490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212651"/>
            <a:ext cx="10799135" cy="5964312"/>
          </a:xfrm>
        </p:spPr>
        <p:txBody>
          <a:bodyPr>
            <a:normAutofit/>
          </a:bodyPr>
          <a:lstStyle/>
          <a:p>
            <a:r>
              <a:rPr lang="ar-SA" sz="1000" b="1" dirty="0"/>
              <a:t>تجهيزات التصوير في  </a:t>
            </a:r>
            <a:r>
              <a:rPr lang="ar-SA" sz="1000" b="1" dirty="0" err="1"/>
              <a:t>الإسنوديو</a:t>
            </a:r>
            <a:endParaRPr lang="en-US" sz="1000" dirty="0"/>
          </a:p>
          <a:p>
            <a:r>
              <a:rPr lang="ar-SA" sz="1000" b="1" dirty="0"/>
              <a:t>آلة التصوير التلفزيوني (كاميرا الفيديو):</a:t>
            </a:r>
            <a:endParaRPr lang="en-US" sz="1000" dirty="0"/>
          </a:p>
          <a:p>
            <a:r>
              <a:rPr lang="ar-SA" sz="1000" b="1" dirty="0"/>
              <a:t>جسم معدني يحتوي على لوح حساس للضوء داخل صمام الكاميرا, حيث تقوم العدسة الموجودة في مقدمة الكاميرا بإرسال صورة معكوسة للأجسام المصورة, ومن ثم يقوم الشعاع الالكتروني الموجود بداخل صمام الكاميرا بتحويل المشهد الضوئي إلى ذبذبات كهربية عن طريق مسح الصورة بهذا الشعاع الراسم(يرسم 625 خطاً للصورة ويتكرر 25 مرة بالثانية) ومن خلال هذه العملية تتكون الذبذبات التي تمثل الصورة الضوئية, وبذلك تقوم الكاميرا بتحويل الصورة الضوئية إلى صورة كهربية, تماماً مثلما يقوم الميكرفون بتحويل الذبذبات الصوتية إلى ذبذبات كهربية.</a:t>
            </a:r>
            <a:endParaRPr lang="en-US" sz="1000" dirty="0"/>
          </a:p>
          <a:p>
            <a:r>
              <a:rPr lang="ar-SA" sz="1000" b="1" dirty="0"/>
              <a:t>كاميرا الأستوديو :</a:t>
            </a:r>
            <a:endParaRPr lang="en-US" sz="1000" dirty="0"/>
          </a:p>
          <a:p>
            <a:r>
              <a:rPr lang="ar-SA" sz="1000" b="1" dirty="0"/>
              <a:t>مصطلح يستخدم عادة لوصف كاميرات عالية الجودة بوصفها كاميرات عالية الوضوح تلفزيونياً, والتي تكون ثقيلة لدرجة لا يمكن المناورة بها بصورة صحيحة دون مساعدة الحامل, ويتم استخدام كاميرات الأستوديو في مختلف إنتاجات الأستوديو مثل الأخبار والمقابلات وعروض المتحدثين من المنصة والمسلسلات اليومية الدرامية, ويمكن أن نجد مثل هذه الكاميرات في حفلات الموسيقى (</a:t>
            </a:r>
            <a:r>
              <a:rPr lang="ar-SA" sz="1000" b="1" dirty="0" err="1"/>
              <a:t>الكونشيرتو</a:t>
            </a:r>
            <a:r>
              <a:rPr lang="ar-SA" sz="1000" b="1" dirty="0"/>
              <a:t>) وقاعات المؤتمرات والملاعب. وهي عالية الجودة وتكون عادة ثقيلة الوزن تحمل على </a:t>
            </a:r>
            <a:r>
              <a:rPr lang="ar-SA" sz="1000" b="1" dirty="0" err="1"/>
              <a:t>البديستل</a:t>
            </a:r>
            <a:r>
              <a:rPr lang="ar-SA" sz="1000" b="1" dirty="0"/>
              <a:t>( </a:t>
            </a:r>
            <a:r>
              <a:rPr lang="en-US" sz="1000" b="1" dirty="0"/>
              <a:t>PEDETAL</a:t>
            </a:r>
            <a:r>
              <a:rPr lang="ar-SA" sz="1000" b="1" dirty="0"/>
              <a:t>) لتسهيل الحركة على أرضية الأستوديو المستوية الناعمة, وتستخدم لتصوير جميع البرامج داخل الأستوديو.</a:t>
            </a:r>
            <a:endParaRPr lang="en-US" sz="1000" dirty="0"/>
          </a:p>
          <a:p>
            <a:r>
              <a:rPr lang="ar-SA" sz="1000" b="1" dirty="0"/>
              <a:t>العدسة </a:t>
            </a:r>
            <a:r>
              <a:rPr lang="en-US" sz="1000" b="1" dirty="0"/>
              <a:t>Lines</a:t>
            </a:r>
            <a:r>
              <a:rPr lang="ar-SA" sz="1000" b="1" dirty="0"/>
              <a:t> :</a:t>
            </a:r>
            <a:endParaRPr lang="en-US" sz="1000" dirty="0"/>
          </a:p>
          <a:p>
            <a:r>
              <a:rPr lang="ar-SA" sz="1000" b="1" dirty="0"/>
              <a:t>ووظيفتها أنها تعكس صورة مصغرة شديدة الوضوح للمنظر الموجود أمامها وتركزه فوق صمام الكاميرا, ويوجد العديد من أنواع العدسات منها ذات البعد البؤري الثابت, وذات البعد البؤري المتغير وهي العدسة الافتراضية في جميع أنواع الكاميرات.</a:t>
            </a:r>
            <a:endParaRPr lang="en-US" sz="1000" dirty="0"/>
          </a:p>
          <a:p>
            <a:r>
              <a:rPr lang="ar-SA" sz="1000" b="1" dirty="0"/>
              <a:t>حلقة ضبط البؤرة وتوضيح الصورة( الفوكس) </a:t>
            </a:r>
            <a:r>
              <a:rPr lang="en-US" sz="1000" b="1" dirty="0"/>
              <a:t>Focus Ring</a:t>
            </a:r>
            <a:r>
              <a:rPr lang="ar-SA" sz="1000" b="1" dirty="0"/>
              <a:t> :</a:t>
            </a:r>
            <a:endParaRPr lang="en-US" sz="1000" dirty="0"/>
          </a:p>
          <a:p>
            <a:r>
              <a:rPr lang="ar-SA" sz="1000" b="1" dirty="0"/>
              <a:t>هذه الحلقة من أهم حلقات الكاميرا وعن طريقها يتم توضيح الصورة المموهة وضبط البعد البؤري حيث يتم ضبط المسافة بين البؤرة واللوح الحساس مما يؤدي إلى وضوح الصورة.</a:t>
            </a:r>
            <a:endParaRPr lang="en-US" sz="1000" dirty="0"/>
          </a:p>
          <a:p>
            <a:r>
              <a:rPr lang="ar-SA" sz="1000" b="1" dirty="0"/>
              <a:t>حلقة الزووم (</a:t>
            </a:r>
            <a:r>
              <a:rPr lang="en-US" sz="1000" b="1" dirty="0"/>
              <a:t>Zoom Ring</a:t>
            </a:r>
            <a:r>
              <a:rPr lang="ar-SA" sz="1000" b="1" dirty="0"/>
              <a:t>) :</a:t>
            </a:r>
            <a:endParaRPr lang="en-US" sz="1000" dirty="0"/>
          </a:p>
          <a:p>
            <a:r>
              <a:rPr lang="ar-SA" sz="1000" b="1" dirty="0"/>
              <a:t>وهي حلقة تستخدم لتقريب المشهد المراد تصويره وإبعاده ويكون التقريب من خلال هذه الحلقة بشكل حر أي تحكم يدوي في سرعة التقريب والإبعاد. ويمكن التحكم في سرعه التقريب وذلك حسب قوة الضغط على طرفي هذا المفتاح وهنالك رمز على كل طرف:</a:t>
            </a:r>
            <a:endParaRPr lang="en-US" sz="1000" dirty="0"/>
          </a:p>
          <a:p>
            <a:r>
              <a:rPr lang="ar-SA" sz="1000" b="1" dirty="0"/>
              <a:t>(</a:t>
            </a:r>
            <a:r>
              <a:rPr lang="en-US" sz="1000" b="1" dirty="0"/>
              <a:t>W</a:t>
            </a:r>
            <a:r>
              <a:rPr lang="ar-SA" sz="1000" b="1" dirty="0"/>
              <a:t>) وهي لإبعاد الصورة أي تكبير مسافتها </a:t>
            </a:r>
            <a:r>
              <a:rPr lang="en-US" sz="1000" b="1" dirty="0"/>
              <a:t>Wide angel</a:t>
            </a:r>
            <a:r>
              <a:rPr lang="ar-SA" sz="1000" b="1" dirty="0"/>
              <a:t>.</a:t>
            </a:r>
            <a:endParaRPr lang="en-US" sz="1000" dirty="0"/>
          </a:p>
          <a:p>
            <a:r>
              <a:rPr lang="ar-SA" sz="1000" b="1" dirty="0"/>
              <a:t>(</a:t>
            </a:r>
            <a:r>
              <a:rPr lang="en-US" sz="1000" b="1" dirty="0"/>
              <a:t>T</a:t>
            </a:r>
            <a:r>
              <a:rPr lang="ar-SA" sz="1000" b="1" dirty="0"/>
              <a:t>) وهي لتقريب الصورة أي تصغير مسافتها </a:t>
            </a:r>
            <a:r>
              <a:rPr lang="en-US" sz="1000" b="1" dirty="0"/>
              <a:t>Telephoto</a:t>
            </a:r>
            <a:r>
              <a:rPr lang="ar-SA" sz="1000" b="1" dirty="0"/>
              <a:t>.</a:t>
            </a:r>
            <a:endParaRPr lang="en-US" sz="1000" dirty="0"/>
          </a:p>
          <a:p>
            <a:r>
              <a:rPr lang="ar-SA" sz="1000" b="1" dirty="0"/>
              <a:t>حلقة فتحة العدسة </a:t>
            </a:r>
            <a:r>
              <a:rPr lang="en-US" sz="1000" b="1" dirty="0"/>
              <a:t>Iris Ring</a:t>
            </a:r>
            <a:r>
              <a:rPr lang="ar-SA" sz="1000" b="1" dirty="0"/>
              <a:t> :</a:t>
            </a:r>
            <a:endParaRPr lang="en-US" sz="1000" dirty="0"/>
          </a:p>
          <a:p>
            <a:r>
              <a:rPr lang="ar-SA" sz="1000" b="1" dirty="0"/>
              <a:t>وهي حلقة تتحكم بكمية الضوء الداخل للكاميرا وتستخدم لزيادة إضاءة المشهد المراد تصويره فعند تصوير شخص خلفيته مضاءة بشكل كبير فإن صورة هذا الشخص تظهر سوداء ولا يمكن التعرف على ملامح وجهه مثل " شخص يجلس بجوار نافذة.</a:t>
            </a:r>
            <a:endParaRPr lang="en-US" sz="1000" dirty="0"/>
          </a:p>
          <a:p>
            <a:r>
              <a:rPr lang="ar-SA" sz="1000" b="1" dirty="0"/>
              <a:t>حلقة ضبط وضوح الصورة القريبة أو الصغيرة ( </a:t>
            </a:r>
            <a:r>
              <a:rPr lang="en-US" sz="1000" b="1" dirty="0"/>
              <a:t>Macro Ring</a:t>
            </a:r>
            <a:r>
              <a:rPr lang="ar-SA" sz="1000" b="1" dirty="0"/>
              <a:t>):</a:t>
            </a:r>
            <a:endParaRPr lang="en-US" sz="1000" dirty="0"/>
          </a:p>
          <a:p>
            <a:r>
              <a:rPr lang="ar-SA" sz="1000" b="1" dirty="0"/>
              <a:t>تستخدم هذه الحلقة عندما يكون موضوع التصوير دقيق وصغير وتكون المسافة بين موضوع التصوير والعدسة الأمامية أقل من (1,1 </a:t>
            </a:r>
            <a:r>
              <a:rPr lang="en-US" sz="1000" b="1" dirty="0"/>
              <a:t>m</a:t>
            </a:r>
            <a:r>
              <a:rPr lang="ar-SA" sz="1000" b="1" dirty="0"/>
              <a:t>) أو 4 قدم وذلك لتوضيح معالم الصورة.</a:t>
            </a:r>
            <a:endParaRPr lang="en-US" sz="1000" dirty="0"/>
          </a:p>
          <a:p>
            <a:pPr marL="0" indent="0">
              <a:buNone/>
            </a:pPr>
            <a:endParaRPr lang="ar-SA" sz="1000" dirty="0"/>
          </a:p>
        </p:txBody>
      </p:sp>
    </p:spTree>
    <p:extLst>
      <p:ext uri="{BB962C8B-B14F-4D97-AF65-F5344CB8AC3E}">
        <p14:creationId xmlns:p14="http://schemas.microsoft.com/office/powerpoint/2010/main" val="384496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202019"/>
            <a:ext cx="10894828" cy="5974944"/>
          </a:xfrm>
        </p:spPr>
        <p:txBody>
          <a:bodyPr>
            <a:normAutofit/>
          </a:bodyPr>
          <a:lstStyle/>
          <a:p>
            <a:r>
              <a:rPr lang="ar-SA" sz="1400" b="1" dirty="0"/>
              <a:t>الكاسب </a:t>
            </a:r>
            <a:r>
              <a:rPr lang="en-US" sz="1400" b="1" dirty="0"/>
              <a:t>Gain</a:t>
            </a:r>
            <a:endParaRPr lang="en-US" sz="1400" dirty="0"/>
          </a:p>
          <a:p>
            <a:r>
              <a:rPr lang="ar-SA" sz="1400" b="1" dirty="0"/>
              <a:t>هو مفتاح لتغيير درجة الوضوح في الصورة في حال كانت الإضاءة ضعيفة وهو يتدرج وفقاً للأحرف التالية: </a:t>
            </a:r>
            <a:r>
              <a:rPr lang="en-US" sz="1400" b="1" dirty="0"/>
              <a:t>L</a:t>
            </a:r>
            <a:r>
              <a:rPr lang="ar-SA" sz="1400" b="1" dirty="0"/>
              <a:t> . </a:t>
            </a:r>
            <a:r>
              <a:rPr lang="en-US" sz="1400" b="1" dirty="0"/>
              <a:t>M</a:t>
            </a:r>
            <a:r>
              <a:rPr lang="ar-SA" sz="1400" b="1" dirty="0"/>
              <a:t>. </a:t>
            </a:r>
            <a:r>
              <a:rPr lang="en-US" sz="1400" b="1" dirty="0"/>
              <a:t>H</a:t>
            </a:r>
            <a:r>
              <a:rPr lang="ar-SA" sz="1400" b="1" dirty="0"/>
              <a:t> </a:t>
            </a:r>
            <a:br>
              <a:rPr lang="ar-SA" sz="1400" b="1" dirty="0"/>
            </a:br>
            <a:r>
              <a:rPr lang="en-US" sz="1400" b="1" dirty="0"/>
              <a:t>L</a:t>
            </a:r>
            <a:r>
              <a:rPr lang="ar-SA" sz="1400" b="1" dirty="0"/>
              <a:t>. هي الدرجة الملائمة للتصوير.</a:t>
            </a:r>
            <a:br>
              <a:rPr lang="ar-SA" sz="1400" b="1" dirty="0"/>
            </a:br>
            <a:r>
              <a:rPr lang="en-US" sz="1400" b="1" dirty="0"/>
              <a:t>M</a:t>
            </a:r>
            <a:r>
              <a:rPr lang="ar-SA" sz="1400" b="1" dirty="0"/>
              <a:t>. هي درجة تزيد من نسبة الإضاءة في حالة التصوير في إضاءة ضعيفة.</a:t>
            </a:r>
            <a:br>
              <a:rPr lang="ar-SA" sz="1400" b="1" dirty="0"/>
            </a:br>
            <a:r>
              <a:rPr lang="en-US" sz="1400" b="1" dirty="0"/>
              <a:t>H</a:t>
            </a:r>
            <a:r>
              <a:rPr lang="ar-SA" sz="1400" b="1" dirty="0"/>
              <a:t>. وهي درجة تزيد من نسبة الإضاءة في حال كانت الإضاءة أضعف وأقل من التي سبقتها ويجب عدم استخدامها إلا للضرورة القصوى لما تسببه من تشويش في الصورة.</a:t>
            </a:r>
            <a:endParaRPr lang="en-US" sz="1400" dirty="0"/>
          </a:p>
          <a:p>
            <a:r>
              <a:rPr lang="ar-SA" sz="1400" b="1" dirty="0"/>
              <a:t>شاشة العرض البلوري </a:t>
            </a:r>
            <a:r>
              <a:rPr lang="en-US" sz="1400" b="1" dirty="0"/>
              <a:t>LCD</a:t>
            </a:r>
            <a:r>
              <a:rPr lang="ar-SA" sz="1400" b="1" dirty="0"/>
              <a:t> :</a:t>
            </a:r>
            <a:endParaRPr lang="en-US" sz="1400" dirty="0"/>
          </a:p>
          <a:p>
            <a:r>
              <a:rPr lang="ar-SA" sz="1400" b="1" dirty="0"/>
              <a:t>هي شاشة صغيرة توجد على جانب جسم الكاميرا ويمكن تدويرها بزاوية أقصاها 180 درجة, ويظهر من خلالها الموضوع المراد التقاط صورة له, وتظهر عليها أيضاً العديد من بيانات ضبط الكاميرا مثل: مستوى اللون, وإعدادات الكاميرا, وبعض المؤثرات الخاصة أثناء التصوير, مستوى الصوت.</a:t>
            </a:r>
            <a:endParaRPr lang="en-US" sz="1400" dirty="0"/>
          </a:p>
          <a:p>
            <a:r>
              <a:rPr lang="ar-SA" sz="1400" b="1" dirty="0"/>
              <a:t>المحدد الالكتروني للمنظر</a:t>
            </a:r>
            <a:r>
              <a:rPr lang="en-US" sz="1400" b="1" dirty="0"/>
              <a:t>View Finder</a:t>
            </a:r>
            <a:r>
              <a:rPr lang="ar-SA" sz="1400" b="1" dirty="0"/>
              <a:t> :</a:t>
            </a:r>
            <a:endParaRPr lang="en-US" sz="1400" dirty="0"/>
          </a:p>
          <a:p>
            <a:r>
              <a:rPr lang="ar-SA" sz="1400" b="1" dirty="0"/>
              <a:t>هي شاشة عرض داخلية صغيرة تأتي مدمجة بالكاميرا, بمساحة من 2/1- 2بوصة, ويرى من خلالها المصور نفس ما يتم تسجيله, حيث أنها تتكون من عدسة أحادية عاكسة. وفي كثير من الأحيان يحتوي هذا المحدد على حاضنة للعين أيضاً.</a:t>
            </a:r>
            <a:endParaRPr lang="en-US" sz="1400" dirty="0"/>
          </a:p>
          <a:p>
            <a:r>
              <a:rPr lang="ar-SA" sz="1400" b="1" dirty="0"/>
              <a:t>فتحة </a:t>
            </a:r>
            <a:r>
              <a:rPr lang="ar-SA" sz="1400" b="1" dirty="0" err="1"/>
              <a:t>الغالق</a:t>
            </a:r>
            <a:r>
              <a:rPr lang="ar-SA" sz="1400" b="1" dirty="0"/>
              <a:t> </a:t>
            </a:r>
            <a:r>
              <a:rPr lang="en-US" sz="1400" b="1" dirty="0"/>
              <a:t>Shutter</a:t>
            </a:r>
            <a:r>
              <a:rPr lang="ar-SA" sz="1400" b="1" dirty="0"/>
              <a:t> :</a:t>
            </a:r>
            <a:endParaRPr lang="en-US" sz="1400" dirty="0"/>
          </a:p>
          <a:p>
            <a:r>
              <a:rPr lang="ar-SA" sz="1400" b="1" dirty="0"/>
              <a:t>وهو يتحكم في الإغلاق الإلكتروني لفتحة العدسة وفي الوضع الطبيعي تكون سرعته 150/1 ويستخدم زر فتحة </a:t>
            </a:r>
            <a:r>
              <a:rPr lang="ar-SA" sz="1400" b="1" dirty="0" err="1"/>
              <a:t>الغالق</a:t>
            </a:r>
            <a:r>
              <a:rPr lang="ar-SA" sz="1400" b="1" dirty="0"/>
              <a:t> لزيادة سرعة الكاميرا في التقاط صورة الأجسام السريعة مثل الطائرة, والصاروخ, وشاشة الكمبيوتر........</a:t>
            </a:r>
            <a:r>
              <a:rPr lang="ar-SA" sz="1400" b="1" dirty="0" err="1"/>
              <a:t>ألخ</a:t>
            </a:r>
            <a:r>
              <a:rPr lang="ar-SA" sz="1400" b="1" dirty="0"/>
              <a:t>.</a:t>
            </a:r>
            <a:br>
              <a:rPr lang="ar-SA" sz="1400" b="1" dirty="0"/>
            </a:br>
            <a:r>
              <a:rPr lang="ar-SA" sz="1400" b="1" dirty="0"/>
              <a:t>و السرعات الموجودة هي:</a:t>
            </a:r>
            <a:br>
              <a:rPr lang="ar-SA" sz="1400" b="1" dirty="0"/>
            </a:br>
            <a:r>
              <a:rPr lang="ar-SA" sz="1400" b="1" dirty="0"/>
              <a:t>( 125/1، 250/1، 500/1 1000/1، 2000/1، 1/4000، 8000/1)</a:t>
            </a:r>
            <a:endParaRPr lang="en-US" sz="1400" dirty="0"/>
          </a:p>
          <a:p>
            <a:r>
              <a:rPr lang="ar-SA" sz="1400" b="1" dirty="0"/>
              <a:t>مفتاح ضبط توازن اللون الأبيض (</a:t>
            </a:r>
            <a:r>
              <a:rPr lang="en-US" sz="1400" b="1" dirty="0"/>
              <a:t>White Balance</a:t>
            </a:r>
            <a:r>
              <a:rPr lang="ar-SA" sz="1400" b="1" dirty="0"/>
              <a:t>)</a:t>
            </a:r>
            <a:endParaRPr lang="en-US" sz="1400" dirty="0"/>
          </a:p>
          <a:p>
            <a:r>
              <a:rPr lang="ar-SA" sz="1400" b="1" dirty="0"/>
              <a:t>يقوم بتعديل مستوى إشارة اللون الأحمر والأخضر والأزرق لكي تظهر الأجسام البيضاء بلون أبيض واضح، وفي حالة عدم ضبطه بالكاميرا فإن الأجسام البيضاء تظهر محمرة أو مزرقة تبعاً للون المصدر الضوئي المستخدم.</a:t>
            </a:r>
            <a:br>
              <a:rPr lang="ar-SA" sz="1400" b="1" dirty="0"/>
            </a:br>
            <a:endParaRPr lang="en-US" sz="1400" dirty="0"/>
          </a:p>
          <a:p>
            <a:pPr marL="0" indent="0">
              <a:buNone/>
            </a:pPr>
            <a:endParaRPr lang="ar-SA" sz="1400" dirty="0"/>
          </a:p>
        </p:txBody>
      </p:sp>
    </p:spTree>
    <p:extLst>
      <p:ext uri="{BB962C8B-B14F-4D97-AF65-F5344CB8AC3E}">
        <p14:creationId xmlns:p14="http://schemas.microsoft.com/office/powerpoint/2010/main" val="2578015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381438699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455</Words>
  <Application>Microsoft Office PowerPoint</Application>
  <PresentationFormat>ملء الشاشة</PresentationFormat>
  <Paragraphs>27</Paragraphs>
  <Slides>3</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3</vt:i4>
      </vt:variant>
    </vt:vector>
  </HeadingPairs>
  <TitlesOfParts>
    <vt:vector size="8"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2015-04-09T08:55:32Z</dcterms:created>
  <dcterms:modified xsi:type="dcterms:W3CDTF">2015-04-09T08:55:43Z</dcterms:modified>
</cp:coreProperties>
</file>