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B25E180-B33B-4222-BC37-C0377BD32DF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202750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B25E180-B33B-4222-BC37-C0377BD32DF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2873194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B25E180-B33B-4222-BC37-C0377BD32DF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109508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B25E180-B33B-4222-BC37-C0377BD32DF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41272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B25E180-B33B-4222-BC37-C0377BD32DF3}"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288760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B25E180-B33B-4222-BC37-C0377BD32DF3}"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426543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B25E180-B33B-4222-BC37-C0377BD32DF3}" type="datetimeFigureOut">
              <a:rPr lang="en-US" smtClean="0"/>
              <a:t>4/9/2015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3547328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B25E180-B33B-4222-BC37-C0377BD32DF3}" type="datetimeFigureOut">
              <a:rPr lang="en-US" smtClean="0"/>
              <a:t>4/9/2015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111636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B25E180-B33B-4222-BC37-C0377BD32DF3}" type="datetimeFigureOut">
              <a:rPr lang="en-US" smtClean="0"/>
              <a:t>4/9/2015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146694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B25E180-B33B-4222-BC37-C0377BD32DF3}"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102546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B25E180-B33B-4222-BC37-C0377BD32DF3}"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5C5D5FD-BFF7-4E39-8C23-92205D3EC60C}" type="slidenum">
              <a:rPr lang="en-US" smtClean="0"/>
              <a:t>‹#›</a:t>
            </a:fld>
            <a:endParaRPr lang="en-US"/>
          </a:p>
        </p:txBody>
      </p:sp>
    </p:spTree>
    <p:extLst>
      <p:ext uri="{BB962C8B-B14F-4D97-AF65-F5344CB8AC3E}">
        <p14:creationId xmlns:p14="http://schemas.microsoft.com/office/powerpoint/2010/main" val="3222359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5E180-B33B-4222-BC37-C0377BD32DF3}" type="datetimeFigureOut">
              <a:rPr lang="en-US" smtClean="0"/>
              <a:t>4/9/2015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5D5FD-BFF7-4E39-8C23-92205D3EC60C}" type="slidenum">
              <a:rPr lang="en-US" smtClean="0"/>
              <a:t>‹#›</a:t>
            </a:fld>
            <a:endParaRPr lang="en-US"/>
          </a:p>
        </p:txBody>
      </p:sp>
    </p:spTree>
    <p:extLst>
      <p:ext uri="{BB962C8B-B14F-4D97-AF65-F5344CB8AC3E}">
        <p14:creationId xmlns:p14="http://schemas.microsoft.com/office/powerpoint/2010/main" val="3058318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جدول 5"/>
          <p:cNvGraphicFramePr>
            <a:graphicFrameLocks noGrp="1"/>
          </p:cNvGraphicFramePr>
          <p:nvPr>
            <p:extLst>
              <p:ext uri="{D42A27DB-BD31-4B8C-83A1-F6EECF244321}">
                <p14:modId xmlns:p14="http://schemas.microsoft.com/office/powerpoint/2010/main" val="2869932059"/>
              </p:ext>
            </p:extLst>
          </p:nvPr>
        </p:nvGraphicFramePr>
        <p:xfrm>
          <a:off x="2590798" y="1447800"/>
          <a:ext cx="3886201" cy="4867042"/>
        </p:xfrm>
        <a:graphic>
          <a:graphicData uri="http://schemas.openxmlformats.org/drawingml/2006/table">
            <a:tbl>
              <a:tblPr rtl="1" firstRow="1" firstCol="1" bandRow="1">
                <a:tableStyleId>{5C22544A-7EE6-4342-B048-85BDC9FD1C3A}</a:tableStyleId>
              </a:tblPr>
              <a:tblGrid>
                <a:gridCol w="1051026"/>
                <a:gridCol w="852821"/>
                <a:gridCol w="1051026"/>
                <a:gridCol w="931328"/>
              </a:tblGrid>
              <a:tr h="374012">
                <a:tc>
                  <a:txBody>
                    <a:bodyPr/>
                    <a:lstStyle/>
                    <a:p>
                      <a:pPr marL="0" marR="0" algn="ctr" rtl="1">
                        <a:lnSpc>
                          <a:spcPct val="115000"/>
                        </a:lnSpc>
                        <a:spcBef>
                          <a:spcPts val="0"/>
                        </a:spcBef>
                        <a:spcAft>
                          <a:spcPts val="0"/>
                        </a:spcAft>
                      </a:pPr>
                      <a:r>
                        <a:rPr lang="ar-SA" sz="600">
                          <a:effectLst/>
                        </a:rPr>
                        <a:t>1</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 المبادرة / المشروع</a:t>
                      </a:r>
                      <a:endParaRPr lang="en-US" sz="500">
                        <a:effectLst/>
                        <a:latin typeface="Calibri"/>
                        <a:ea typeface="Calibri"/>
                        <a:cs typeface="Arial"/>
                      </a:endParaRPr>
                    </a:p>
                  </a:txBody>
                  <a:tcPr marL="32523" marR="32523" marT="0" marB="0" anchor="ctr"/>
                </a:tc>
                <a:tc gridSpan="2">
                  <a:txBody>
                    <a:bodyPr/>
                    <a:lstStyle/>
                    <a:p>
                      <a:pPr marL="0" marR="0" algn="ctr" rtl="1">
                        <a:lnSpc>
                          <a:spcPct val="115000"/>
                        </a:lnSpc>
                        <a:spcBef>
                          <a:spcPts val="0"/>
                        </a:spcBef>
                        <a:spcAft>
                          <a:spcPts val="0"/>
                        </a:spcAft>
                      </a:pPr>
                      <a:r>
                        <a:rPr lang="ar-SA" sz="700" cap="small">
                          <a:effectLst/>
                        </a:rPr>
                        <a:t/>
                      </a:r>
                      <a:br>
                        <a:rPr lang="ar-SA" sz="700" cap="small">
                          <a:effectLst/>
                        </a:rPr>
                      </a:br>
                      <a:r>
                        <a:rPr lang="ar-SA" sz="700" cap="small">
                          <a:effectLst/>
                        </a:rPr>
                        <a:t>مبادرة نظام التعليم الإلكتروني</a:t>
                      </a:r>
                      <a:endParaRPr lang="en-US" sz="500">
                        <a:effectLst/>
                      </a:endParaRPr>
                    </a:p>
                    <a:p>
                      <a:pPr marL="0" marR="0" algn="r" rtl="1">
                        <a:lnSpc>
                          <a:spcPct val="115000"/>
                        </a:lnSpc>
                        <a:spcBef>
                          <a:spcPts val="0"/>
                        </a:spcBef>
                        <a:spcAft>
                          <a:spcPts val="0"/>
                        </a:spcAft>
                      </a:pPr>
                      <a:r>
                        <a:rPr lang="en-US" sz="700" cap="small">
                          <a:effectLst/>
                        </a:rPr>
                        <a:t> </a:t>
                      </a:r>
                      <a:endParaRPr lang="en-US" sz="500">
                        <a:effectLst/>
                        <a:latin typeface="Calibri"/>
                        <a:ea typeface="Calibri"/>
                        <a:cs typeface="Arial"/>
                      </a:endParaRPr>
                    </a:p>
                  </a:txBody>
                  <a:tcPr marL="32523" marR="32523" marT="0" marB="0"/>
                </a:tc>
                <a:tc hMerge="1">
                  <a:txBody>
                    <a:bodyPr/>
                    <a:lstStyle/>
                    <a:p>
                      <a:endParaRPr lang="en-US"/>
                    </a:p>
                  </a:txBody>
                  <a:tcPr/>
                </a:tc>
              </a:tr>
              <a:tr h="839448">
                <a:tc>
                  <a:txBody>
                    <a:bodyPr/>
                    <a:lstStyle/>
                    <a:p>
                      <a:pPr marL="0" marR="0" algn="ctr" rtl="1">
                        <a:lnSpc>
                          <a:spcPct val="115000"/>
                        </a:lnSpc>
                        <a:spcBef>
                          <a:spcPts val="0"/>
                        </a:spcBef>
                        <a:spcAft>
                          <a:spcPts val="0"/>
                        </a:spcAft>
                      </a:pPr>
                      <a:r>
                        <a:rPr lang="ar-SA" sz="600">
                          <a:effectLst/>
                        </a:rPr>
                        <a:t>2</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وصف المبادرة</a:t>
                      </a:r>
                      <a:endParaRPr lang="en-US" sz="500">
                        <a:effectLst/>
                        <a:latin typeface="Calibri"/>
                        <a:ea typeface="Calibri"/>
                        <a:cs typeface="Arial"/>
                      </a:endParaRPr>
                    </a:p>
                  </a:txBody>
                  <a:tcPr marL="32523" marR="32523" marT="0" marB="0" anchor="ctr"/>
                </a:tc>
                <a:tc gridSpan="2">
                  <a:txBody>
                    <a:bodyPr/>
                    <a:lstStyle/>
                    <a:p>
                      <a:pPr marL="0" marR="0" algn="r" rtl="1">
                        <a:lnSpc>
                          <a:spcPct val="115000"/>
                        </a:lnSpc>
                        <a:spcBef>
                          <a:spcPts val="0"/>
                        </a:spcBef>
                        <a:spcAft>
                          <a:spcPts val="0"/>
                        </a:spcAft>
                      </a:pPr>
                      <a:r>
                        <a:rPr lang="ar-SA" sz="700" cap="small">
                          <a:effectLst/>
                        </a:rPr>
                        <a:t> </a:t>
                      </a:r>
                      <a:endParaRPr lang="en-US" sz="500">
                        <a:effectLst/>
                      </a:endParaRPr>
                    </a:p>
                    <a:p>
                      <a:pPr marL="0" marR="0" algn="ctr" rtl="1">
                        <a:lnSpc>
                          <a:spcPct val="115000"/>
                        </a:lnSpc>
                        <a:spcBef>
                          <a:spcPts val="0"/>
                        </a:spcBef>
                        <a:spcAft>
                          <a:spcPts val="0"/>
                        </a:spcAft>
                      </a:pPr>
                      <a:r>
                        <a:rPr lang="ar-SA" sz="700" cap="small">
                          <a:effectLst/>
                        </a:rPr>
                        <a:t>نظام تعليمي غير تقليدي يمكن الدارس من التحصيل العلمي والاستفادة من العملية التعليمية بكافة جوانبها دون الانتقال إلى موقع الدراسة ويمكن أعضاء هيئة التدريس ومن في حكمهم  من إيصال معلومات ومناقشاته للطلاب والطالبات  دون الانتقال إليهم.</a:t>
                      </a:r>
                      <a:endParaRPr lang="en-US" sz="500">
                        <a:effectLst/>
                      </a:endParaRPr>
                    </a:p>
                    <a:p>
                      <a:pPr marL="0" marR="0" algn="r" rtl="1">
                        <a:lnSpc>
                          <a:spcPct val="115000"/>
                        </a:lnSpc>
                        <a:spcBef>
                          <a:spcPts val="0"/>
                        </a:spcBef>
                        <a:spcAft>
                          <a:spcPts val="0"/>
                        </a:spcAft>
                      </a:pPr>
                      <a:r>
                        <a:rPr lang="en-US" sz="700" cap="small">
                          <a:effectLst/>
                        </a:rPr>
                        <a:t> </a:t>
                      </a:r>
                      <a:endParaRPr lang="en-US" sz="500">
                        <a:effectLst/>
                        <a:latin typeface="Calibri"/>
                        <a:ea typeface="Calibri"/>
                        <a:cs typeface="Arial"/>
                      </a:endParaRPr>
                    </a:p>
                  </a:txBody>
                  <a:tcPr marL="32523" marR="32523" marT="0" marB="0"/>
                </a:tc>
                <a:tc hMerge="1">
                  <a:txBody>
                    <a:bodyPr/>
                    <a:lstStyle/>
                    <a:p>
                      <a:endParaRPr lang="en-US"/>
                    </a:p>
                  </a:txBody>
                  <a:tcPr/>
                </a:tc>
              </a:tr>
              <a:tr h="374012">
                <a:tc>
                  <a:txBody>
                    <a:bodyPr/>
                    <a:lstStyle/>
                    <a:p>
                      <a:pPr marL="0" marR="0" algn="ctr" rtl="1">
                        <a:lnSpc>
                          <a:spcPct val="115000"/>
                        </a:lnSpc>
                        <a:spcBef>
                          <a:spcPts val="0"/>
                        </a:spcBef>
                        <a:spcAft>
                          <a:spcPts val="0"/>
                        </a:spcAft>
                      </a:pPr>
                      <a:r>
                        <a:rPr lang="ar-SA" sz="600">
                          <a:effectLst/>
                        </a:rPr>
                        <a:t>3</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البعد الإستراتيجي</a:t>
                      </a:r>
                      <a:endParaRPr lang="en-US" sz="500">
                        <a:effectLst/>
                        <a:latin typeface="Calibri"/>
                        <a:ea typeface="Calibri"/>
                        <a:cs typeface="Arial"/>
                      </a:endParaRPr>
                    </a:p>
                  </a:txBody>
                  <a:tcPr marL="32523" marR="32523" marT="0" marB="0" anchor="ctr"/>
                </a:tc>
                <a:tc gridSpan="2">
                  <a:txBody>
                    <a:bodyPr/>
                    <a:lstStyle/>
                    <a:p>
                      <a:pPr marL="0" marR="0" algn="r" rtl="1">
                        <a:lnSpc>
                          <a:spcPct val="115000"/>
                        </a:lnSpc>
                        <a:spcBef>
                          <a:spcPts val="0"/>
                        </a:spcBef>
                        <a:spcAft>
                          <a:spcPts val="0"/>
                        </a:spcAft>
                      </a:pPr>
                      <a:r>
                        <a:rPr lang="ar-SA" sz="700" cap="small">
                          <a:effectLst/>
                        </a:rPr>
                        <a:t> </a:t>
                      </a:r>
                      <a:endParaRPr lang="en-US" sz="500">
                        <a:effectLst/>
                      </a:endParaRPr>
                    </a:p>
                    <a:p>
                      <a:pPr marL="0" marR="0" algn="ctr" rtl="1">
                        <a:lnSpc>
                          <a:spcPct val="115000"/>
                        </a:lnSpc>
                        <a:spcBef>
                          <a:spcPts val="0"/>
                        </a:spcBef>
                        <a:spcAft>
                          <a:spcPts val="0"/>
                        </a:spcAft>
                      </a:pPr>
                      <a:r>
                        <a:rPr lang="ar-SA" sz="700" cap="small">
                          <a:effectLst/>
                        </a:rPr>
                        <a:t>العمليات الداخلية</a:t>
                      </a:r>
                      <a:endParaRPr lang="en-US" sz="500">
                        <a:effectLst/>
                      </a:endParaRPr>
                    </a:p>
                    <a:p>
                      <a:pPr marL="0" marR="0" algn="r" rtl="1">
                        <a:lnSpc>
                          <a:spcPct val="115000"/>
                        </a:lnSpc>
                        <a:spcBef>
                          <a:spcPts val="0"/>
                        </a:spcBef>
                        <a:spcAft>
                          <a:spcPts val="0"/>
                        </a:spcAft>
                      </a:pPr>
                      <a:r>
                        <a:rPr lang="en-US" sz="700" cap="small">
                          <a:effectLst/>
                        </a:rPr>
                        <a:t> </a:t>
                      </a:r>
                      <a:endParaRPr lang="en-US" sz="500">
                        <a:effectLst/>
                        <a:latin typeface="Calibri"/>
                        <a:ea typeface="Calibri"/>
                        <a:cs typeface="Arial"/>
                      </a:endParaRPr>
                    </a:p>
                  </a:txBody>
                  <a:tcPr marL="32523" marR="32523" marT="0" marB="0"/>
                </a:tc>
                <a:tc hMerge="1">
                  <a:txBody>
                    <a:bodyPr/>
                    <a:lstStyle/>
                    <a:p>
                      <a:endParaRPr lang="en-US"/>
                    </a:p>
                  </a:txBody>
                  <a:tcPr/>
                </a:tc>
              </a:tr>
              <a:tr h="764646">
                <a:tc>
                  <a:txBody>
                    <a:bodyPr/>
                    <a:lstStyle/>
                    <a:p>
                      <a:pPr marL="0" marR="0" algn="ctr" rtl="1">
                        <a:lnSpc>
                          <a:spcPct val="115000"/>
                        </a:lnSpc>
                        <a:spcBef>
                          <a:spcPts val="0"/>
                        </a:spcBef>
                        <a:spcAft>
                          <a:spcPts val="0"/>
                        </a:spcAft>
                      </a:pPr>
                      <a:r>
                        <a:rPr lang="ar-SA" sz="600" dirty="0">
                          <a:effectLst/>
                        </a:rPr>
                        <a:t>4</a:t>
                      </a:r>
                      <a:endParaRPr lang="en-US" sz="500" dirty="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الهدف الاستراتيجي</a:t>
                      </a:r>
                      <a:endParaRPr lang="en-US" sz="500">
                        <a:effectLst/>
                        <a:latin typeface="Calibri"/>
                        <a:ea typeface="Calibri"/>
                        <a:cs typeface="Arial"/>
                      </a:endParaRPr>
                    </a:p>
                  </a:txBody>
                  <a:tcPr marL="32523" marR="32523" marT="0" marB="0" anchor="ctr"/>
                </a:tc>
                <a:tc gridSpan="2">
                  <a:txBody>
                    <a:bodyPr/>
                    <a:lstStyle/>
                    <a:p>
                      <a:pPr marL="0" marR="0" algn="r" rtl="1">
                        <a:lnSpc>
                          <a:spcPct val="115000"/>
                        </a:lnSpc>
                        <a:spcBef>
                          <a:spcPts val="0"/>
                        </a:spcBef>
                        <a:spcAft>
                          <a:spcPts val="0"/>
                        </a:spcAft>
                      </a:pPr>
                      <a:r>
                        <a:rPr lang="ar-SA" sz="600">
                          <a:effectLst/>
                        </a:rPr>
                        <a:t> </a:t>
                      </a:r>
                      <a:endParaRPr lang="en-US" sz="500">
                        <a:effectLst/>
                      </a:endParaRPr>
                    </a:p>
                    <a:p>
                      <a:pPr marL="0" marR="0" algn="ctr" rtl="1">
                        <a:lnSpc>
                          <a:spcPct val="115000"/>
                        </a:lnSpc>
                        <a:spcBef>
                          <a:spcPts val="0"/>
                        </a:spcBef>
                        <a:spcAft>
                          <a:spcPts val="0"/>
                        </a:spcAft>
                      </a:pPr>
                      <a:r>
                        <a:rPr lang="ar-SA" sz="700">
                          <a:effectLst/>
                        </a:rPr>
                        <a:t> </a:t>
                      </a:r>
                      <a:endParaRPr lang="en-US" sz="500">
                        <a:effectLst/>
                      </a:endParaRPr>
                    </a:p>
                    <a:p>
                      <a:pPr marL="0" marR="0" algn="ctr" rtl="1">
                        <a:lnSpc>
                          <a:spcPct val="115000"/>
                        </a:lnSpc>
                        <a:spcBef>
                          <a:spcPts val="0"/>
                        </a:spcBef>
                        <a:spcAft>
                          <a:spcPts val="0"/>
                        </a:spcAft>
                      </a:pPr>
                      <a:r>
                        <a:rPr lang="ar-SA" sz="700" cap="small">
                          <a:effectLst/>
                        </a:rPr>
                        <a:t>رفع كفاءة الأداء المؤسسي، وتطوير البنية التحتية والبيئة التقنية لدعم التحول للمعاملات الإلكترونية بالجامعة بما يمكنها من تحقيق رسالتها وأهدافها</a:t>
                      </a:r>
                      <a:endParaRPr lang="en-US" sz="500">
                        <a:effectLst/>
                      </a:endParaRPr>
                    </a:p>
                    <a:p>
                      <a:pPr marL="0" marR="0" algn="r" rtl="1">
                        <a:lnSpc>
                          <a:spcPct val="115000"/>
                        </a:lnSpc>
                        <a:spcBef>
                          <a:spcPts val="0"/>
                        </a:spcBef>
                        <a:spcAft>
                          <a:spcPts val="0"/>
                        </a:spcAft>
                      </a:pPr>
                      <a:r>
                        <a:rPr lang="ar-SA" sz="600">
                          <a:effectLst/>
                        </a:rPr>
                        <a:t> </a:t>
                      </a:r>
                      <a:endParaRPr lang="en-US" sz="500">
                        <a:effectLst/>
                      </a:endParaRPr>
                    </a:p>
                    <a:p>
                      <a:pPr marL="0" marR="0" algn="r" rtl="1">
                        <a:lnSpc>
                          <a:spcPct val="115000"/>
                        </a:lnSpc>
                        <a:spcBef>
                          <a:spcPts val="0"/>
                        </a:spcBef>
                        <a:spcAft>
                          <a:spcPts val="0"/>
                        </a:spcAft>
                      </a:pPr>
                      <a:r>
                        <a:rPr lang="en-US" sz="600">
                          <a:effectLst/>
                        </a:rPr>
                        <a:t> </a:t>
                      </a:r>
                      <a:endParaRPr lang="en-US" sz="500">
                        <a:effectLst/>
                        <a:latin typeface="Calibri"/>
                        <a:ea typeface="Calibri"/>
                        <a:cs typeface="Arial"/>
                      </a:endParaRPr>
                    </a:p>
                  </a:txBody>
                  <a:tcPr marL="32523" marR="32523" marT="0" marB="0"/>
                </a:tc>
                <a:tc hMerge="1">
                  <a:txBody>
                    <a:bodyPr/>
                    <a:lstStyle/>
                    <a:p>
                      <a:endParaRPr lang="en-US"/>
                    </a:p>
                  </a:txBody>
                  <a:tcPr/>
                </a:tc>
              </a:tr>
              <a:tr h="677377">
                <a:tc>
                  <a:txBody>
                    <a:bodyPr/>
                    <a:lstStyle/>
                    <a:p>
                      <a:pPr marL="0" marR="0" algn="ctr" rtl="1">
                        <a:lnSpc>
                          <a:spcPct val="115000"/>
                        </a:lnSpc>
                        <a:spcBef>
                          <a:spcPts val="0"/>
                        </a:spcBef>
                        <a:spcAft>
                          <a:spcPts val="0"/>
                        </a:spcAft>
                      </a:pPr>
                      <a:r>
                        <a:rPr lang="ar-SA" sz="600">
                          <a:effectLst/>
                        </a:rPr>
                        <a:t>5</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الهدف التفصيلي </a:t>
                      </a:r>
                      <a:endParaRPr lang="en-US" sz="500">
                        <a:effectLst/>
                        <a:latin typeface="Calibri"/>
                        <a:ea typeface="Calibri"/>
                        <a:cs typeface="Arial"/>
                      </a:endParaRPr>
                    </a:p>
                  </a:txBody>
                  <a:tcPr marL="32523" marR="32523" marT="0" marB="0" anchor="ctr"/>
                </a:tc>
                <a:tc gridSpan="2">
                  <a:txBody>
                    <a:bodyPr/>
                    <a:lstStyle/>
                    <a:p>
                      <a:pPr marL="0" marR="0" algn="r" rtl="1">
                        <a:lnSpc>
                          <a:spcPct val="115000"/>
                        </a:lnSpc>
                        <a:spcBef>
                          <a:spcPts val="0"/>
                        </a:spcBef>
                        <a:spcAft>
                          <a:spcPts val="0"/>
                        </a:spcAft>
                      </a:pPr>
                      <a:r>
                        <a:rPr lang="ar-SA" sz="600">
                          <a:effectLst/>
                        </a:rPr>
                        <a:t> </a:t>
                      </a:r>
                      <a:endParaRPr lang="en-US" sz="500">
                        <a:effectLst/>
                      </a:endParaRPr>
                    </a:p>
                    <a:p>
                      <a:pPr marL="0" marR="0" algn="ctr" rtl="1">
                        <a:lnSpc>
                          <a:spcPct val="115000"/>
                        </a:lnSpc>
                        <a:spcBef>
                          <a:spcPts val="0"/>
                        </a:spcBef>
                        <a:spcAft>
                          <a:spcPts val="0"/>
                        </a:spcAft>
                      </a:pPr>
                      <a:r>
                        <a:rPr lang="ar-SA" sz="500" cap="small">
                          <a:effectLst/>
                        </a:rPr>
                        <a:t>تطوير قدرات  أعضاء هيئة التدريس والإداريين  في مجالات التكنولوجيا الحديثة وتطبيقاتها التعليمية والإدارية .</a:t>
                      </a:r>
                      <a:endParaRPr lang="en-US" sz="500">
                        <a:effectLst/>
                      </a:endParaRPr>
                    </a:p>
                    <a:p>
                      <a:pPr marL="0" marR="0" algn="ctr" rtl="1">
                        <a:lnSpc>
                          <a:spcPct val="115000"/>
                        </a:lnSpc>
                        <a:spcBef>
                          <a:spcPts val="0"/>
                        </a:spcBef>
                        <a:spcAft>
                          <a:spcPts val="0"/>
                        </a:spcAft>
                      </a:pPr>
                      <a:r>
                        <a:rPr lang="ar-SA" sz="500" cap="small">
                          <a:effectLst/>
                        </a:rPr>
                        <a:t>تأسيس شبكة نظم المعلومات والتعليم الالكتروني المتكاملة</a:t>
                      </a:r>
                      <a:endParaRPr lang="en-US" sz="500">
                        <a:effectLst/>
                      </a:endParaRPr>
                    </a:p>
                    <a:p>
                      <a:pPr marL="0" marR="0" algn="ctr" rtl="1">
                        <a:lnSpc>
                          <a:spcPct val="115000"/>
                        </a:lnSpc>
                        <a:spcBef>
                          <a:spcPts val="0"/>
                        </a:spcBef>
                        <a:spcAft>
                          <a:spcPts val="0"/>
                        </a:spcAft>
                      </a:pPr>
                      <a:r>
                        <a:rPr lang="ar-SA" sz="500" cap="small">
                          <a:effectLst/>
                        </a:rPr>
                        <a:t>تطبيق برامج التعليم الالكتروني والتعلم عن بعد من خلال عمادة التعليم الالكتروني والتعليم عن بعد في خمس كليات</a:t>
                      </a:r>
                      <a:endParaRPr lang="en-US" sz="500">
                        <a:effectLst/>
                      </a:endParaRPr>
                    </a:p>
                    <a:p>
                      <a:pPr marL="0" marR="0" algn="r" rtl="1">
                        <a:lnSpc>
                          <a:spcPct val="115000"/>
                        </a:lnSpc>
                        <a:spcBef>
                          <a:spcPts val="0"/>
                        </a:spcBef>
                        <a:spcAft>
                          <a:spcPts val="0"/>
                        </a:spcAft>
                      </a:pPr>
                      <a:r>
                        <a:rPr lang="en-US" sz="600">
                          <a:effectLst/>
                        </a:rPr>
                        <a:t> </a:t>
                      </a:r>
                      <a:endParaRPr lang="en-US" sz="500">
                        <a:effectLst/>
                        <a:latin typeface="Calibri"/>
                        <a:ea typeface="Calibri"/>
                        <a:cs typeface="Arial"/>
                      </a:endParaRPr>
                    </a:p>
                  </a:txBody>
                  <a:tcPr marL="32523" marR="32523" marT="0" marB="0"/>
                </a:tc>
                <a:tc hMerge="1">
                  <a:txBody>
                    <a:bodyPr/>
                    <a:lstStyle/>
                    <a:p>
                      <a:endParaRPr lang="en-US"/>
                    </a:p>
                  </a:txBody>
                  <a:tcPr/>
                </a:tc>
              </a:tr>
              <a:tr h="286742">
                <a:tc>
                  <a:txBody>
                    <a:bodyPr/>
                    <a:lstStyle/>
                    <a:p>
                      <a:pPr marL="0" marR="0" algn="ctr" rtl="1">
                        <a:lnSpc>
                          <a:spcPct val="115000"/>
                        </a:lnSpc>
                        <a:spcBef>
                          <a:spcPts val="0"/>
                        </a:spcBef>
                        <a:spcAft>
                          <a:spcPts val="0"/>
                        </a:spcAft>
                      </a:pPr>
                      <a:r>
                        <a:rPr lang="ar-SA" sz="600">
                          <a:effectLst/>
                        </a:rPr>
                        <a:t>6</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الجهة المنفذة</a:t>
                      </a:r>
                      <a:endParaRPr lang="en-US" sz="500">
                        <a:effectLst/>
                        <a:latin typeface="Calibri"/>
                        <a:ea typeface="Calibri"/>
                        <a:cs typeface="Arial"/>
                      </a:endParaRPr>
                    </a:p>
                  </a:txBody>
                  <a:tcPr marL="32523" marR="32523" marT="0" marB="0" anchor="ctr"/>
                </a:tc>
                <a:tc gridSpan="2">
                  <a:txBody>
                    <a:bodyPr/>
                    <a:lstStyle/>
                    <a:p>
                      <a:pPr marL="0" marR="0" algn="ctr" rtl="1">
                        <a:lnSpc>
                          <a:spcPct val="115000"/>
                        </a:lnSpc>
                        <a:spcBef>
                          <a:spcPts val="0"/>
                        </a:spcBef>
                        <a:spcAft>
                          <a:spcPts val="0"/>
                        </a:spcAft>
                      </a:pPr>
                      <a:r>
                        <a:rPr lang="ar-EG" sz="500">
                          <a:effectLst/>
                        </a:rPr>
                        <a:t> </a:t>
                      </a:r>
                      <a:endParaRPr lang="en-US" sz="500">
                        <a:effectLst/>
                      </a:endParaRPr>
                    </a:p>
                    <a:p>
                      <a:pPr marL="0" marR="0" algn="ctr" rtl="1">
                        <a:lnSpc>
                          <a:spcPct val="115000"/>
                        </a:lnSpc>
                        <a:spcBef>
                          <a:spcPts val="0"/>
                        </a:spcBef>
                        <a:spcAft>
                          <a:spcPts val="0"/>
                        </a:spcAft>
                      </a:pPr>
                      <a:r>
                        <a:rPr lang="ar-EG" sz="500">
                          <a:effectLst/>
                        </a:rPr>
                        <a:t>عمادة التعليم الالكتروني</a:t>
                      </a:r>
                      <a:endParaRPr lang="en-US" sz="500">
                        <a:effectLst/>
                      </a:endParaRPr>
                    </a:p>
                    <a:p>
                      <a:pPr marL="0" marR="0" algn="ctr" rtl="1">
                        <a:lnSpc>
                          <a:spcPct val="115000"/>
                        </a:lnSpc>
                        <a:spcBef>
                          <a:spcPts val="0"/>
                        </a:spcBef>
                        <a:spcAft>
                          <a:spcPts val="0"/>
                        </a:spcAft>
                      </a:pPr>
                      <a:r>
                        <a:rPr lang="ar-EG" sz="500">
                          <a:effectLst/>
                        </a:rPr>
                        <a:t>عمادة تقنية المعلومات</a:t>
                      </a:r>
                      <a:endParaRPr lang="en-US" sz="500">
                        <a:effectLst/>
                        <a:latin typeface="Calibri"/>
                        <a:ea typeface="Calibri"/>
                        <a:cs typeface="Arial"/>
                      </a:endParaRPr>
                    </a:p>
                  </a:txBody>
                  <a:tcPr marL="32523" marR="32523" marT="0" marB="0"/>
                </a:tc>
                <a:tc hMerge="1">
                  <a:txBody>
                    <a:bodyPr/>
                    <a:lstStyle/>
                    <a:p>
                      <a:endParaRPr lang="en-US"/>
                    </a:p>
                  </a:txBody>
                  <a:tcPr/>
                </a:tc>
              </a:tr>
              <a:tr h="132199">
                <a:tc rowSpan="2">
                  <a:txBody>
                    <a:bodyPr/>
                    <a:lstStyle/>
                    <a:p>
                      <a:pPr marL="0" marR="0" algn="ctr" rtl="1">
                        <a:lnSpc>
                          <a:spcPct val="115000"/>
                        </a:lnSpc>
                        <a:spcBef>
                          <a:spcPts val="0"/>
                        </a:spcBef>
                        <a:spcAft>
                          <a:spcPts val="0"/>
                        </a:spcAft>
                      </a:pPr>
                      <a:r>
                        <a:rPr lang="ar-SA" sz="600">
                          <a:effectLst/>
                        </a:rPr>
                        <a:t>7</a:t>
                      </a:r>
                      <a:endParaRPr lang="en-US" sz="500">
                        <a:effectLst/>
                        <a:latin typeface="Calibri"/>
                        <a:ea typeface="Calibri"/>
                        <a:cs typeface="Arial"/>
                      </a:endParaRPr>
                    </a:p>
                  </a:txBody>
                  <a:tcPr marL="32523" marR="32523" marT="0" marB="0" anchor="ctr"/>
                </a:tc>
                <a:tc rowSpan="2">
                  <a:txBody>
                    <a:bodyPr/>
                    <a:lstStyle/>
                    <a:p>
                      <a:pPr marL="0" marR="0" algn="ctr" rtl="1">
                        <a:lnSpc>
                          <a:spcPct val="115000"/>
                        </a:lnSpc>
                        <a:spcBef>
                          <a:spcPts val="0"/>
                        </a:spcBef>
                        <a:spcAft>
                          <a:spcPts val="0"/>
                        </a:spcAft>
                      </a:pPr>
                      <a:r>
                        <a:rPr lang="ar-SA" sz="600">
                          <a:effectLst/>
                        </a:rPr>
                        <a:t>مؤشرات الأداء</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الوضع الراهن</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الوضع المستهدف</a:t>
                      </a:r>
                      <a:endParaRPr lang="en-US" sz="500">
                        <a:effectLst/>
                        <a:latin typeface="Calibri"/>
                        <a:ea typeface="Calibri"/>
                        <a:cs typeface="Arial"/>
                      </a:endParaRPr>
                    </a:p>
                  </a:txBody>
                  <a:tcPr marL="32523" marR="32523" marT="0" marB="0" anchor="ctr"/>
                </a:tc>
              </a:tr>
              <a:tr h="198750">
                <a:tc vMerge="1">
                  <a:txBody>
                    <a:bodyPr/>
                    <a:lstStyle/>
                    <a:p>
                      <a:endParaRPr lang="en-US"/>
                    </a:p>
                  </a:txBody>
                  <a:tcPr/>
                </a:tc>
                <a:tc vMerge="1">
                  <a:txBody>
                    <a:bodyPr/>
                    <a:lstStyle/>
                    <a:p>
                      <a:endParaRPr lang="en-US"/>
                    </a:p>
                  </a:txBody>
                  <a:tcPr/>
                </a:tc>
                <a:tc>
                  <a:txBody>
                    <a:bodyPr/>
                    <a:lstStyle/>
                    <a:p>
                      <a:pPr marL="0" marR="0" algn="ctr" rtl="1">
                        <a:lnSpc>
                          <a:spcPct val="115000"/>
                        </a:lnSpc>
                        <a:spcBef>
                          <a:spcPts val="0"/>
                        </a:spcBef>
                        <a:spcAft>
                          <a:spcPts val="0"/>
                        </a:spcAft>
                      </a:pPr>
                      <a:r>
                        <a:rPr lang="ar-SA" sz="500" cap="small">
                          <a:effectLst/>
                        </a:rPr>
                        <a:t>100%</a:t>
                      </a:r>
                      <a:endParaRPr lang="en-US" sz="500">
                        <a:effectLst/>
                      </a:endParaRPr>
                    </a:p>
                    <a:p>
                      <a:pPr marL="0" marR="0" algn="ctr" rtl="1">
                        <a:lnSpc>
                          <a:spcPct val="115000"/>
                        </a:lnSpc>
                        <a:spcBef>
                          <a:spcPts val="0"/>
                        </a:spcBef>
                        <a:spcAft>
                          <a:spcPts val="0"/>
                        </a:spcAft>
                      </a:pPr>
                      <a:r>
                        <a:rPr lang="en-US" sz="500" cap="small">
                          <a:effectLst/>
                        </a:rPr>
                        <a:t> </a:t>
                      </a:r>
                      <a:endParaRPr lang="en-US" sz="500">
                        <a:effectLst/>
                        <a:latin typeface="Calibri"/>
                        <a:ea typeface="Calibri"/>
                        <a:cs typeface="Arial"/>
                      </a:endParaRPr>
                    </a:p>
                  </a:txBody>
                  <a:tcPr marL="32523" marR="32523" marT="0" marB="0"/>
                </a:tc>
                <a:tc>
                  <a:txBody>
                    <a:bodyPr/>
                    <a:lstStyle/>
                    <a:p>
                      <a:pPr marL="0" marR="0" algn="ctr" rtl="1">
                        <a:lnSpc>
                          <a:spcPct val="115000"/>
                        </a:lnSpc>
                        <a:spcBef>
                          <a:spcPts val="0"/>
                        </a:spcBef>
                        <a:spcAft>
                          <a:spcPts val="0"/>
                        </a:spcAft>
                      </a:pPr>
                      <a:r>
                        <a:rPr lang="ar-SA" sz="500" cap="small">
                          <a:effectLst/>
                        </a:rPr>
                        <a:t>100%</a:t>
                      </a:r>
                      <a:endParaRPr lang="en-US" sz="500">
                        <a:effectLst/>
                      </a:endParaRPr>
                    </a:p>
                    <a:p>
                      <a:pPr marL="0" marR="0" algn="ctr" rtl="1">
                        <a:lnSpc>
                          <a:spcPct val="115000"/>
                        </a:lnSpc>
                        <a:spcBef>
                          <a:spcPts val="0"/>
                        </a:spcBef>
                        <a:spcAft>
                          <a:spcPts val="0"/>
                        </a:spcAft>
                      </a:pPr>
                      <a:r>
                        <a:rPr lang="en-US" sz="500" cap="small">
                          <a:effectLst/>
                        </a:rPr>
                        <a:t> </a:t>
                      </a:r>
                      <a:endParaRPr lang="en-US" sz="500">
                        <a:effectLst/>
                        <a:latin typeface="Calibri"/>
                        <a:ea typeface="Calibri"/>
                        <a:cs typeface="Arial"/>
                      </a:endParaRPr>
                    </a:p>
                  </a:txBody>
                  <a:tcPr marL="32523" marR="32523" marT="0" marB="0"/>
                </a:tc>
              </a:tr>
              <a:tr h="878777">
                <a:tc>
                  <a:txBody>
                    <a:bodyPr/>
                    <a:lstStyle/>
                    <a:p>
                      <a:pPr marL="0" marR="0" algn="ctr" rtl="1">
                        <a:lnSpc>
                          <a:spcPct val="115000"/>
                        </a:lnSpc>
                        <a:spcBef>
                          <a:spcPts val="0"/>
                        </a:spcBef>
                        <a:spcAft>
                          <a:spcPts val="0"/>
                        </a:spcAft>
                      </a:pPr>
                      <a:r>
                        <a:rPr lang="ar-SA" sz="600">
                          <a:effectLst/>
                        </a:rPr>
                        <a:t>8</a:t>
                      </a:r>
                      <a:endParaRPr lang="en-US" sz="500">
                        <a:effectLst/>
                        <a:latin typeface="Calibri"/>
                        <a:ea typeface="Calibri"/>
                        <a:cs typeface="Arial"/>
                      </a:endParaRPr>
                    </a:p>
                  </a:txBody>
                  <a:tcPr marL="32523" marR="32523" marT="0" marB="0" anchor="ctr"/>
                </a:tc>
                <a:tc>
                  <a:txBody>
                    <a:bodyPr/>
                    <a:lstStyle/>
                    <a:p>
                      <a:pPr marL="0" marR="0" algn="ctr" rtl="1">
                        <a:lnSpc>
                          <a:spcPct val="115000"/>
                        </a:lnSpc>
                        <a:spcBef>
                          <a:spcPts val="0"/>
                        </a:spcBef>
                        <a:spcAft>
                          <a:spcPts val="0"/>
                        </a:spcAft>
                      </a:pPr>
                      <a:r>
                        <a:rPr lang="ar-SA" sz="600">
                          <a:effectLst/>
                        </a:rPr>
                        <a:t>الأهداف التفصيلية للمشروع</a:t>
                      </a:r>
                      <a:endParaRPr lang="en-US" sz="500">
                        <a:effectLst/>
                        <a:latin typeface="Calibri"/>
                        <a:ea typeface="Calibri"/>
                        <a:cs typeface="Arial"/>
                      </a:endParaRPr>
                    </a:p>
                  </a:txBody>
                  <a:tcPr marL="32523" marR="32523" marT="0" marB="0" anchor="ctr"/>
                </a:tc>
                <a:tc gridSpan="2">
                  <a:txBody>
                    <a:bodyPr/>
                    <a:lstStyle/>
                    <a:p>
                      <a:pPr marL="342900" marR="0" lvl="0" indent="-342900" algn="r" rtl="1">
                        <a:lnSpc>
                          <a:spcPct val="115000"/>
                        </a:lnSpc>
                        <a:spcBef>
                          <a:spcPts val="0"/>
                        </a:spcBef>
                        <a:spcAft>
                          <a:spcPts val="1000"/>
                        </a:spcAft>
                        <a:buFont typeface="+mj-lt"/>
                        <a:buAutoNum type="arabicPeriod"/>
                      </a:pPr>
                      <a:r>
                        <a:rPr lang="ar-SA" sz="500" dirty="0">
                          <a:effectLst/>
                        </a:rPr>
                        <a:t>إعداد ندوات خاصة بالتعلم الإلكتروني لمنسوبي الجامعة</a:t>
                      </a:r>
                      <a:endParaRPr lang="en-US" sz="500" dirty="0">
                        <a:effectLst/>
                      </a:endParaRPr>
                    </a:p>
                    <a:p>
                      <a:pPr marL="342900" marR="0" lvl="0" indent="-342900" algn="r" rtl="1">
                        <a:lnSpc>
                          <a:spcPct val="115000"/>
                        </a:lnSpc>
                        <a:spcBef>
                          <a:spcPts val="0"/>
                        </a:spcBef>
                        <a:spcAft>
                          <a:spcPts val="1000"/>
                        </a:spcAft>
                        <a:buFont typeface="+mj-lt"/>
                        <a:buAutoNum type="arabicPeriod"/>
                      </a:pPr>
                      <a:r>
                        <a:rPr lang="ar-SA" sz="500" dirty="0">
                          <a:effectLst/>
                        </a:rPr>
                        <a:t>زيارات تبادل الخبرة مع الجهات المناظرة</a:t>
                      </a:r>
                      <a:endParaRPr lang="en-US" sz="500" dirty="0">
                        <a:effectLst/>
                      </a:endParaRPr>
                    </a:p>
                    <a:p>
                      <a:pPr marL="342900" marR="0" lvl="0" indent="-342900" algn="r" rtl="1">
                        <a:lnSpc>
                          <a:spcPct val="115000"/>
                        </a:lnSpc>
                        <a:spcBef>
                          <a:spcPts val="0"/>
                        </a:spcBef>
                        <a:spcAft>
                          <a:spcPts val="1000"/>
                        </a:spcAft>
                        <a:buFont typeface="+mj-lt"/>
                        <a:buAutoNum type="arabicPeriod"/>
                      </a:pPr>
                      <a:r>
                        <a:rPr lang="ar-SA" sz="500" dirty="0">
                          <a:effectLst/>
                        </a:rPr>
                        <a:t>تفعيل استخدام تقنيات التعليم الإلكتروني بالجامعة</a:t>
                      </a:r>
                      <a:endParaRPr lang="en-US" sz="500" dirty="0">
                        <a:effectLst/>
                      </a:endParaRPr>
                    </a:p>
                    <a:p>
                      <a:pPr marL="342900" marR="0" lvl="0" indent="-342900" algn="r" rtl="1">
                        <a:lnSpc>
                          <a:spcPct val="115000"/>
                        </a:lnSpc>
                        <a:spcBef>
                          <a:spcPts val="0"/>
                        </a:spcBef>
                        <a:spcAft>
                          <a:spcPts val="1000"/>
                        </a:spcAft>
                        <a:buFont typeface="+mj-lt"/>
                        <a:buAutoNum type="arabicPeriod"/>
                      </a:pPr>
                      <a:r>
                        <a:rPr lang="ar-SA" sz="500" dirty="0">
                          <a:effectLst/>
                        </a:rPr>
                        <a:t>توفير رخصة لبرامج الفصول الافتراضية والتدريب عليها</a:t>
                      </a:r>
                      <a:endParaRPr lang="en-US" sz="500" dirty="0">
                        <a:effectLst/>
                      </a:endParaRPr>
                    </a:p>
                    <a:p>
                      <a:pPr marL="342900" marR="0" lvl="0" indent="-342900" algn="r" rtl="1">
                        <a:lnSpc>
                          <a:spcPct val="115000"/>
                        </a:lnSpc>
                        <a:spcBef>
                          <a:spcPts val="0"/>
                        </a:spcBef>
                        <a:spcAft>
                          <a:spcPts val="1000"/>
                        </a:spcAft>
                        <a:buFont typeface="+mj-lt"/>
                        <a:buAutoNum type="arabicPeriod"/>
                      </a:pPr>
                      <a:r>
                        <a:rPr lang="ar-SA" sz="500" dirty="0">
                          <a:effectLst/>
                        </a:rPr>
                        <a:t>نشرات تربوية تثقيفية في التعلم الإلكتروني</a:t>
                      </a:r>
                      <a:endParaRPr lang="en-US" sz="500" dirty="0">
                        <a:effectLst/>
                      </a:endParaRPr>
                    </a:p>
                    <a:p>
                      <a:pPr marL="342900" marR="0" lvl="0" indent="-342900" algn="r" rtl="1">
                        <a:lnSpc>
                          <a:spcPct val="115000"/>
                        </a:lnSpc>
                        <a:spcBef>
                          <a:spcPts val="0"/>
                        </a:spcBef>
                        <a:spcAft>
                          <a:spcPts val="1000"/>
                        </a:spcAft>
                        <a:buFont typeface="+mj-lt"/>
                        <a:buAutoNum type="arabicPeriod"/>
                      </a:pPr>
                      <a:r>
                        <a:rPr lang="en-US" sz="600" dirty="0">
                          <a:effectLst/>
                        </a:rPr>
                        <a:t> </a:t>
                      </a:r>
                      <a:r>
                        <a:rPr lang="ar-SA" sz="500" dirty="0">
                          <a:effectLst/>
                        </a:rPr>
                        <a:t>تأسيس فصول الكترونية افتراضية</a:t>
                      </a:r>
                      <a:endParaRPr lang="en-US" sz="500" dirty="0">
                        <a:effectLst/>
                        <a:latin typeface="Calibri"/>
                        <a:ea typeface="Calibri"/>
                        <a:cs typeface="Arial"/>
                      </a:endParaRPr>
                    </a:p>
                  </a:txBody>
                  <a:tcPr marL="32523" marR="32523" marT="0" marB="0"/>
                </a:tc>
                <a:tc hMerge="1">
                  <a:txBody>
                    <a:bodyPr/>
                    <a:lstStyle/>
                    <a:p>
                      <a:endParaRPr lang="en-US"/>
                    </a:p>
                  </a:txBody>
                  <a:tcPr/>
                </a:tc>
              </a:tr>
            </a:tbl>
          </a:graphicData>
        </a:graphic>
      </p:graphicFrame>
      <p:sp>
        <p:nvSpPr>
          <p:cNvPr id="7" name="Rectangle 3"/>
          <p:cNvSpPr>
            <a:spLocks noGrp="1" noChangeArrowheads="1"/>
          </p:cNvSpPr>
          <p:nvPr>
            <p:ph type="subTitle" idx="1"/>
          </p:nvPr>
        </p:nvSpPr>
        <p:spPr bwMode="auto">
          <a:xfrm>
            <a:off x="685800" y="228600"/>
            <a:ext cx="822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altLang="en-US" sz="1800" b="0" i="0" u="none" strike="noStrike" cap="none" normalizeH="0" baseline="0" dirty="0" smtClean="0">
                <a:ln>
                  <a:noFill/>
                </a:ln>
                <a:solidFill>
                  <a:schemeClr val="tx1"/>
                </a:solidFill>
                <a:effectLst/>
                <a:latin typeface="Arial" pitchFamily="34" charset="0"/>
                <a:ea typeface="Calibri" pitchFamily="34" charset="0"/>
                <a:cs typeface="AL-Mateen" charset="-78"/>
              </a:rPr>
              <a:t>وهناك بعض النماذج التي تساعد في تحديد جميع الأبعاد والجوانب الضرورية عند تنفيذ المبادرات</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en-US" sz="12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 بطاقة مبادرة / مشروع</a:t>
            </a:r>
            <a:r>
              <a:rPr kumimoji="0" lang="ar-SA" altLang="en-US" sz="1200" b="0" i="0" u="sng"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819579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93</Words>
  <Application>Microsoft Office PowerPoint</Application>
  <PresentationFormat>عرض على الشاشة (3:4)‏</PresentationFormat>
  <Paragraphs>51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2015-04-09T10:07:34Z</dcterms:created>
  <dcterms:modified xsi:type="dcterms:W3CDTF">2015-04-09T10:09:25Z</dcterms:modified>
</cp:coreProperties>
</file>