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10F02BD-E7E8-4698-B76B-1FF629C21FF6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C7E8B3F-7E57-4F44-95B0-669165D5838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02BD-E7E8-4698-B76B-1FF629C21FF6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8B3F-7E57-4F44-95B0-669165D5838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02BD-E7E8-4698-B76B-1FF629C21FF6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8B3F-7E57-4F44-95B0-669165D5838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02BD-E7E8-4698-B76B-1FF629C21FF6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8B3F-7E57-4F44-95B0-669165D5838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02BD-E7E8-4698-B76B-1FF629C21FF6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8B3F-7E57-4F44-95B0-669165D5838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02BD-E7E8-4698-B76B-1FF629C21FF6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8B3F-7E57-4F44-95B0-669165D5838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10F02BD-E7E8-4698-B76B-1FF629C21FF6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7E8B3F-7E57-4F44-95B0-669165D5838C}" type="slidenum">
              <a:rPr lang="ar-SA" smtClean="0"/>
              <a:t>‹#›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10F02BD-E7E8-4698-B76B-1FF629C21FF6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C7E8B3F-7E57-4F44-95B0-669165D5838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02BD-E7E8-4698-B76B-1FF629C21FF6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8B3F-7E57-4F44-95B0-669165D5838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02BD-E7E8-4698-B76B-1FF629C21FF6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8B3F-7E57-4F44-95B0-669165D5838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02BD-E7E8-4698-B76B-1FF629C21FF6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8B3F-7E57-4F44-95B0-669165D5838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10F02BD-E7E8-4698-B76B-1FF629C21FF6}" type="datetimeFigureOut">
              <a:rPr lang="ar-SA" smtClean="0"/>
              <a:t>09/01/1436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C7E8B3F-7E57-4F44-95B0-669165D5838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1628800"/>
            <a:ext cx="8458200" cy="1470025"/>
          </a:xfrm>
        </p:spPr>
        <p:txBody>
          <a:bodyPr/>
          <a:lstStyle/>
          <a:p>
            <a:pPr rtl="0"/>
            <a:r>
              <a:rPr lang="en-US" dirty="0" smtClean="0"/>
              <a:t>Epidemiology of Selected Cancers in Saudi Arabia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Khalid El </a:t>
            </a:r>
            <a:r>
              <a:rPr lang="en-US" dirty="0" err="1" smtClean="0"/>
              <a:t>Tohami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17251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Time Trend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At the beginning of this century cancer was the sixth cause of death now it is the second leading cause, Why?</a:t>
            </a:r>
          </a:p>
          <a:p>
            <a:pPr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76592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Patterns of cancer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Different distribution for different cancer throughout the world, it is due to;</a:t>
            </a:r>
          </a:p>
          <a:p>
            <a:pPr lvl="1" algn="l" rtl="0"/>
            <a:r>
              <a:rPr lang="en-US" dirty="0" smtClean="0"/>
              <a:t>Environmental factors</a:t>
            </a:r>
          </a:p>
          <a:p>
            <a:pPr lvl="1" algn="l" rtl="0"/>
            <a:r>
              <a:rPr lang="en-US" dirty="0" smtClean="0"/>
              <a:t>Food habits</a:t>
            </a:r>
          </a:p>
          <a:p>
            <a:pPr lvl="1" algn="l" rtl="0"/>
            <a:r>
              <a:rPr lang="en-US" dirty="0" smtClean="0"/>
              <a:t>Lifestyle </a:t>
            </a:r>
          </a:p>
          <a:p>
            <a:pPr lvl="1" algn="l" rtl="0"/>
            <a:r>
              <a:rPr lang="en-US" dirty="0" smtClean="0"/>
              <a:t>Genetic factors</a:t>
            </a:r>
          </a:p>
          <a:p>
            <a:pPr lvl="1" algn="l" rtl="0"/>
            <a:r>
              <a:rPr lang="en-US" dirty="0" smtClean="0"/>
              <a:t>Inadequate diagnosis and reporting</a:t>
            </a:r>
          </a:p>
          <a:p>
            <a:pPr marL="457200" lvl="1" indent="0" algn="l" rtl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57227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Causes of Cancer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It is multifactorial aetiology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Environmental Factors</a:t>
            </a:r>
          </a:p>
          <a:p>
            <a:pPr marL="914400" lvl="1" indent="-514350" algn="l" rtl="0"/>
            <a:r>
              <a:rPr lang="en-US" dirty="0" smtClean="0"/>
              <a:t>Responsible for 80 %to 90 % of all cancers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/>
              <a:t>Genetic Factors</a:t>
            </a:r>
          </a:p>
          <a:p>
            <a:pPr marL="914400" lvl="1" indent="-514350" algn="l" rtl="0"/>
            <a:r>
              <a:rPr lang="en-US" dirty="0" smtClean="0"/>
              <a:t>More difficult to identify</a:t>
            </a:r>
          </a:p>
          <a:p>
            <a:pPr marL="400050" lvl="1" indent="0" algn="l" rtl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05368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 smtClean="0"/>
              <a:t>Environmental Factors</a:t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Tobacco</a:t>
            </a:r>
          </a:p>
          <a:p>
            <a:pPr algn="l" rtl="0"/>
            <a:r>
              <a:rPr lang="en-US" dirty="0" smtClean="0"/>
              <a:t>Alcohol</a:t>
            </a:r>
          </a:p>
          <a:p>
            <a:pPr algn="l" rtl="0"/>
            <a:r>
              <a:rPr lang="en-US" dirty="0" smtClean="0"/>
              <a:t>Dietary factors</a:t>
            </a:r>
          </a:p>
          <a:p>
            <a:pPr algn="l" rtl="0"/>
            <a:r>
              <a:rPr lang="en-US" dirty="0" smtClean="0"/>
              <a:t>Occupational exposures</a:t>
            </a:r>
          </a:p>
          <a:p>
            <a:pPr algn="l" rtl="0"/>
            <a:r>
              <a:rPr lang="en-US" dirty="0" smtClean="0"/>
              <a:t>Viruses</a:t>
            </a:r>
          </a:p>
          <a:p>
            <a:pPr algn="l" rtl="0"/>
            <a:r>
              <a:rPr lang="en-US" dirty="0" smtClean="0"/>
              <a:t>Parasites</a:t>
            </a:r>
          </a:p>
          <a:p>
            <a:pPr algn="l" rtl="0"/>
            <a:r>
              <a:rPr lang="en-US" dirty="0" smtClean="0"/>
              <a:t>Customs, Habits, and lifestyle</a:t>
            </a:r>
          </a:p>
          <a:p>
            <a:pPr algn="l" rtl="0"/>
            <a:r>
              <a:rPr lang="en-US" dirty="0" smtClean="0"/>
              <a:t>Others </a:t>
            </a:r>
          </a:p>
          <a:p>
            <a:pPr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2920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 smtClean="0"/>
              <a:t>Saudi </a:t>
            </a:r>
            <a:r>
              <a:rPr lang="en-US" dirty="0"/>
              <a:t>O</a:t>
            </a:r>
            <a:r>
              <a:rPr lang="en-US" dirty="0" smtClean="0"/>
              <a:t>ncology </a:t>
            </a:r>
            <a:r>
              <a:rPr lang="en-US" dirty="0"/>
              <a:t>S</a:t>
            </a:r>
            <a:r>
              <a:rPr lang="en-US" dirty="0" smtClean="0"/>
              <a:t>ociety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/>
              <a:t>The Saudi Cancer Registry (SCR) in Saudi Arabia is a population-based registry </a:t>
            </a:r>
            <a:endParaRPr lang="en-US" dirty="0" smtClean="0"/>
          </a:p>
          <a:p>
            <a:pPr algn="l" rtl="0"/>
            <a:r>
              <a:rPr lang="en-US" dirty="0" smtClean="0"/>
              <a:t>Developed </a:t>
            </a:r>
            <a:r>
              <a:rPr lang="en-US" dirty="0"/>
              <a:t>in 1992 (1412H). </a:t>
            </a:r>
            <a:endParaRPr lang="en-US" dirty="0" smtClean="0"/>
          </a:p>
          <a:p>
            <a:pPr algn="l" rtl="0"/>
            <a:r>
              <a:rPr lang="en-US" dirty="0" smtClean="0"/>
              <a:t>It </a:t>
            </a:r>
            <a:r>
              <a:rPr lang="en-US" dirty="0"/>
              <a:t>was established under the jurisdiction of the Ministry of Health (MOH) by the Order of His Excellency the Minister of Health. </a:t>
            </a:r>
            <a:endParaRPr lang="en-US" dirty="0" smtClean="0"/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SCR commenced reporting cancer cases from 01 January 1994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The overall incidence of cancer in Saudi Arabia is 71.7 per 100,000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69524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 smtClean="0"/>
              <a:t>The Goal of SCR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The primary goal of the SCR is to define the population-based incidence of cancer in Saudi Arabia. 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Supporting </a:t>
            </a:r>
            <a:r>
              <a:rPr lang="en-US" dirty="0"/>
              <a:t>early detection and cancer screening programs and supporting cancer research projects.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14840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 smtClean="0"/>
              <a:t>Cancer </a:t>
            </a:r>
            <a:r>
              <a:rPr lang="en-US" smtClean="0"/>
              <a:t>Incidence Report 2004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/>
              <a:t>Between January 01 and December 31, 2004, the </a:t>
            </a:r>
            <a:r>
              <a:rPr lang="en-US" dirty="0" smtClean="0"/>
              <a:t>total </a:t>
            </a:r>
            <a:r>
              <a:rPr lang="en-US" dirty="0"/>
              <a:t>number of cancer incident cases reported to </a:t>
            </a:r>
            <a:r>
              <a:rPr lang="en-US" dirty="0" smtClean="0"/>
              <a:t>the </a:t>
            </a:r>
            <a:r>
              <a:rPr lang="en-US" dirty="0"/>
              <a:t>SCR was 9381. </a:t>
            </a:r>
            <a:endParaRPr lang="en-US" dirty="0" smtClean="0"/>
          </a:p>
          <a:p>
            <a:pPr algn="l" rtl="0"/>
            <a:r>
              <a:rPr lang="en-US" dirty="0" smtClean="0"/>
              <a:t>Overall</a:t>
            </a:r>
            <a:r>
              <a:rPr lang="en-US" dirty="0"/>
              <a:t>, cancer was slightly </a:t>
            </a:r>
            <a:r>
              <a:rPr lang="en-US" dirty="0" smtClean="0"/>
              <a:t>more </a:t>
            </a:r>
            <a:r>
              <a:rPr lang="en-US" dirty="0"/>
              <a:t>in men than in women. </a:t>
            </a:r>
            <a:endParaRPr lang="en-US" dirty="0" smtClean="0"/>
          </a:p>
          <a:p>
            <a:pPr algn="l" rtl="0"/>
            <a:r>
              <a:rPr lang="en-US" dirty="0" smtClean="0"/>
              <a:t>Cancers </a:t>
            </a:r>
            <a:r>
              <a:rPr lang="en-US" dirty="0"/>
              <a:t>affected 4,778 </a:t>
            </a:r>
            <a:r>
              <a:rPr lang="en-US" dirty="0" smtClean="0"/>
              <a:t>(</a:t>
            </a:r>
            <a:r>
              <a:rPr lang="en-US" dirty="0"/>
              <a:t>50.9%) males and 4,603 (49.1%) females, with a </a:t>
            </a:r>
            <a:r>
              <a:rPr lang="en-US" dirty="0" smtClean="0"/>
              <a:t>male </a:t>
            </a:r>
            <a:r>
              <a:rPr lang="en-US" dirty="0"/>
              <a:t>to female ratio of 104:100. </a:t>
            </a:r>
            <a:endParaRPr lang="en-US" dirty="0" smtClean="0"/>
          </a:p>
          <a:p>
            <a:pPr algn="l" rtl="0"/>
            <a:r>
              <a:rPr lang="en-US" dirty="0" smtClean="0"/>
              <a:t>7,138 cases </a:t>
            </a:r>
            <a:r>
              <a:rPr lang="en-US" dirty="0"/>
              <a:t>were </a:t>
            </a:r>
            <a:r>
              <a:rPr lang="en-US" dirty="0" smtClean="0"/>
              <a:t> reported </a:t>
            </a:r>
            <a:r>
              <a:rPr lang="en-US" dirty="0"/>
              <a:t>among Saudis, 1,987 among Non-Saudis. </a:t>
            </a:r>
          </a:p>
          <a:p>
            <a:pPr algn="l" rtl="0"/>
            <a:r>
              <a:rPr lang="en-US" dirty="0" smtClean="0"/>
              <a:t>Diagnosis </a:t>
            </a:r>
            <a:r>
              <a:rPr lang="en-US" dirty="0"/>
              <a:t>of malignancy was </a:t>
            </a:r>
            <a:r>
              <a:rPr lang="en-US"/>
              <a:t>conﬁrmed </a:t>
            </a:r>
            <a:r>
              <a:rPr lang="en-US" smtClean="0"/>
              <a:t>histologically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27884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Objectives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To enumerate major common cancer in Saudi Arabia</a:t>
            </a:r>
          </a:p>
          <a:p>
            <a:pPr algn="l" rtl="0"/>
            <a:r>
              <a:rPr lang="en-US" dirty="0" smtClean="0"/>
              <a:t>Identify the magnitude of the problem</a:t>
            </a:r>
          </a:p>
          <a:p>
            <a:pPr algn="l" rtl="0"/>
            <a:r>
              <a:rPr lang="en-US" dirty="0" smtClean="0"/>
              <a:t>Discuss the distribution of cancer</a:t>
            </a:r>
          </a:p>
          <a:p>
            <a:pPr algn="l" rtl="0"/>
            <a:r>
              <a:rPr lang="en-US" dirty="0" smtClean="0"/>
              <a:t>Describe causes of cancers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82849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What is Cancer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A group of diseases characterised by:</a:t>
            </a:r>
          </a:p>
          <a:p>
            <a:pPr lvl="1" algn="l" rtl="0"/>
            <a:r>
              <a:rPr lang="en-US" dirty="0" smtClean="0"/>
              <a:t>Abnormal growth of the cells</a:t>
            </a:r>
          </a:p>
          <a:p>
            <a:pPr lvl="1" algn="l" rtl="0"/>
            <a:r>
              <a:rPr lang="en-US" dirty="0" smtClean="0"/>
              <a:t>Ability to invade</a:t>
            </a:r>
          </a:p>
          <a:p>
            <a:pPr lvl="1" algn="l" rtl="0"/>
            <a:r>
              <a:rPr lang="en-US" dirty="0" smtClean="0"/>
              <a:t>Lead to death</a:t>
            </a:r>
          </a:p>
        </p:txBody>
      </p:sp>
    </p:spTree>
    <p:extLst>
      <p:ext uri="{BB962C8B-B14F-4D97-AF65-F5344CB8AC3E}">
        <p14:creationId xmlns:p14="http://schemas.microsoft.com/office/powerpoint/2010/main" val="2140099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algn="l" rtl="0"/>
            <a:r>
              <a:rPr lang="en-US" dirty="0" smtClean="0"/>
              <a:t>The cancer may originate from</a:t>
            </a:r>
          </a:p>
          <a:p>
            <a:pPr lvl="1" algn="l" rtl="0"/>
            <a:r>
              <a:rPr lang="en-US" dirty="0" smtClean="0"/>
              <a:t>Epithelial cells</a:t>
            </a:r>
          </a:p>
          <a:p>
            <a:pPr lvl="1" algn="l" rtl="0"/>
            <a:r>
              <a:rPr lang="en-US" dirty="0" smtClean="0"/>
              <a:t>Mesodermal cells</a:t>
            </a:r>
          </a:p>
          <a:p>
            <a:pPr lvl="1" algn="l" rtl="0"/>
            <a:r>
              <a:rPr lang="en-US" dirty="0" smtClean="0"/>
              <a:t>Bone marrow cells  </a:t>
            </a:r>
            <a:endParaRPr lang="ar-SA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Cancer may be</a:t>
            </a:r>
          </a:p>
          <a:p>
            <a:pPr lvl="1" algn="l" rtl="0"/>
            <a:r>
              <a:rPr lang="en-US" dirty="0" smtClean="0"/>
              <a:t>Primary</a:t>
            </a:r>
          </a:p>
          <a:p>
            <a:pPr lvl="1" algn="l" rtl="0"/>
            <a:r>
              <a:rPr lang="en-US" dirty="0" smtClean="0"/>
              <a:t>Secondary</a:t>
            </a:r>
          </a:p>
          <a:p>
            <a:pPr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42819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Problem Statement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It is a worldwide problem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Every year there are 10 million new cases 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More than 6 million die every year</a:t>
            </a:r>
          </a:p>
          <a:p>
            <a:pPr algn="l" rtl="0"/>
            <a:endParaRPr lang="en-US" dirty="0" smtClean="0"/>
          </a:p>
          <a:p>
            <a:pPr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564840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Problem Statement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 most common cancers worldwide are:</a:t>
            </a:r>
          </a:p>
          <a:p>
            <a:pPr lvl="1" algn="l" rtl="0"/>
            <a:endParaRPr lang="en-US" dirty="0" smtClean="0"/>
          </a:p>
          <a:p>
            <a:pPr lvl="1" algn="l" rtl="0"/>
            <a:r>
              <a:rPr lang="en-US" dirty="0" smtClean="0"/>
              <a:t>Lung cancer (12.3% of all cancers)</a:t>
            </a:r>
          </a:p>
          <a:p>
            <a:pPr lvl="1" algn="l" rtl="0"/>
            <a:r>
              <a:rPr lang="en-US" dirty="0" smtClean="0"/>
              <a:t>Breast cancer ( 10.4% of all cancers) </a:t>
            </a:r>
          </a:p>
          <a:p>
            <a:pPr lvl="1" algn="l" rtl="0"/>
            <a:r>
              <a:rPr lang="en-US" dirty="0" smtClean="0"/>
              <a:t>Colorectal cancer (9.4% of all cancers)</a:t>
            </a:r>
          </a:p>
          <a:p>
            <a:pPr lvl="1"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74611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 most killing cancer are:</a:t>
            </a:r>
          </a:p>
          <a:p>
            <a:pPr lvl="1" algn="l" rtl="0"/>
            <a:endParaRPr lang="en-US" dirty="0" smtClean="0"/>
          </a:p>
          <a:p>
            <a:pPr lvl="1" algn="l" rtl="0"/>
            <a:r>
              <a:rPr lang="en-US" dirty="0" smtClean="0"/>
              <a:t>Cancer of the lung (17.8% of all deaths)</a:t>
            </a:r>
          </a:p>
          <a:p>
            <a:pPr lvl="1" algn="l" rtl="0"/>
            <a:r>
              <a:rPr lang="en-US" dirty="0" smtClean="0"/>
              <a:t>Cancer of the stomach (10.4% of all deaths)</a:t>
            </a:r>
            <a:endParaRPr lang="ar-SA" dirty="0" smtClean="0"/>
          </a:p>
          <a:p>
            <a:pPr lvl="1" algn="l" rtl="0"/>
            <a:r>
              <a:rPr lang="en-US" dirty="0" smtClean="0"/>
              <a:t>Cancer of the liver (8.8% of all deaths)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(notice the relation between incidence and gender </a:t>
            </a:r>
            <a:r>
              <a:rPr lang="en-US" sz="2400" dirty="0" err="1" smtClean="0"/>
              <a:t>ie</a:t>
            </a:r>
            <a:r>
              <a:rPr lang="en-US" sz="2400" dirty="0" smtClean="0"/>
              <a:t> response to intervention)</a:t>
            </a:r>
            <a:endParaRPr lang="ar-SA" sz="2400" dirty="0" smtClean="0"/>
          </a:p>
          <a:p>
            <a:pPr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19406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Cancer and Gender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There is male predominance in some cancer like cancer lung, stomach, esophageal, bladder</a:t>
            </a:r>
          </a:p>
          <a:p>
            <a:pPr algn="l" rtl="0"/>
            <a:r>
              <a:rPr lang="en-US" dirty="0" smtClean="0"/>
              <a:t>Sometimes it is due to exposure  rather than difference in susceptibility</a:t>
            </a:r>
          </a:p>
          <a:p>
            <a:pPr algn="l" rtl="0"/>
            <a:r>
              <a:rPr lang="en-US" dirty="0" smtClean="0"/>
              <a:t>Other cancers </a:t>
            </a:r>
            <a:r>
              <a:rPr lang="en-US" dirty="0" err="1" smtClean="0"/>
              <a:t>eg</a:t>
            </a:r>
            <a:r>
              <a:rPr lang="en-US" dirty="0" smtClean="0"/>
              <a:t> pancreatic and colorectal there is minimal difference in gender</a:t>
            </a:r>
          </a:p>
          <a:p>
            <a:pPr algn="l" rtl="0"/>
            <a:r>
              <a:rPr lang="en-US" dirty="0" smtClean="0"/>
              <a:t>The relationship between incidence and mortality is not affected by gender  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77441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Cancer and Place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There is unequal distribution of cancer between developed and developing countries</a:t>
            </a:r>
          </a:p>
          <a:p>
            <a:pPr algn="l" rtl="0"/>
            <a:r>
              <a:rPr lang="en-US" dirty="0" smtClean="0"/>
              <a:t>Life style may influence the pattern of distribution of cancer</a:t>
            </a:r>
          </a:p>
          <a:p>
            <a:pPr algn="l" rtl="0"/>
            <a:r>
              <a:rPr lang="en-US" dirty="0" smtClean="0"/>
              <a:t>Chronic infection also affect the distribution of cancer( hepatitis B and liver cancer, human papillomaviruses and cervical cancer, helicobacter pylori and cancer stomach</a:t>
            </a:r>
          </a:p>
          <a:p>
            <a:pPr algn="l" rtl="0"/>
            <a:r>
              <a:rPr lang="en-US" dirty="0" smtClean="0"/>
              <a:t>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349075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768</TotalTime>
  <Words>568</Words>
  <Application>Microsoft Office PowerPoint</Application>
  <PresentationFormat>On-screen Show (4:3)</PresentationFormat>
  <Paragraphs>94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Georgia</vt:lpstr>
      <vt:lpstr>Tahoma</vt:lpstr>
      <vt:lpstr>Trebuchet MS</vt:lpstr>
      <vt:lpstr>Wingdings 2</vt:lpstr>
      <vt:lpstr>حضري</vt:lpstr>
      <vt:lpstr>Epidemiology of Selected Cancers in Saudi Arabia</vt:lpstr>
      <vt:lpstr>Objectives </vt:lpstr>
      <vt:lpstr>What is Cancer </vt:lpstr>
      <vt:lpstr>PowerPoint Presentation</vt:lpstr>
      <vt:lpstr>Problem Statement</vt:lpstr>
      <vt:lpstr>Problem Statement</vt:lpstr>
      <vt:lpstr>PowerPoint Presentation</vt:lpstr>
      <vt:lpstr>Cancer and Gender </vt:lpstr>
      <vt:lpstr>Cancer and Place </vt:lpstr>
      <vt:lpstr>Time Trend</vt:lpstr>
      <vt:lpstr>Patterns of cancer</vt:lpstr>
      <vt:lpstr>Causes of Cancer </vt:lpstr>
      <vt:lpstr>Environmental Factors </vt:lpstr>
      <vt:lpstr>Saudi Oncology Society </vt:lpstr>
      <vt:lpstr>The Goal of SCR</vt:lpstr>
      <vt:lpstr>Cancer Incidence Report 2004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Epidemiology of Selected Cancers in Saudi Arabia</dc:title>
  <dc:creator>MAx</dc:creator>
  <cp:lastModifiedBy>خالد التهامي مدني</cp:lastModifiedBy>
  <cp:revision>24</cp:revision>
  <dcterms:created xsi:type="dcterms:W3CDTF">2013-10-28T14:58:37Z</dcterms:created>
  <dcterms:modified xsi:type="dcterms:W3CDTF">2014-11-01T19:51:09Z</dcterms:modified>
</cp:coreProperties>
</file>