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8" r:id="rId10"/>
    <p:sldId id="276" r:id="rId11"/>
    <p:sldId id="277" r:id="rId12"/>
    <p:sldId id="291" r:id="rId13"/>
    <p:sldId id="258" r:id="rId14"/>
    <p:sldId id="259" r:id="rId15"/>
    <p:sldId id="260" r:id="rId16"/>
    <p:sldId id="292" r:id="rId17"/>
    <p:sldId id="289" r:id="rId18"/>
    <p:sldId id="290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573F887-F98D-4E46-B810-3B36AF3A167C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B56DB07-3A16-4B3E-940E-48F7724C217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60840" cy="2723728"/>
          </a:xfrm>
        </p:spPr>
        <p:txBody>
          <a:bodyPr>
            <a:normAutofit/>
          </a:bodyPr>
          <a:lstStyle/>
          <a:p>
            <a:r>
              <a:rPr lang="en-US" b="1" dirty="0" smtClean="0"/>
              <a:t>Environmental Health </a:t>
            </a:r>
            <a:r>
              <a:rPr lang="en-US" b="1" dirty="0" smtClean="0"/>
              <a:t>(2)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356992"/>
            <a:ext cx="3886200" cy="1825625"/>
          </a:xfrm>
        </p:spPr>
        <p:txBody>
          <a:bodyPr/>
          <a:lstStyle/>
          <a:p>
            <a:r>
              <a:rPr lang="en-US" sz="3200" dirty="0" smtClean="0"/>
              <a:t>By Dr. Khalid El Tohami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Hazards of </a:t>
            </a:r>
            <a:r>
              <a:rPr lang="en-US" dirty="0"/>
              <a:t>hospital waste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It contains infectious agents</a:t>
            </a:r>
          </a:p>
          <a:p>
            <a:r>
              <a:rPr lang="en-US" sz="2800" dirty="0" smtClean="0"/>
              <a:t>It contains toxic chemicals and pharmaceutical </a:t>
            </a:r>
          </a:p>
          <a:p>
            <a:r>
              <a:rPr lang="en-US" sz="2800" dirty="0" smtClean="0"/>
              <a:t>It contains sharps</a:t>
            </a:r>
          </a:p>
          <a:p>
            <a:r>
              <a:rPr lang="en-US" sz="2800" dirty="0" smtClean="0"/>
              <a:t>It is genotoxic</a:t>
            </a:r>
          </a:p>
          <a:p>
            <a:r>
              <a:rPr lang="en-US" sz="2800" dirty="0" smtClean="0"/>
              <a:t>It is radioactive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27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</a:t>
            </a:r>
            <a:r>
              <a:rPr lang="en-US" dirty="0"/>
              <a:t>of hospital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Incineration</a:t>
            </a:r>
          </a:p>
          <a:p>
            <a:r>
              <a:rPr lang="en-US" sz="3200" dirty="0" smtClean="0"/>
              <a:t>Chemical disinfection</a:t>
            </a:r>
          </a:p>
          <a:p>
            <a:r>
              <a:rPr lang="en-US" sz="3200" dirty="0" smtClean="0"/>
              <a:t>Wet and dry thermal treatment</a:t>
            </a:r>
          </a:p>
          <a:p>
            <a:r>
              <a:rPr lang="en-US" sz="3200" dirty="0" smtClean="0"/>
              <a:t>Microwave irradiation</a:t>
            </a:r>
          </a:p>
          <a:p>
            <a:r>
              <a:rPr lang="en-US" sz="3200" dirty="0" smtClean="0"/>
              <a:t>Land disposal</a:t>
            </a:r>
          </a:p>
          <a:p>
            <a:r>
              <a:rPr lang="en-US" sz="3200" dirty="0" err="1" smtClean="0"/>
              <a:t>inertization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33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</a:t>
            </a:r>
            <a:r>
              <a:rPr lang="en-US" dirty="0"/>
              <a:t>different environmental factors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Ventilation</a:t>
            </a:r>
          </a:p>
          <a:p>
            <a:r>
              <a:rPr lang="en-US" sz="3200" dirty="0" smtClean="0"/>
              <a:t>Light</a:t>
            </a:r>
          </a:p>
          <a:p>
            <a:r>
              <a:rPr lang="en-US" sz="3200" dirty="0" smtClean="0"/>
              <a:t>Noise</a:t>
            </a:r>
          </a:p>
          <a:p>
            <a:r>
              <a:rPr lang="en-US" sz="3200" dirty="0" smtClean="0"/>
              <a:t>Radiation</a:t>
            </a:r>
          </a:p>
          <a:p>
            <a:r>
              <a:rPr lang="en-US" sz="3200" dirty="0" smtClean="0"/>
              <a:t>Meteorological environment</a:t>
            </a:r>
          </a:p>
          <a:p>
            <a:r>
              <a:rPr lang="en-US" sz="3200" dirty="0" smtClean="0"/>
              <a:t>Housing</a:t>
            </a:r>
          </a:p>
          <a:p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70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 features of environmental </a:t>
            </a:r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Epidemiology is used in environmental </a:t>
            </a:r>
            <a:r>
              <a:rPr lang="en-US" sz="2800" dirty="0" smtClean="0"/>
              <a:t>field </a:t>
            </a:r>
            <a:r>
              <a:rPr lang="en-US" sz="2800" dirty="0"/>
              <a:t>to establish:</a:t>
            </a:r>
          </a:p>
          <a:p>
            <a:endParaRPr lang="en-US" sz="2800" dirty="0" smtClean="0"/>
          </a:p>
          <a:p>
            <a:r>
              <a:rPr lang="en-US" sz="2800" dirty="0" smtClean="0"/>
              <a:t>• </a:t>
            </a:r>
            <a:r>
              <a:rPr lang="en-US" sz="2800" dirty="0"/>
              <a:t>etiology</a:t>
            </a:r>
          </a:p>
          <a:p>
            <a:r>
              <a:rPr lang="en-US" sz="2800" dirty="0"/>
              <a:t>• natural history</a:t>
            </a:r>
          </a:p>
          <a:p>
            <a:r>
              <a:rPr lang="en-US" sz="2800" dirty="0"/>
              <a:t>• the health status of a population</a:t>
            </a:r>
          </a:p>
          <a:p>
            <a:r>
              <a:rPr lang="en-US" sz="2800" dirty="0"/>
              <a:t>• the value of interventions and health services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6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92696"/>
            <a:ext cx="8206680" cy="4641305"/>
          </a:xfrm>
        </p:spPr>
        <p:txBody>
          <a:bodyPr>
            <a:noAutofit/>
          </a:bodyPr>
          <a:lstStyle/>
          <a:p>
            <a:r>
              <a:rPr lang="en-US" sz="3200" dirty="0"/>
              <a:t>One special feature of environmental epidemiology is its geographic base. </a:t>
            </a:r>
            <a:endParaRPr lang="en-US" sz="3200" dirty="0" smtClean="0"/>
          </a:p>
          <a:p>
            <a:r>
              <a:rPr lang="en-US" sz="3200" dirty="0" smtClean="0"/>
              <a:t>Air</a:t>
            </a:r>
            <a:r>
              <a:rPr lang="en-US" sz="3200" dirty="0"/>
              <a:t>, </a:t>
            </a:r>
            <a:r>
              <a:rPr lang="en-US" sz="3200" dirty="0" smtClean="0"/>
              <a:t>water and </a:t>
            </a:r>
            <a:r>
              <a:rPr lang="en-US" sz="3200" dirty="0"/>
              <a:t>soil pollution are generally related to sources with defined geographic locations.</a:t>
            </a:r>
          </a:p>
          <a:p>
            <a:r>
              <a:rPr lang="en-US" sz="3200" dirty="0"/>
              <a:t>Mapping of environmental levels or exposures can therefore be useful tools in epidemiological</a:t>
            </a:r>
          </a:p>
          <a:p>
            <a:r>
              <a:rPr lang="en-US" sz="3200" dirty="0"/>
              <a:t>studies.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14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95536" y="260648"/>
            <a:ext cx="8496944" cy="612068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3200" dirty="0" smtClean="0"/>
              <a:t>Environmental </a:t>
            </a:r>
            <a:r>
              <a:rPr lang="en-US" sz="3200" dirty="0"/>
              <a:t>epidemiology studies often require approximations and </a:t>
            </a:r>
            <a:r>
              <a:rPr lang="en-US" sz="3200" dirty="0" smtClean="0"/>
              <a:t>modeling for </a:t>
            </a:r>
            <a:r>
              <a:rPr lang="en-US" sz="3200" dirty="0"/>
              <a:t>quantification of exposures, because individual exposure measurements are </a:t>
            </a:r>
            <a:r>
              <a:rPr lang="en-US" sz="3200" dirty="0" smtClean="0"/>
              <a:t>very difficult </a:t>
            </a:r>
            <a:r>
              <a:rPr lang="en-US" sz="3200" dirty="0"/>
              <a:t>to assemble.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Air </a:t>
            </a:r>
            <a:r>
              <a:rPr lang="en-US" sz="3200" dirty="0"/>
              <a:t>quality modeling combined with geographical </a:t>
            </a:r>
            <a:r>
              <a:rPr lang="en-US" sz="3200" dirty="0" smtClean="0"/>
              <a:t>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948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4929337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system </a:t>
            </a:r>
            <a:r>
              <a:rPr lang="en-US" sz="3200" dirty="0"/>
              <a:t>(GIS) analysis has been used in several air pollution health effect studies. </a:t>
            </a:r>
          </a:p>
          <a:p>
            <a:endParaRPr lang="en-US" sz="3200" dirty="0" smtClean="0"/>
          </a:p>
          <a:p>
            <a:r>
              <a:rPr lang="en-US" sz="3200" dirty="0" smtClean="0"/>
              <a:t>One </a:t>
            </a:r>
            <a:r>
              <a:rPr lang="en-US" sz="3200" dirty="0"/>
              <a:t>example of exposure assessment is the number of days when nitrogen dioxide concentrations exceed different cut-off points, and the number of people exposed in different parts of a city based on census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safety standards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600201"/>
            <a:ext cx="8568952" cy="3733800"/>
          </a:xfrm>
        </p:spPr>
        <p:txBody>
          <a:bodyPr>
            <a:normAutofit/>
          </a:bodyPr>
          <a:lstStyle/>
          <a:p>
            <a:r>
              <a:rPr lang="en-US" sz="2800" dirty="0"/>
              <a:t>Dose–effect and dose–response relationships are of particular importance in </a:t>
            </a:r>
            <a:r>
              <a:rPr lang="en-US" sz="2800" dirty="0" smtClean="0"/>
              <a:t>environmental epidemiology </a:t>
            </a:r>
            <a:r>
              <a:rPr lang="en-US" sz="2800" dirty="0"/>
              <a:t>because they provide the foundation </a:t>
            </a:r>
            <a:r>
              <a:rPr lang="en-US" sz="2800" dirty="0" smtClean="0"/>
              <a:t>for setting </a:t>
            </a:r>
            <a:r>
              <a:rPr lang="en-US" sz="2800" dirty="0"/>
              <a:t>safety standards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dose–effect relationship can be used to decide </a:t>
            </a:r>
            <a:r>
              <a:rPr lang="en-US" sz="2800" dirty="0" smtClean="0"/>
              <a:t>which effect </a:t>
            </a:r>
            <a:r>
              <a:rPr lang="en-US" sz="2800" dirty="0"/>
              <a:t>is most important to prevent.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983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safety standards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600201"/>
            <a:ext cx="8424936" cy="3733800"/>
          </a:xfrm>
        </p:spPr>
        <p:txBody>
          <a:bodyPr>
            <a:normAutofit/>
          </a:bodyPr>
          <a:lstStyle/>
          <a:p>
            <a:r>
              <a:rPr lang="en-US" sz="2800" dirty="0"/>
              <a:t>Once a decision is made concerning an acceptable</a:t>
            </a:r>
          </a:p>
          <a:p>
            <a:pPr marL="68580" indent="0">
              <a:buNone/>
            </a:pPr>
            <a:r>
              <a:rPr lang="en-US" sz="2800" dirty="0"/>
              <a:t>response level, the dose–response relationship gives the maximum </a:t>
            </a:r>
            <a:r>
              <a:rPr lang="en-US" sz="2800" dirty="0" smtClean="0"/>
              <a:t>dose </a:t>
            </a:r>
            <a:r>
              <a:rPr lang="en-US" sz="2800" dirty="0"/>
              <a:t>that </a:t>
            </a:r>
            <a:r>
              <a:rPr lang="en-US" sz="2800" dirty="0" smtClean="0"/>
              <a:t>would be </a:t>
            </a:r>
            <a:r>
              <a:rPr lang="en-US" sz="2800" dirty="0"/>
              <a:t>acceptable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WHO has </a:t>
            </a:r>
            <a:r>
              <a:rPr lang="en-US" sz="2800" dirty="0" smtClean="0"/>
              <a:t>developed:</a:t>
            </a:r>
          </a:p>
          <a:p>
            <a:pPr lvl="1"/>
            <a:r>
              <a:rPr lang="en-US" sz="2400" dirty="0" smtClean="0"/>
              <a:t> a </a:t>
            </a:r>
            <a:r>
              <a:rPr lang="en-US" sz="2400" dirty="0"/>
              <a:t>series of water quality </a:t>
            </a:r>
            <a:r>
              <a:rPr lang="en-US" sz="2400" dirty="0" smtClean="0"/>
              <a:t>guidelines,</a:t>
            </a:r>
          </a:p>
          <a:p>
            <a:pPr lvl="1"/>
            <a:r>
              <a:rPr lang="en-US" sz="2400" dirty="0" smtClean="0"/>
              <a:t> air quality guidelines</a:t>
            </a:r>
          </a:p>
          <a:p>
            <a:pPr lvl="1"/>
            <a:r>
              <a:rPr lang="en-US" sz="2400" dirty="0"/>
              <a:t>the radioactive contamination of food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83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measures </a:t>
            </a:r>
            <a:r>
              <a:rPr lang="en-GB" dirty="0"/>
              <a:t>for environmental </a:t>
            </a:r>
            <a:r>
              <a:rPr lang="en-GB" dirty="0" smtClean="0"/>
              <a:t>health </a:t>
            </a:r>
            <a:r>
              <a:rPr lang="en-GB" dirty="0"/>
              <a:t>protection, laws and regulations in KSA.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600201"/>
            <a:ext cx="8964488" cy="3733800"/>
          </a:xfrm>
        </p:spPr>
        <p:txBody>
          <a:bodyPr/>
          <a:lstStyle/>
          <a:p>
            <a:r>
              <a:rPr lang="en-US" sz="3200" dirty="0" smtClean="0"/>
              <a:t>Presidency of Meteorology and Environment:</a:t>
            </a:r>
          </a:p>
          <a:p>
            <a:pPr marL="68580" indent="0">
              <a:buNone/>
            </a:pPr>
            <a:endParaRPr lang="en-US" sz="3200" dirty="0" smtClean="0"/>
          </a:p>
          <a:p>
            <a:pPr lvl="1"/>
            <a:r>
              <a:rPr lang="en-US" sz="2800" dirty="0" smtClean="0"/>
              <a:t>General </a:t>
            </a:r>
            <a:r>
              <a:rPr lang="en-US" sz="2800" dirty="0"/>
              <a:t>Environmental </a:t>
            </a:r>
            <a:r>
              <a:rPr lang="en-US" sz="2800" dirty="0" smtClean="0"/>
              <a:t>Law</a:t>
            </a:r>
          </a:p>
          <a:p>
            <a:pPr lvl="1"/>
            <a:r>
              <a:rPr lang="en-US" sz="2800" dirty="0" smtClean="0"/>
              <a:t>Rules for Implementation</a:t>
            </a:r>
          </a:p>
          <a:p>
            <a:pPr lvl="1"/>
            <a:r>
              <a:rPr lang="en-US" sz="2800" dirty="0" smtClean="0"/>
              <a:t>Environmental Protection Standards</a:t>
            </a:r>
            <a:endParaRPr lang="en-US" sz="2800" dirty="0"/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40" y="0"/>
            <a:ext cx="7772400" cy="1143000"/>
          </a:xfrm>
        </p:spPr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040" y="1071349"/>
            <a:ext cx="7772400" cy="4752528"/>
          </a:xfrm>
        </p:spPr>
        <p:txBody>
          <a:bodyPr>
            <a:normAutofit fontScale="92500" lnSpcReduction="10000"/>
          </a:bodyPr>
          <a:lstStyle/>
          <a:p>
            <a:pPr marL="0" lvl="3" indent="0">
              <a:buNone/>
            </a:pPr>
            <a:r>
              <a:rPr lang="en-US" sz="2800" b="1" dirty="0" smtClean="0"/>
              <a:t>At the end of the session the student should be able to:</a:t>
            </a:r>
          </a:p>
          <a:p>
            <a:pPr marL="0" lvl="3" indent="0">
              <a:buNone/>
            </a:pPr>
            <a:endParaRPr lang="en-US" sz="2800" dirty="0" smtClean="0"/>
          </a:p>
          <a:p>
            <a:r>
              <a:rPr lang="en-US" sz="2800" dirty="0"/>
              <a:t>To assess the hazards from different environmental factors </a:t>
            </a:r>
            <a:r>
              <a:rPr lang="en-US" sz="2800" dirty="0" smtClean="0"/>
              <a:t>(</a:t>
            </a:r>
            <a:r>
              <a:rPr lang="en-US" sz="2800" dirty="0" err="1" smtClean="0"/>
              <a:t>cont</a:t>
            </a:r>
            <a:r>
              <a:rPr lang="en-US" sz="2800" dirty="0" smtClean="0"/>
              <a:t>)</a:t>
            </a:r>
            <a:endParaRPr lang="ar-SA" sz="2800" dirty="0"/>
          </a:p>
          <a:p>
            <a:pPr lvl="0"/>
            <a:endParaRPr lang="en-GB" sz="2800" dirty="0" smtClean="0"/>
          </a:p>
          <a:p>
            <a:pPr lvl="0"/>
            <a:r>
              <a:rPr lang="en-GB" sz="2800" dirty="0" smtClean="0"/>
              <a:t>Describe </a:t>
            </a:r>
            <a:r>
              <a:rPr lang="en-GB" sz="2800" dirty="0"/>
              <a:t>special features of environmental epidemiology</a:t>
            </a:r>
            <a:endParaRPr lang="en-US" sz="2800" dirty="0"/>
          </a:p>
          <a:p>
            <a:pPr lvl="0"/>
            <a:endParaRPr lang="en-GB" sz="2800" dirty="0" smtClean="0"/>
          </a:p>
          <a:p>
            <a:pPr lvl="0"/>
            <a:r>
              <a:rPr lang="en-GB" sz="2800" dirty="0" smtClean="0"/>
              <a:t>Explain </a:t>
            </a:r>
            <a:r>
              <a:rPr lang="en-GB" sz="2800" dirty="0"/>
              <a:t>the measures for </a:t>
            </a:r>
            <a:r>
              <a:rPr lang="en-GB" sz="2800" dirty="0" smtClean="0"/>
              <a:t>environmental health </a:t>
            </a:r>
            <a:r>
              <a:rPr lang="en-GB" sz="2800" dirty="0"/>
              <a:t>protection, laws and regulations in KSA.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1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It includes:</a:t>
            </a:r>
          </a:p>
          <a:p>
            <a:pPr lvl="1"/>
            <a:r>
              <a:rPr lang="en-US" sz="2800" dirty="0" smtClean="0"/>
              <a:t>Garbage (food waste)</a:t>
            </a:r>
          </a:p>
          <a:p>
            <a:pPr lvl="1"/>
            <a:r>
              <a:rPr lang="en-US" sz="2800" dirty="0" smtClean="0"/>
              <a:t>Rubbish (paper, plastic, wood, metal, glass,)</a:t>
            </a:r>
          </a:p>
          <a:p>
            <a:pPr lvl="1"/>
            <a:r>
              <a:rPr lang="en-US" sz="2800" dirty="0" smtClean="0"/>
              <a:t>Demolition products   ( bricks, pipes)</a:t>
            </a:r>
          </a:p>
          <a:p>
            <a:pPr lvl="1"/>
            <a:r>
              <a:rPr lang="en-US" sz="2800" dirty="0" smtClean="0"/>
              <a:t>Dead animals, manure </a:t>
            </a:r>
          </a:p>
          <a:p>
            <a:pPr lvl="1"/>
            <a:r>
              <a:rPr lang="en-US" sz="2800" dirty="0" smtClean="0"/>
              <a:t>Solid products of sewage ( not night soil)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286" y="1988840"/>
            <a:ext cx="4408714" cy="2933799"/>
          </a:xfrm>
        </p:spPr>
      </p:pic>
    </p:spTree>
    <p:extLst>
      <p:ext uri="{BB962C8B-B14F-4D97-AF65-F5344CB8AC3E}">
        <p14:creationId xmlns:p14="http://schemas.microsoft.com/office/powerpoint/2010/main" val="24296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Hazards of </a:t>
            </a:r>
            <a:r>
              <a:rPr lang="en-US" dirty="0"/>
              <a:t>S</a:t>
            </a:r>
            <a:r>
              <a:rPr lang="en-US" dirty="0" smtClean="0"/>
              <a:t>olid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decomposes and favours fly breeding</a:t>
            </a:r>
          </a:p>
          <a:p>
            <a:r>
              <a:rPr lang="en-US" sz="2800" dirty="0" smtClean="0"/>
              <a:t>Attract rodents</a:t>
            </a:r>
          </a:p>
          <a:p>
            <a:r>
              <a:rPr lang="en-US" sz="2800" dirty="0" smtClean="0"/>
              <a:t>Transmit pathogen back to man through flies or dust</a:t>
            </a:r>
          </a:p>
          <a:p>
            <a:r>
              <a:rPr lang="en-US" sz="2800" dirty="0" smtClean="0"/>
              <a:t>Pollution of soil and water</a:t>
            </a:r>
          </a:p>
          <a:p>
            <a:r>
              <a:rPr lang="en-US" sz="2800" dirty="0" smtClean="0"/>
              <a:t>Unsightly appearance and bad odours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71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Solid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Disposal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Dumping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Controlled tipping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Incineration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Composting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Manure pits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burial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62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Excreta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u="sng" dirty="0" smtClean="0"/>
              <a:t>Hazards of improper excreta disposal</a:t>
            </a:r>
            <a:r>
              <a:rPr lang="en-US" sz="3200" dirty="0" smtClean="0"/>
              <a:t>:</a:t>
            </a:r>
          </a:p>
          <a:p>
            <a:pPr lvl="1"/>
            <a:r>
              <a:rPr lang="en-US" sz="2800" dirty="0" smtClean="0"/>
              <a:t>Soil pollution</a:t>
            </a:r>
          </a:p>
          <a:p>
            <a:pPr lvl="1"/>
            <a:r>
              <a:rPr lang="en-US" sz="2800" dirty="0" smtClean="0"/>
              <a:t>water pollution</a:t>
            </a:r>
          </a:p>
          <a:p>
            <a:pPr lvl="1"/>
            <a:r>
              <a:rPr lang="en-US" sz="2800" dirty="0" smtClean="0"/>
              <a:t>Food contamination</a:t>
            </a:r>
          </a:p>
          <a:p>
            <a:pPr lvl="1"/>
            <a:r>
              <a:rPr lang="en-US" sz="2800" dirty="0" smtClean="0"/>
              <a:t>Propagation of flies</a:t>
            </a:r>
          </a:p>
          <a:p>
            <a:pPr lvl="2"/>
            <a:r>
              <a:rPr lang="en-US" sz="2400" dirty="0" smtClean="0"/>
              <a:t>(eg of diseases: typhoid and paratyphoid, dysenteries, diarrheas, cholera, hookworms, ascariasis, viral hepatitis,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54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Excreta Disposal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417646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Unsewered areas:</a:t>
            </a:r>
          </a:p>
          <a:p>
            <a:pPr lvl="1"/>
            <a:r>
              <a:rPr lang="en-US" sz="2400" dirty="0" smtClean="0"/>
              <a:t>Bore hole latrine</a:t>
            </a:r>
          </a:p>
          <a:p>
            <a:pPr lvl="1"/>
            <a:r>
              <a:rPr lang="en-US" sz="2400" dirty="0" smtClean="0"/>
              <a:t>Pit latrine</a:t>
            </a:r>
          </a:p>
          <a:p>
            <a:pPr lvl="1"/>
            <a:r>
              <a:rPr lang="en-US" sz="2400" dirty="0" smtClean="0"/>
              <a:t>Water seal latrines</a:t>
            </a:r>
          </a:p>
          <a:p>
            <a:pPr lvl="1"/>
            <a:r>
              <a:rPr lang="en-US" sz="2400" dirty="0" smtClean="0"/>
              <a:t>Septic tank</a:t>
            </a:r>
          </a:p>
          <a:p>
            <a:pPr lvl="1"/>
            <a:r>
              <a:rPr lang="en-US" sz="2400" dirty="0" smtClean="0"/>
              <a:t>Aqua privy</a:t>
            </a:r>
          </a:p>
          <a:p>
            <a:r>
              <a:rPr lang="en-US" sz="2800" dirty="0" smtClean="0"/>
              <a:t>Sewered areas:</a:t>
            </a:r>
          </a:p>
          <a:p>
            <a:pPr lvl="1"/>
            <a:r>
              <a:rPr lang="en-US" sz="2400" dirty="0" smtClean="0"/>
              <a:t>Water carriage system and sewage treatment</a:t>
            </a:r>
          </a:p>
          <a:p>
            <a:pPr lvl="1"/>
            <a:r>
              <a:rPr lang="en-US" sz="2400" dirty="0" smtClean="0"/>
              <a:t>Sea , river outfall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841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Hospital </a:t>
            </a:r>
            <a:r>
              <a:rPr lang="en-US" dirty="0"/>
              <a:t>Waste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It is a waste that generated during the diagnosis, treatment or immunization of human beings or in research activity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Classification of hospital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248472"/>
          </a:xfrm>
        </p:spPr>
        <p:txBody>
          <a:bodyPr>
            <a:noAutofit/>
          </a:bodyPr>
          <a:lstStyle/>
          <a:p>
            <a:pPr lvl="1"/>
            <a:r>
              <a:rPr lang="en-US" sz="2800" dirty="0" smtClean="0"/>
              <a:t>Infectious </a:t>
            </a:r>
            <a:r>
              <a:rPr lang="en-US" sz="2800" dirty="0"/>
              <a:t>waste</a:t>
            </a:r>
          </a:p>
          <a:p>
            <a:pPr lvl="1"/>
            <a:r>
              <a:rPr lang="en-US" sz="2800" dirty="0"/>
              <a:t>Pathological waste</a:t>
            </a:r>
          </a:p>
          <a:p>
            <a:pPr lvl="1"/>
            <a:r>
              <a:rPr lang="en-US" sz="2800" dirty="0"/>
              <a:t>Pharmaceutical </a:t>
            </a:r>
            <a:r>
              <a:rPr lang="en-US" sz="2800" dirty="0" smtClean="0"/>
              <a:t>waste</a:t>
            </a:r>
          </a:p>
          <a:p>
            <a:pPr lvl="1"/>
            <a:r>
              <a:rPr lang="en-US" sz="2800" dirty="0" smtClean="0"/>
              <a:t>Genotoxic waste</a:t>
            </a:r>
            <a:endParaRPr lang="en-US" sz="2800" dirty="0"/>
          </a:p>
          <a:p>
            <a:pPr lvl="1"/>
            <a:r>
              <a:rPr lang="en-US" sz="2800" dirty="0"/>
              <a:t>Chemical waste</a:t>
            </a:r>
          </a:p>
          <a:p>
            <a:pPr lvl="1"/>
            <a:r>
              <a:rPr lang="en-US" sz="2800" dirty="0"/>
              <a:t>Waste with heavy metals    </a:t>
            </a:r>
          </a:p>
          <a:p>
            <a:pPr lvl="1"/>
            <a:r>
              <a:rPr lang="en-US" sz="2800" dirty="0" smtClean="0"/>
              <a:t>Pressurized containers</a:t>
            </a:r>
          </a:p>
          <a:p>
            <a:pPr lvl="1"/>
            <a:r>
              <a:rPr lang="en-US" sz="2800" dirty="0" smtClean="0"/>
              <a:t>Radioactive  waste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51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649</TotalTime>
  <Words>570</Words>
  <Application>Microsoft Office PowerPoint</Application>
  <PresentationFormat>On-screen Show (4:3)</PresentationFormat>
  <Paragraphs>119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Gill Sans MT</vt:lpstr>
      <vt:lpstr>Wingdings 3</vt:lpstr>
      <vt:lpstr>Urban Pop</vt:lpstr>
      <vt:lpstr>Environmental Health (2) </vt:lpstr>
      <vt:lpstr>Objectives </vt:lpstr>
      <vt:lpstr>Solid Waste</vt:lpstr>
      <vt:lpstr>Hazards of Solid Waste</vt:lpstr>
      <vt:lpstr>Management of Solid Waste</vt:lpstr>
      <vt:lpstr>Excreta </vt:lpstr>
      <vt:lpstr>Methods of Excreta Disposal</vt:lpstr>
      <vt:lpstr>Hospital Waste </vt:lpstr>
      <vt:lpstr>Classification of hospital waste</vt:lpstr>
      <vt:lpstr>Hazards of hospital waste </vt:lpstr>
      <vt:lpstr>Disposal of hospital waste</vt:lpstr>
      <vt:lpstr>Other different environmental factors </vt:lpstr>
      <vt:lpstr>Special features of environmental epidemiology</vt:lpstr>
      <vt:lpstr>PowerPoint Presentation</vt:lpstr>
      <vt:lpstr>PowerPoint Presentation</vt:lpstr>
      <vt:lpstr>PowerPoint Presentation</vt:lpstr>
      <vt:lpstr>Setting safety standards</vt:lpstr>
      <vt:lpstr>Setting safety standards</vt:lpstr>
      <vt:lpstr> measures for environmental health protection, laws and regulations in KSA.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Environmental Medicine (2)</dc:title>
  <dc:creator>user</dc:creator>
  <cp:lastModifiedBy>خالد التهامي مدني</cp:lastModifiedBy>
  <cp:revision>73</cp:revision>
  <dcterms:created xsi:type="dcterms:W3CDTF">2012-12-13T08:34:54Z</dcterms:created>
  <dcterms:modified xsi:type="dcterms:W3CDTF">2014-11-17T16:32:00Z</dcterms:modified>
</cp:coreProperties>
</file>