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0CD95A37-6140-43EE-8191-3F46057BC85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61813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CD95A37-6140-43EE-8191-3F46057BC85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2632927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CD95A37-6140-43EE-8191-3F46057BC85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253728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CD95A37-6140-43EE-8191-3F46057BC85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226799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CD95A37-6140-43EE-8191-3F46057BC85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1952343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0CD95A37-6140-43EE-8191-3F46057BC853}"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369502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0CD95A37-6140-43EE-8191-3F46057BC853}" type="datetimeFigureOut">
              <a:rPr lang="en-US" smtClean="0"/>
              <a:t>4/9/2015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8477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0CD95A37-6140-43EE-8191-3F46057BC853}" type="datetimeFigureOut">
              <a:rPr lang="en-US" smtClean="0"/>
              <a:t>4/9/2015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68634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CD95A37-6140-43EE-8191-3F46057BC853}" type="datetimeFigureOut">
              <a:rPr lang="en-US" smtClean="0"/>
              <a:t>4/9/2015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177992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D95A37-6140-43EE-8191-3F46057BC853}"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13316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D95A37-6140-43EE-8191-3F46057BC853}"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56F915B-E84A-422E-9CC8-77B0843F0D44}" type="slidenum">
              <a:rPr lang="en-US" smtClean="0"/>
              <a:t>‹#›</a:t>
            </a:fld>
            <a:endParaRPr lang="en-US"/>
          </a:p>
        </p:txBody>
      </p:sp>
    </p:spTree>
    <p:extLst>
      <p:ext uri="{BB962C8B-B14F-4D97-AF65-F5344CB8AC3E}">
        <p14:creationId xmlns:p14="http://schemas.microsoft.com/office/powerpoint/2010/main" val="44511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95A37-6140-43EE-8191-3F46057BC853}" type="datetimeFigureOut">
              <a:rPr lang="en-US" smtClean="0"/>
              <a:t>4/9/2015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F915B-E84A-422E-9CC8-77B0843F0D44}" type="slidenum">
              <a:rPr lang="en-US" smtClean="0"/>
              <a:t>‹#›</a:t>
            </a:fld>
            <a:endParaRPr lang="en-US"/>
          </a:p>
        </p:txBody>
      </p:sp>
    </p:spTree>
    <p:extLst>
      <p:ext uri="{BB962C8B-B14F-4D97-AF65-F5344CB8AC3E}">
        <p14:creationId xmlns:p14="http://schemas.microsoft.com/office/powerpoint/2010/main" val="21834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62000" y="609600"/>
            <a:ext cx="7696200" cy="5943600"/>
          </a:xfrm>
        </p:spPr>
        <p:txBody>
          <a:bodyPr>
            <a:normAutofit fontScale="40000" lnSpcReduction="20000"/>
          </a:bodyPr>
          <a:lstStyle/>
          <a:p>
            <a:pPr rtl="1"/>
            <a:r>
              <a:rPr lang="ar-SA" b="1" dirty="0"/>
              <a:t>الإنتاج التلفزيوني التعليمي:</a:t>
            </a:r>
            <a:endParaRPr lang="en-US" dirty="0"/>
          </a:p>
          <a:p>
            <a:pPr rtl="1"/>
            <a:r>
              <a:rPr lang="ar-SA" b="1" dirty="0"/>
              <a:t>عملية إنتاج البرامج التليفزيونية التي تهدف إلى تحقيق أهداف تعليمية محددة, ترتبط ارتباطاً مباشراً بمقررات دراسية أو برامج تدريبية معينة, لدى فئة محددة من المتعلمين أو الدارسين, سواءً كانت عبر الأثير, أو عن طريق قنوات مغلقة, أو مسجلة على شرائط فيديو.</a:t>
            </a:r>
            <a:endParaRPr lang="en-US" dirty="0"/>
          </a:p>
          <a:p>
            <a:pPr rtl="1"/>
            <a:r>
              <a:rPr lang="ar-SA" b="1" dirty="0"/>
              <a:t>الأستوديو </a:t>
            </a:r>
            <a:r>
              <a:rPr lang="en-US" b="1" dirty="0"/>
              <a:t>Studio</a:t>
            </a:r>
            <a:r>
              <a:rPr lang="ar-SA" b="1" dirty="0"/>
              <a:t> :</a:t>
            </a:r>
            <a:endParaRPr lang="en-US" dirty="0"/>
          </a:p>
          <a:p>
            <a:pPr rtl="1"/>
            <a:r>
              <a:rPr lang="ar-SA" b="1" dirty="0"/>
              <a:t>هو المكان المخصص لإنتاج البرامج التليفزيونية المختلفة وبثها إلى جمهور المشاهدين, ويتم تصميمه بمواصفات معينة, بحيث يكون محكم العزل الصوتي, ويشتمل على كل الإمكانيات المادية والبشرية اللازمة لإنتاج البرامج التلفزيونية.</a:t>
            </a:r>
            <a:endParaRPr lang="en-US" dirty="0"/>
          </a:p>
          <a:p>
            <a:pPr rtl="1"/>
            <a:r>
              <a:rPr lang="ar-SA" b="1" dirty="0" err="1"/>
              <a:t>البلاتوه</a:t>
            </a:r>
            <a:r>
              <a:rPr lang="ar-SA" b="1" dirty="0"/>
              <a:t> </a:t>
            </a:r>
            <a:r>
              <a:rPr lang="en-US" b="1" dirty="0"/>
              <a:t>Studio Floor</a:t>
            </a:r>
            <a:r>
              <a:rPr lang="ar-SA" b="1" dirty="0"/>
              <a:t> :</a:t>
            </a:r>
            <a:endParaRPr lang="en-US" dirty="0"/>
          </a:p>
          <a:p>
            <a:pPr rtl="1"/>
            <a:r>
              <a:rPr lang="ar-SA" b="1" dirty="0"/>
              <a:t>وهو قاعة كبيرة المساحة ويتم فيها تصوير الموقف التعليمي, أو استضافة المشاركين بالبرامج, يطلق عليها أيضاً "الأستوديو". يوجد بها من 3-5 كاميرات أو أكثر, وقطع الديكور والأثاث والإكسسوار اللازم, وكل ما يلزم التصوير, وتعد مكاناً معزولاً صوتيا عن كل </a:t>
            </a:r>
            <a:r>
              <a:rPr lang="ar-SA" b="1" dirty="0" err="1"/>
              <a:t>شئ</a:t>
            </a:r>
            <a:r>
              <a:rPr lang="ar-SA" b="1" dirty="0"/>
              <a:t> خارجه.</a:t>
            </a:r>
            <a:endParaRPr lang="en-US" dirty="0"/>
          </a:p>
          <a:p>
            <a:pPr rtl="1"/>
            <a:r>
              <a:rPr lang="ar-SA" b="1" dirty="0"/>
              <a:t>غرفة المراقبة </a:t>
            </a:r>
            <a:r>
              <a:rPr lang="en-US" b="1" dirty="0"/>
              <a:t>Control Room</a:t>
            </a:r>
            <a:r>
              <a:rPr lang="ar-SA" b="1" dirty="0"/>
              <a:t> :</a:t>
            </a:r>
            <a:endParaRPr lang="en-US" dirty="0"/>
          </a:p>
          <a:p>
            <a:pPr rtl="1"/>
            <a:r>
              <a:rPr lang="ar-SA" b="1" dirty="0"/>
              <a:t>وهي غرفة صغيرة ولكنها تعد بمثابة الجهاز العصبي للإنتاج التلفزيوني, ويفصلها عن </a:t>
            </a:r>
            <a:r>
              <a:rPr lang="ar-SA" b="1" dirty="0" err="1"/>
              <a:t>البلاتوه</a:t>
            </a:r>
            <a:r>
              <a:rPr lang="ar-SA" b="1" dirty="0"/>
              <a:t> حاجز زجاجي, بحيث يمكن للمتواجد فيها أن يشاهد ما يحدث في </a:t>
            </a:r>
            <a:r>
              <a:rPr lang="ar-SA" b="1" dirty="0" err="1"/>
              <a:t>البلاتوه</a:t>
            </a:r>
            <a:r>
              <a:rPr lang="ar-SA" b="1" dirty="0"/>
              <a:t>, وليس العكس. وتحتوي غرفة التحكم على ثلاث وحدات تحكم وهي: وحدة التحكم في الصوت, ووحدة التحكم في الصورة, ووحدة التحم في الإضاءة, كما يوجد بها عدة شاشات مشاهدة تلفزيونية, تسمى " </a:t>
            </a:r>
            <a:r>
              <a:rPr lang="ar-SA" b="1" dirty="0" err="1"/>
              <a:t>مونيتور</a:t>
            </a:r>
            <a:r>
              <a:rPr lang="ar-SA" b="1" dirty="0"/>
              <a:t> </a:t>
            </a:r>
            <a:r>
              <a:rPr lang="en-US" b="1" dirty="0"/>
              <a:t>Monitor</a:t>
            </a:r>
            <a:r>
              <a:rPr lang="ar-SA" b="1" dirty="0"/>
              <a:t>" يتصل كل منها بمصدر معين للصورة.</a:t>
            </a:r>
            <a:endParaRPr lang="en-US" dirty="0"/>
          </a:p>
          <a:p>
            <a:pPr rtl="1"/>
            <a:r>
              <a:rPr lang="ar-SA" b="1" dirty="0"/>
              <a:t>غرفة المراقبة المركزية أو الرئيسية </a:t>
            </a:r>
            <a:r>
              <a:rPr lang="en-US" b="1" dirty="0"/>
              <a:t>Master Control Room</a:t>
            </a:r>
            <a:r>
              <a:rPr lang="ar-SA" b="1" dirty="0"/>
              <a:t> :</a:t>
            </a:r>
            <a:endParaRPr lang="en-US" dirty="0"/>
          </a:p>
          <a:p>
            <a:pPr rtl="1"/>
            <a:r>
              <a:rPr lang="ar-SA" b="1" dirty="0"/>
              <a:t>وتعتبر مركز عمليات المراقبة الرئيسية لمختلف البرامج التي تبثها </a:t>
            </a:r>
            <a:r>
              <a:rPr lang="ar-SA" b="1" dirty="0" err="1"/>
              <a:t>الاستوديوهات</a:t>
            </a:r>
            <a:r>
              <a:rPr lang="ar-SA" b="1" dirty="0"/>
              <a:t> المختلفة, وتوزيعها على القنوات الخاصة به, وهي مجهزة لأغراض مراقبة الصوت والصورة النهائية فنياً وهندسياً بهدف التحكم فيها.</a:t>
            </a:r>
            <a:endParaRPr lang="en-US" dirty="0"/>
          </a:p>
          <a:p>
            <a:pPr rtl="1"/>
            <a:r>
              <a:rPr lang="ar-SA" b="1" dirty="0"/>
              <a:t>البرامج غير الكاملة النصوص </a:t>
            </a:r>
            <a:r>
              <a:rPr lang="en-US" b="1" dirty="0"/>
              <a:t>Semi Script format</a:t>
            </a:r>
            <a:r>
              <a:rPr lang="ar-SA" b="1" dirty="0"/>
              <a:t> :</a:t>
            </a:r>
            <a:endParaRPr lang="en-US" dirty="0"/>
          </a:p>
          <a:p>
            <a:pPr rtl="1"/>
            <a:r>
              <a:rPr lang="ar-SA" b="1" dirty="0"/>
              <a:t>وتعتبر مركز عمليات المراقبة الرئيسية لمختلف البرامج التي تبثها </a:t>
            </a:r>
            <a:r>
              <a:rPr lang="ar-SA" b="1" dirty="0" err="1"/>
              <a:t>الاستوديوهات</a:t>
            </a:r>
            <a:r>
              <a:rPr lang="ar-SA" b="1" dirty="0"/>
              <a:t> المختلفة, وتوزيعها على القنوات الخاصة به, وهي مجهزة لأغراض مراقبة الصوت والصورة النهائية فنياً وهندسياً بهدف التحكم فيها.</a:t>
            </a:r>
            <a:endParaRPr lang="en-US" dirty="0"/>
          </a:p>
          <a:p>
            <a:pPr rtl="1"/>
            <a:r>
              <a:rPr lang="ar-SA" b="1" dirty="0"/>
              <a:t>البرامج كاملة النص </a:t>
            </a:r>
            <a:r>
              <a:rPr lang="en-US" b="1" dirty="0"/>
              <a:t>Full Script Format</a:t>
            </a:r>
            <a:r>
              <a:rPr lang="ar-SA" b="1" dirty="0"/>
              <a:t> :</a:t>
            </a:r>
            <a:endParaRPr lang="en-US" dirty="0"/>
          </a:p>
          <a:p>
            <a:pPr rtl="1"/>
            <a:r>
              <a:rPr lang="ar-SA" b="1" dirty="0"/>
              <a:t>الأشكال كاملة النص هي التي تعتمد على المؤلف أو الكاتب اعتمادا كلياً, بحيث يكتب النص كاملاً ولا يكون هناك مجال أمام المذيع أو المخرج أو الممثل في الحذف أو الإضافة أو التصرف.</a:t>
            </a:r>
            <a:endParaRPr lang="en-US" dirty="0"/>
          </a:p>
          <a:p>
            <a:pPr rtl="1"/>
            <a:r>
              <a:rPr lang="ar-SA" b="1" dirty="0" err="1"/>
              <a:t>الريبورتاج</a:t>
            </a:r>
            <a:r>
              <a:rPr lang="ar-SA" b="1" dirty="0"/>
              <a:t> التلفزيوني </a:t>
            </a:r>
            <a:r>
              <a:rPr lang="en-US" b="1" dirty="0"/>
              <a:t>TV. Reportage</a:t>
            </a:r>
            <a:r>
              <a:rPr lang="ar-SA" b="1" dirty="0"/>
              <a:t> :</a:t>
            </a:r>
            <a:endParaRPr lang="en-US" dirty="0"/>
          </a:p>
          <a:p>
            <a:pPr rtl="1"/>
            <a:r>
              <a:rPr lang="ar-SA" b="1" dirty="0"/>
              <a:t>ويعني البرنامج التلفزيوني الذي ينقل الحقائق المسجلة أو الحية من واقع الحياة ومن الطبيعة من خلال المادة المرئية وبمعنى أخر </a:t>
            </a:r>
            <a:r>
              <a:rPr lang="ar-SA" b="1" dirty="0" err="1"/>
              <a:t>الريبورتاج</a:t>
            </a:r>
            <a:r>
              <a:rPr lang="ar-SA" b="1" dirty="0"/>
              <a:t> التلفزيوني هو وثيقة( صوتية مرئية) للأحداث تشبع فضول المشاهد وتلبي رغبته في </a:t>
            </a:r>
            <a:r>
              <a:rPr lang="ar-SA" b="1" dirty="0" err="1"/>
              <a:t>الإطلاع</a:t>
            </a:r>
            <a:r>
              <a:rPr lang="ar-SA" b="1" dirty="0"/>
              <a:t>, حيث تقنع المشاهد بصحة وصدق الحوادث التي يشاهدها.</a:t>
            </a:r>
            <a:endParaRPr lang="en-US" dirty="0"/>
          </a:p>
          <a:p>
            <a:pPr rtl="1"/>
            <a:r>
              <a:rPr lang="ar-SA" b="1" dirty="0"/>
              <a:t>مساعد المخرج </a:t>
            </a:r>
            <a:r>
              <a:rPr lang="en-US" b="1" dirty="0"/>
              <a:t>Assistant director</a:t>
            </a:r>
            <a:r>
              <a:rPr lang="ar-SA" b="1" dirty="0"/>
              <a:t> :</a:t>
            </a:r>
            <a:endParaRPr lang="en-US" dirty="0"/>
          </a:p>
          <a:p>
            <a:pPr rtl="1"/>
            <a:r>
              <a:rPr lang="ar-SA" b="1" dirty="0"/>
              <a:t>هو ضابط الاتصال بين الإخراج والإنتاج والمسئول الفعلي عن كل ما يحدث في </a:t>
            </a:r>
            <a:r>
              <a:rPr lang="ar-SA" b="1" dirty="0" err="1"/>
              <a:t>البلاتوه</a:t>
            </a:r>
            <a:r>
              <a:rPr lang="ar-SA" b="1" dirty="0"/>
              <a:t> من تأخير دخولهم في الديكور أثناء التمثيل, وكذلك هو المسئول عن أي خطأ في الملابس أو الماكياج, وفوق كل هذا فهو يساعد المخرج في أعمال التحضير والإخراج فهو كما يقال اليد اليمنى للمخرج أو الرجل الثاني.</a:t>
            </a:r>
            <a:endParaRPr lang="en-US"/>
          </a:p>
          <a:p>
            <a:endParaRPr lang="en-US" dirty="0"/>
          </a:p>
        </p:txBody>
      </p:sp>
    </p:spTree>
    <p:extLst>
      <p:ext uri="{BB962C8B-B14F-4D97-AF65-F5344CB8AC3E}">
        <p14:creationId xmlns:p14="http://schemas.microsoft.com/office/powerpoint/2010/main" val="160813236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451</Words>
  <Application>Microsoft Office PowerPoint</Application>
  <PresentationFormat>عرض على الشاشة (3:4)‏</PresentationFormat>
  <Paragraphs>18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2015-04-09T09:20:09Z</dcterms:created>
  <dcterms:modified xsi:type="dcterms:W3CDTF">2015-04-09T09:21:29Z</dcterms:modified>
</cp:coreProperties>
</file>