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497594"/>
            <a:ext cx="7632848" cy="60170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100" b="1" dirty="0" smtClean="0"/>
              <a:t/>
            </a:r>
            <a:br>
              <a:rPr lang="en-US" sz="1100" b="1" dirty="0" smtClean="0"/>
            </a:br>
            <a:r>
              <a:rPr lang="en-US" sz="1100" b="1" dirty="0" smtClean="0"/>
              <a:t>Course Description</a:t>
            </a:r>
            <a:endParaRPr lang="en-US" sz="1100" dirty="0" smtClean="0"/>
          </a:p>
          <a:p>
            <a:pPr fontAlgn="base"/>
            <a:r>
              <a:rPr lang="en-US" sz="1100" dirty="0" smtClean="0"/>
              <a:t>This core course introduces the student to some of the prevailing themes, trends and genres in Victorian poetry.  The student is expected to be acquainted with the social, political, historical and literary background of the period prior to starting the textual study of some representative poems of the era.  The first three lectures of the term form the introductory form of the course, while the rest is assigned to the actual study of the prescribed texts.</a:t>
            </a:r>
          </a:p>
          <a:p>
            <a:pPr fontAlgn="base"/>
            <a:r>
              <a:rPr lang="en-US" sz="1100" dirty="0" smtClean="0"/>
              <a:t>The three seminal poets that represent the era are: Tennyson; Browning; and Arnold, and the topics to be discussed are: The Artist and Society; Man’s Identity in the World; The Dramatic Monologue</a:t>
            </a:r>
          </a:p>
          <a:p>
            <a:pPr fontAlgn="base"/>
            <a:r>
              <a:rPr lang="en-US" sz="1100" dirty="0" smtClean="0"/>
              <a:t/>
            </a:r>
            <a:br>
              <a:rPr lang="en-US" sz="1100" dirty="0" smtClean="0"/>
            </a:br>
            <a:endParaRPr lang="en-US" sz="1100" dirty="0" smtClean="0"/>
          </a:p>
          <a:p>
            <a:pPr fontAlgn="base"/>
            <a:r>
              <a:rPr lang="en-US" sz="1100" b="1" dirty="0" smtClean="0"/>
              <a:t>Course Aims</a:t>
            </a:r>
            <a:endParaRPr lang="en-US" sz="1100" dirty="0" smtClean="0"/>
          </a:p>
          <a:p>
            <a:pPr fontAlgn="base"/>
            <a:r>
              <a:rPr lang="en-US" sz="1100" dirty="0" smtClean="0"/>
              <a:t>Identify Victorian literary tradition, its main figures (canonized / sub-canonized) and literary characteristics</a:t>
            </a:r>
          </a:p>
          <a:p>
            <a:pPr fontAlgn="base"/>
            <a:r>
              <a:rPr lang="en-US" sz="1100" dirty="0" smtClean="0"/>
              <a:t>Discuss intellectual, historical, political and social issues relevant to understanding Victorian poetry</a:t>
            </a:r>
          </a:p>
          <a:p>
            <a:pPr fontAlgn="base"/>
            <a:r>
              <a:rPr lang="en-US" sz="1100" dirty="0" smtClean="0"/>
              <a:t>Analyze a large selection of Victorian poems by both male and female poets.</a:t>
            </a:r>
          </a:p>
          <a:p>
            <a:pPr fontAlgn="base"/>
            <a:r>
              <a:rPr lang="en-US" sz="1100" dirty="0" smtClean="0"/>
              <a:t>Apply several critical approaches to poetry.</a:t>
            </a:r>
          </a:p>
          <a:p>
            <a:pPr fontAlgn="base"/>
            <a:r>
              <a:rPr lang="en-US" sz="1100" dirty="0" smtClean="0"/>
              <a:t>Conduct adequate and coherent research papers (on poetry).</a:t>
            </a:r>
          </a:p>
          <a:p>
            <a:pPr fontAlgn="base"/>
            <a:r>
              <a:rPr lang="en-US" sz="1100" dirty="0" smtClean="0"/>
              <a:t/>
            </a:r>
            <a:br>
              <a:rPr lang="en-US" sz="1100" dirty="0" smtClean="0"/>
            </a:br>
            <a:endParaRPr lang="en-US" sz="1100" dirty="0" smtClean="0"/>
          </a:p>
          <a:p>
            <a:pPr fontAlgn="base"/>
            <a:r>
              <a:rPr lang="en-US" sz="1100" b="1" dirty="0" smtClean="0"/>
              <a:t>Learning Outcomes</a:t>
            </a:r>
            <a:r>
              <a:rPr lang="en-US" sz="1100" dirty="0" smtClean="0"/>
              <a:t/>
            </a:r>
            <a:br>
              <a:rPr lang="en-US" sz="1100" dirty="0" smtClean="0"/>
            </a:br>
            <a:endParaRPr lang="en-US" sz="1100" dirty="0" smtClean="0"/>
          </a:p>
          <a:p>
            <a:pPr fontAlgn="base"/>
            <a:r>
              <a:rPr lang="en-US" sz="1100" dirty="0" smtClean="0"/>
              <a:t>Reasonable understanding of the Victorian poetic tradition and its main figures (males, females, canonized, sub-canonized) and literary characteristics</a:t>
            </a:r>
          </a:p>
          <a:p>
            <a:pPr fontAlgn="base"/>
            <a:r>
              <a:rPr lang="en-US" sz="1100" dirty="0" smtClean="0"/>
              <a:t>Good knowledge of the intellectual, historical, political and social background relevant to an understanding of the Victorian literary tradition</a:t>
            </a:r>
          </a:p>
          <a:p>
            <a:pPr fontAlgn="base"/>
            <a:r>
              <a:rPr lang="en-US" sz="1100" dirty="0" smtClean="0"/>
              <a:t>Expand students understanding of the characteristics of Victorian poetry through references to the Romantic predecessors and the Modern successors of the age..</a:t>
            </a:r>
          </a:p>
          <a:p>
            <a:pPr fontAlgn="base"/>
            <a:r>
              <a:rPr lang="en-US" sz="1100" dirty="0" smtClean="0"/>
              <a:t>Familiarity with several critical approaches to poetry.</a:t>
            </a:r>
          </a:p>
          <a:p>
            <a:pPr fontAlgn="base"/>
            <a:r>
              <a:rPr lang="en-US" sz="1100" dirty="0" smtClean="0"/>
              <a:t>Familiarity with several critical approaches to poetry</a:t>
            </a:r>
          </a:p>
          <a:p>
            <a:pPr fontAlgn="base"/>
            <a:r>
              <a:rPr lang="en-US" sz="1100" dirty="0" smtClean="0"/>
              <a:t>The ability to think critically and analytically</a:t>
            </a:r>
          </a:p>
          <a:p>
            <a:pPr fontAlgn="base"/>
            <a:r>
              <a:rPr lang="en-US" sz="1100" dirty="0" smtClean="0"/>
              <a:t>Acquaintance with methods of writing research papers</a:t>
            </a:r>
          </a:p>
          <a:p>
            <a:pPr fontAlgn="base"/>
            <a:r>
              <a:rPr lang="en-US" sz="1100" dirty="0" smtClean="0"/>
              <a:t>The ability to explain the Victorian tradition as distinct from other literary traditions</a:t>
            </a:r>
          </a:p>
          <a:p>
            <a:pPr fontAlgn="base"/>
            <a:r>
              <a:rPr lang="en-US" sz="1100" dirty="0" smtClean="0"/>
              <a:t/>
            </a:r>
            <a:br>
              <a:rPr lang="en-US" sz="1100" dirty="0" smtClean="0"/>
            </a:br>
            <a:endParaRPr lang="en-US" sz="1100" dirty="0" smtClean="0"/>
          </a:p>
          <a:p>
            <a:r>
              <a:rPr lang="en-US" sz="1100" smtClean="0"/>
              <a:t/>
            </a:r>
            <a:br>
              <a:rPr lang="en-US" sz="1100" smtClean="0"/>
            </a:br>
            <a:endParaRPr lang="en-US" sz="11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3023</TotalTime>
  <Words>0</Words>
  <Application>Microsoft Office PowerPoint</Application>
  <PresentationFormat>Affichage à l'écran (4:3)</PresentationFormat>
  <Paragraphs>26</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52</cp:revision>
  <dcterms:created xsi:type="dcterms:W3CDTF">2015-04-10T09:16:03Z</dcterms:created>
  <dcterms:modified xsi:type="dcterms:W3CDTF">2015-04-13T15:25:26Z</dcterms:modified>
</cp:coreProperties>
</file>