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528375"/>
            <a:ext cx="7632848"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100" b="1" dirty="0" smtClean="0"/>
              <a:t/>
            </a:r>
            <a:br>
              <a:rPr lang="en-US" sz="1100" b="1" dirty="0" smtClean="0"/>
            </a:br>
            <a:r>
              <a:rPr lang="en-US" sz="1100" b="1" dirty="0" smtClean="0"/>
              <a:t>Course Description</a:t>
            </a:r>
            <a:endParaRPr lang="en-US" sz="1100" dirty="0" smtClean="0"/>
          </a:p>
          <a:p>
            <a:pPr fontAlgn="base"/>
            <a:r>
              <a:rPr lang="en-US" sz="1100" dirty="0" smtClean="0"/>
              <a:t>The course introduces students to the analysis of naturally connected discourse, spoken and written by providing them with some theoretical basis (i.e. exposing students to the different approaches to the analysis of the communicative functions of language), and more importantly providing students with tools to analyze a wide variety of discourse types.</a:t>
            </a:r>
          </a:p>
          <a:p>
            <a:pPr fontAlgn="base"/>
            <a:r>
              <a:rPr lang="en-US" sz="1100" b="1" dirty="0" smtClean="0"/>
              <a:t>Course Aims</a:t>
            </a:r>
            <a:endParaRPr lang="en-US" sz="1100" dirty="0" smtClean="0"/>
          </a:p>
          <a:p>
            <a:pPr fontAlgn="base"/>
            <a:r>
              <a:rPr lang="en-US" sz="1100" dirty="0" smtClean="0"/>
              <a:t>Students should be able to:</a:t>
            </a:r>
          </a:p>
          <a:p>
            <a:pPr fontAlgn="base"/>
            <a:r>
              <a:rPr lang="en-US" sz="1100" dirty="0" smtClean="0"/>
              <a:t>Compare between written discourse and spoken discourse.</a:t>
            </a:r>
          </a:p>
          <a:p>
            <a:pPr fontAlgn="base"/>
            <a:r>
              <a:rPr lang="en-US" sz="1100" dirty="0" smtClean="0"/>
              <a:t>Define different terms of discourse analysis, pragmatics, conversation analysis, corpus linguistics, etc.</a:t>
            </a:r>
          </a:p>
          <a:p>
            <a:pPr fontAlgn="base"/>
            <a:r>
              <a:rPr lang="en-US" sz="1100" dirty="0" smtClean="0"/>
              <a:t>Discuss speech act theory and politeness principle.</a:t>
            </a:r>
          </a:p>
          <a:p>
            <a:pPr fontAlgn="base"/>
            <a:r>
              <a:rPr lang="en-US" sz="1100" dirty="0" err="1" smtClean="0"/>
              <a:t>Analyse</a:t>
            </a:r>
            <a:r>
              <a:rPr lang="en-US" sz="1100" dirty="0" smtClean="0"/>
              <a:t> the four </a:t>
            </a:r>
            <a:r>
              <a:rPr lang="en-US" sz="1100" dirty="0" err="1" smtClean="0"/>
              <a:t>Gricean</a:t>
            </a:r>
            <a:r>
              <a:rPr lang="en-US" sz="1100" dirty="0" smtClean="0"/>
              <a:t> Maxims.</a:t>
            </a:r>
          </a:p>
          <a:p>
            <a:pPr fontAlgn="base"/>
            <a:r>
              <a:rPr lang="en-US" sz="1100" dirty="0" smtClean="0"/>
              <a:t>Apply the Maxims of Grice on short utterances.</a:t>
            </a:r>
          </a:p>
          <a:p>
            <a:pPr fontAlgn="base"/>
            <a:r>
              <a:rPr lang="en-US" sz="1100" dirty="0" smtClean="0"/>
              <a:t>Discuss main aspects of conversation with examples.</a:t>
            </a:r>
          </a:p>
          <a:p>
            <a:pPr fontAlgn="base"/>
            <a:r>
              <a:rPr lang="en-US" sz="1100" dirty="0" smtClean="0"/>
              <a:t>Identify different cohesion devices with examples.</a:t>
            </a:r>
          </a:p>
          <a:p>
            <a:pPr fontAlgn="base"/>
            <a:r>
              <a:rPr lang="en-US" sz="1100" dirty="0" smtClean="0"/>
              <a:t>Explains main  utterances of speech act theory .</a:t>
            </a:r>
          </a:p>
          <a:p>
            <a:pPr fontAlgn="base"/>
            <a:r>
              <a:rPr lang="en-US" sz="1100" dirty="0" smtClean="0"/>
              <a:t>Define corpus linguistics.</a:t>
            </a:r>
          </a:p>
          <a:p>
            <a:pPr fontAlgn="base"/>
            <a:r>
              <a:rPr lang="en-US" sz="1100" dirty="0" smtClean="0"/>
              <a:t>Discuss in details main criteria for developing a discourse  analysis project</a:t>
            </a:r>
          </a:p>
          <a:p>
            <a:pPr fontAlgn="base"/>
            <a:r>
              <a:rPr lang="en-US" sz="1100" dirty="0" smtClean="0"/>
              <a:t>Discuss main types of  corpora .</a:t>
            </a:r>
          </a:p>
          <a:p>
            <a:pPr fontAlgn="base"/>
            <a:r>
              <a:rPr lang="en-US" sz="1100" dirty="0" smtClean="0"/>
              <a:t>Understand issues to consider in constructing a corpus.</a:t>
            </a:r>
          </a:p>
          <a:p>
            <a:pPr fontAlgn="base"/>
            <a:r>
              <a:rPr lang="en-US" sz="1100" dirty="0" smtClean="0"/>
              <a:t>Develop a discourse analysis project.</a:t>
            </a:r>
          </a:p>
          <a:p>
            <a:pPr fontAlgn="base"/>
            <a:r>
              <a:rPr lang="en-US" sz="1100" dirty="0" smtClean="0"/>
              <a:t/>
            </a:r>
            <a:br>
              <a:rPr lang="en-US" sz="1100" dirty="0" smtClean="0"/>
            </a:br>
            <a:endParaRPr lang="en-US" sz="1100" dirty="0" smtClean="0"/>
          </a:p>
          <a:p>
            <a:pPr fontAlgn="base"/>
            <a:r>
              <a:rPr lang="en-US" sz="1100" b="1" dirty="0" smtClean="0"/>
              <a:t>Learning Outcomes</a:t>
            </a:r>
            <a:endParaRPr lang="en-US" sz="1100" dirty="0" smtClean="0"/>
          </a:p>
          <a:p>
            <a:pPr fontAlgn="base"/>
            <a:r>
              <a:rPr lang="en-US" sz="1100" dirty="0" smtClean="0"/>
              <a:t>Knowledge of the features characterizing spoken discourse vs. those characterizing</a:t>
            </a:r>
          </a:p>
          <a:p>
            <a:pPr fontAlgn="base"/>
            <a:r>
              <a:rPr lang="en-US" sz="1100" dirty="0" smtClean="0"/>
              <a:t>written discourse, but they also should know that the differences depend largely on genres of texts.</a:t>
            </a:r>
          </a:p>
          <a:p>
            <a:pPr fontAlgn="base"/>
            <a:r>
              <a:rPr lang="en-US" sz="1100" dirty="0" smtClean="0"/>
              <a:t>Knowledge of speech act theory and politeness principle.</a:t>
            </a:r>
          </a:p>
          <a:p>
            <a:pPr fontAlgn="base"/>
            <a:r>
              <a:rPr lang="en-US" sz="1100" dirty="0" smtClean="0"/>
              <a:t>Knowledge of how discourse analysis is related to pragmatics .</a:t>
            </a:r>
          </a:p>
          <a:p>
            <a:pPr fontAlgn="base"/>
            <a:r>
              <a:rPr lang="en-US" sz="1100" dirty="0" smtClean="0"/>
              <a:t>Knowledge of main criteria for developing a discourse  analysis project</a:t>
            </a:r>
          </a:p>
          <a:p>
            <a:pPr fontAlgn="base"/>
            <a:r>
              <a:rPr lang="en-US" sz="1100" dirty="0" smtClean="0"/>
              <a:t>Knowledge of definition of stylistics, and what it means to do stylistic analysis</a:t>
            </a:r>
            <a:br>
              <a:rPr lang="en-US" sz="1100" dirty="0" smtClean="0"/>
            </a:br>
            <a:endParaRPr lang="en-US" sz="1100" dirty="0" smtClean="0"/>
          </a:p>
          <a:p>
            <a:pPr fontAlgn="base"/>
            <a:r>
              <a:rPr lang="en-US" sz="1100" dirty="0" smtClean="0"/>
              <a:t/>
            </a:r>
            <a:br>
              <a:rPr lang="en-US" sz="1100" dirty="0" smtClean="0"/>
            </a:br>
            <a:endParaRPr lang="en-US" sz="1100" dirty="0" smtClean="0"/>
          </a:p>
          <a:p>
            <a:r>
              <a:rPr lang="en-US" sz="1100" smtClean="0"/>
              <a:t/>
            </a:r>
            <a:br>
              <a:rPr lang="en-US" sz="1100" smtClean="0"/>
            </a:br>
            <a:endParaRPr lang="en-US" sz="11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3016</TotalTime>
  <Words>0</Words>
  <Application>Microsoft Office PowerPoint</Application>
  <PresentationFormat>Affichage à l'écran (4:3)</PresentationFormat>
  <Paragraphs>31</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51</cp:revision>
  <dcterms:created xsi:type="dcterms:W3CDTF">2015-04-10T09:16:03Z</dcterms:created>
  <dcterms:modified xsi:type="dcterms:W3CDTF">2015-04-13T15:18:10Z</dcterms:modified>
</cp:coreProperties>
</file>