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359100"/>
            <a:ext cx="7632848" cy="629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100" b="1" dirty="0" smtClean="0"/>
              <a:t/>
            </a:r>
            <a:br>
              <a:rPr lang="en-US" sz="1100" b="1" dirty="0" smtClean="0"/>
            </a:br>
            <a:r>
              <a:rPr lang="en-US" sz="1100" b="1" dirty="0" smtClean="0"/>
              <a:t>Course Description</a:t>
            </a:r>
            <a:endParaRPr lang="en-US" sz="1100" dirty="0" smtClean="0"/>
          </a:p>
          <a:p>
            <a:pPr fontAlgn="base"/>
            <a:r>
              <a:rPr lang="en-US" sz="1100" dirty="0" smtClean="0"/>
              <a:t>In this course: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1. Critiques and reviews of different schools of linguistics.</a:t>
            </a:r>
          </a:p>
          <a:p>
            <a:pPr fontAlgn="base"/>
            <a:r>
              <a:rPr lang="en-US" sz="1100" dirty="0" smtClean="0"/>
              <a:t>2.  The various characteristic features of  schools in linguistic</a:t>
            </a:r>
          </a:p>
          <a:p>
            <a:pPr fontAlgn="base"/>
            <a:r>
              <a:rPr lang="en-US" sz="1100" dirty="0" smtClean="0"/>
              <a:t>3. New trends in linguistic thought</a:t>
            </a:r>
          </a:p>
          <a:p>
            <a:pPr fontAlgn="base"/>
            <a:r>
              <a:rPr lang="en-US" sz="1100" dirty="0" smtClean="0"/>
              <a:t>4. Characteristic features of Saussure's </a:t>
            </a:r>
            <a:r>
              <a:rPr lang="en-US" sz="1100" dirty="0" err="1" smtClean="0"/>
              <a:t>structuralist</a:t>
            </a:r>
            <a:r>
              <a:rPr lang="en-US" sz="1100" dirty="0" smtClean="0"/>
              <a:t> school</a:t>
            </a:r>
          </a:p>
          <a:p>
            <a:pPr fontAlgn="base"/>
            <a:r>
              <a:rPr lang="en-US" sz="1100" dirty="0" smtClean="0"/>
              <a:t>5. Characteristic features of the American descriptivist school with particular emphasis</a:t>
            </a:r>
          </a:p>
          <a:p>
            <a:pPr fontAlgn="base"/>
            <a:r>
              <a:rPr lang="en-US" sz="1100" dirty="0" smtClean="0"/>
              <a:t>on two figures: Boas and Bloomfield</a:t>
            </a:r>
          </a:p>
          <a:p>
            <a:pPr fontAlgn="base"/>
            <a:r>
              <a:rPr lang="en-US" sz="1100" dirty="0" smtClean="0"/>
              <a:t>6. Characteristic features of the Prague Functional School especially </a:t>
            </a:r>
            <a:r>
              <a:rPr lang="en-US" sz="1100" dirty="0" err="1" smtClean="0"/>
              <a:t>Mathesius</a:t>
            </a:r>
            <a:r>
              <a:rPr lang="en-US" sz="1100" dirty="0" smtClean="0"/>
              <a:t>,</a:t>
            </a:r>
          </a:p>
          <a:p>
            <a:pPr fontAlgn="base"/>
            <a:r>
              <a:rPr lang="en-US" sz="1100" dirty="0" err="1" smtClean="0"/>
              <a:t>Trubotskoy</a:t>
            </a:r>
            <a:r>
              <a:rPr lang="en-US" sz="1100" dirty="0" smtClean="0"/>
              <a:t> and Martinet</a:t>
            </a:r>
          </a:p>
          <a:p>
            <a:pPr fontAlgn="base"/>
            <a:r>
              <a:rPr lang="en-US" sz="1100" dirty="0" smtClean="0"/>
              <a:t>7. The theoretical features of the school of Generative Transformational Grammar</a:t>
            </a:r>
          </a:p>
          <a:p>
            <a:pPr fontAlgn="base"/>
            <a:r>
              <a:rPr lang="en-US" sz="1100" dirty="0" smtClean="0"/>
              <a:t>8. Characteristic features of the of the London School of Linguistics</a:t>
            </a:r>
          </a:p>
          <a:p>
            <a:pPr fontAlgn="base"/>
            <a:r>
              <a:rPr lang="en-US" sz="1100" dirty="0" smtClean="0"/>
              <a:t>9. Austin's view of language as action</a:t>
            </a:r>
          </a:p>
          <a:p>
            <a:pPr fontAlgn="base"/>
            <a:r>
              <a:rPr lang="en-US" sz="1100" dirty="0" smtClean="0"/>
              <a:t>10. The views of </a:t>
            </a:r>
            <a:r>
              <a:rPr lang="en-US" sz="1100" dirty="0" err="1" smtClean="0"/>
              <a:t>Labov</a:t>
            </a:r>
            <a:r>
              <a:rPr lang="en-US" sz="1100" dirty="0" smtClean="0"/>
              <a:t> on  linguistic variation</a:t>
            </a:r>
          </a:p>
          <a:p>
            <a:pPr fontAlgn="base"/>
            <a:r>
              <a:rPr lang="en-US" sz="1100" dirty="0" smtClean="0"/>
              <a:t>11. </a:t>
            </a:r>
            <a:r>
              <a:rPr lang="en-US" sz="1100" dirty="0" err="1" smtClean="0"/>
              <a:t>Halliday's</a:t>
            </a:r>
            <a:r>
              <a:rPr lang="en-US" sz="1100" dirty="0" smtClean="0"/>
              <a:t> Functional Grammar</a:t>
            </a:r>
          </a:p>
          <a:p>
            <a:pPr fontAlgn="base"/>
            <a:r>
              <a:rPr lang="en-US" sz="1100" dirty="0" smtClean="0"/>
              <a:t>12. Characteristic principles of Critical Discourse Analysis</a:t>
            </a:r>
          </a:p>
          <a:p>
            <a:pPr fontAlgn="base"/>
            <a:r>
              <a:rPr lang="en-US" sz="1100" dirty="0" smtClean="0"/>
              <a:t>13. Computer applications of </a:t>
            </a:r>
            <a:r>
              <a:rPr lang="en-US" sz="1100" dirty="0" err="1" smtClean="0"/>
              <a:t>linguistictheory</a:t>
            </a:r>
            <a:endParaRPr lang="en-US" sz="1100" dirty="0" smtClean="0"/>
          </a:p>
          <a:p>
            <a:pPr fontAlgn="base"/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b="1" dirty="0" smtClean="0"/>
              <a:t>Course Aims</a:t>
            </a:r>
            <a:endParaRPr lang="en-US" sz="1100" dirty="0" smtClean="0"/>
          </a:p>
          <a:p>
            <a:pPr fontAlgn="base"/>
            <a:r>
              <a:rPr lang="en-US" sz="1100" dirty="0" smtClean="0"/>
              <a:t>Students should be able to:</a:t>
            </a:r>
          </a:p>
          <a:p>
            <a:pPr fontAlgn="base"/>
            <a:r>
              <a:rPr lang="en-US" sz="1100" dirty="0" smtClean="0"/>
              <a:t>1. Identify the basic principles characterizing each of the various schools of linguistics.</a:t>
            </a:r>
          </a:p>
          <a:p>
            <a:pPr fontAlgn="base"/>
            <a:r>
              <a:rPr lang="en-US" sz="1100" dirty="0" smtClean="0"/>
              <a:t>2. Provide an explanation of the different linguistic theories.</a:t>
            </a:r>
          </a:p>
          <a:p>
            <a:pPr fontAlgn="base"/>
            <a:r>
              <a:rPr lang="en-US" sz="1100" dirty="0" smtClean="0"/>
              <a:t>3. Discuss the historical development of the various theories of linguistics.</a:t>
            </a:r>
          </a:p>
          <a:p>
            <a:pPr fontAlgn="base"/>
            <a:r>
              <a:rPr lang="en-US" sz="1100" dirty="0" smtClean="0"/>
              <a:t>4. Compare and contrast characteristics of the various approaches to language study.</a:t>
            </a:r>
          </a:p>
          <a:p>
            <a:pPr fontAlgn="base"/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b="1" dirty="0" smtClean="0"/>
              <a:t>Learning Outcomes</a:t>
            </a:r>
            <a:endParaRPr lang="en-US" sz="1100" dirty="0" smtClean="0"/>
          </a:p>
          <a:p>
            <a:pPr fontAlgn="base"/>
            <a:r>
              <a:rPr lang="en-US" sz="1100" dirty="0" smtClean="0"/>
              <a:t>Ability to think critically and analytically.</a:t>
            </a:r>
          </a:p>
          <a:p>
            <a:pPr fontAlgn="base"/>
            <a:r>
              <a:rPr lang="en-US" sz="1100" dirty="0" smtClean="0"/>
              <a:t>Ability to make comparisons between different approaches to the study of language.</a:t>
            </a:r>
          </a:p>
          <a:p>
            <a:pPr fontAlgn="base"/>
            <a:r>
              <a:rPr lang="en-US" sz="1100" dirty="0" smtClean="0"/>
              <a:t>Ability to apply theoretical knowledge to texts.</a:t>
            </a:r>
          </a:p>
          <a:p>
            <a:pPr fontAlgn="base"/>
            <a:r>
              <a:rPr lang="en-US" sz="1100" dirty="0" smtClean="0"/>
              <a:t>Ability to do research and make use of information from references in support of a valid argument.</a:t>
            </a:r>
          </a:p>
          <a:p>
            <a:r>
              <a:rPr lang="en-US" sz="1100" smtClean="0"/>
              <a:t/>
            </a:r>
            <a:br>
              <a:rPr lang="en-US" sz="1100" smtClean="0"/>
            </a:b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3008</TotalTime>
  <Words>0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50</cp:revision>
  <dcterms:created xsi:type="dcterms:W3CDTF">2015-04-10T09:16:03Z</dcterms:created>
  <dcterms:modified xsi:type="dcterms:W3CDTF">2015-04-13T15:10:06Z</dcterms:modified>
</cp:coreProperties>
</file>