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12/04/2015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971600" y="1036211"/>
            <a:ext cx="7632848" cy="493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en-US" sz="1100" b="1" dirty="0" smtClean="0"/>
              <a:t/>
            </a:r>
            <a:br>
              <a:rPr lang="en-US" sz="1100" b="1" dirty="0" smtClean="0"/>
            </a:br>
            <a:r>
              <a:rPr lang="en-US" sz="1100" b="1" dirty="0" smtClean="0"/>
              <a:t>Course Description</a:t>
            </a:r>
            <a:endParaRPr lang="en-US" sz="1100" dirty="0" smtClean="0"/>
          </a:p>
          <a:p>
            <a:pPr fontAlgn="base"/>
            <a:r>
              <a:rPr lang="en-US" sz="1100" dirty="0" smtClean="0"/>
              <a:t>This course contain of  inflectional  and  derivational  morphological processes  , affixation in word formation is discussed in relation to grammatical categories and the structure of English phrases and sentences. </a:t>
            </a:r>
          </a:p>
          <a:p>
            <a:pPr fontAlgn="base"/>
            <a:r>
              <a:rPr lang="en-US" sz="1100" dirty="0" smtClean="0"/>
              <a:t/>
            </a:r>
            <a:br>
              <a:rPr lang="en-US" sz="1100" dirty="0" smtClean="0"/>
            </a:br>
            <a:endParaRPr lang="en-US" sz="1100" dirty="0" smtClean="0"/>
          </a:p>
          <a:p>
            <a:pPr fontAlgn="base"/>
            <a:r>
              <a:rPr lang="en-US" sz="1100" b="1" dirty="0" smtClean="0"/>
              <a:t>Course Aims</a:t>
            </a:r>
            <a:endParaRPr lang="en-US" sz="1100" dirty="0" smtClean="0"/>
          </a:p>
          <a:p>
            <a:pPr fontAlgn="base"/>
            <a:r>
              <a:rPr lang="en-US" sz="1100" dirty="0" smtClean="0"/>
              <a:t>By the end of the course, students must be able to:</a:t>
            </a:r>
            <a:br>
              <a:rPr lang="en-US" sz="1100" dirty="0" smtClean="0"/>
            </a:br>
            <a:endParaRPr lang="en-US" sz="1100" dirty="0" smtClean="0"/>
          </a:p>
          <a:p>
            <a:pPr fontAlgn="base"/>
            <a:r>
              <a:rPr lang="en-US" sz="1100" dirty="0" smtClean="0"/>
              <a:t>1. Identify types of words</a:t>
            </a:r>
            <a:br>
              <a:rPr lang="en-US" sz="1100" dirty="0" smtClean="0"/>
            </a:br>
            <a:endParaRPr lang="en-US" sz="1100" dirty="0" smtClean="0"/>
          </a:p>
          <a:p>
            <a:pPr fontAlgn="base"/>
            <a:r>
              <a:rPr lang="en-US" sz="1100" dirty="0" smtClean="0"/>
              <a:t>2. Identify the different types of morphemes</a:t>
            </a:r>
            <a:br>
              <a:rPr lang="en-US" sz="1100" dirty="0" smtClean="0"/>
            </a:br>
            <a:endParaRPr lang="en-US" sz="1100" dirty="0" smtClean="0"/>
          </a:p>
          <a:p>
            <a:pPr fontAlgn="base"/>
            <a:r>
              <a:rPr lang="en-US" sz="1100" dirty="0" smtClean="0"/>
              <a:t>3. Analyze words morphologically</a:t>
            </a:r>
            <a:br>
              <a:rPr lang="en-US" sz="1100" dirty="0" smtClean="0"/>
            </a:br>
            <a:endParaRPr lang="en-US" sz="1100" dirty="0" smtClean="0"/>
          </a:p>
          <a:p>
            <a:pPr fontAlgn="base"/>
            <a:r>
              <a:rPr lang="en-US" sz="1100" dirty="0" smtClean="0"/>
              <a:t>4. Identify different types of noun and verb phrases</a:t>
            </a:r>
            <a:br>
              <a:rPr lang="en-US" sz="1100" dirty="0" smtClean="0"/>
            </a:br>
            <a:endParaRPr lang="en-US" sz="1100" dirty="0" smtClean="0"/>
          </a:p>
          <a:p>
            <a:pPr fontAlgn="base"/>
            <a:r>
              <a:rPr lang="en-US" sz="1100" dirty="0" smtClean="0"/>
              <a:t>5. Categorize words according to their grammatical functions and positional classes.</a:t>
            </a:r>
            <a:br>
              <a:rPr lang="en-US" sz="1100" dirty="0" smtClean="0"/>
            </a:br>
            <a:endParaRPr lang="en-US" sz="1100" dirty="0" smtClean="0"/>
          </a:p>
          <a:p>
            <a:pPr fontAlgn="base"/>
            <a:r>
              <a:rPr lang="en-US" sz="1100" dirty="0" smtClean="0"/>
              <a:t>6. Identify the different English  sentence patterns</a:t>
            </a:r>
            <a:br>
              <a:rPr lang="en-US" sz="1100" dirty="0" smtClean="0"/>
            </a:br>
            <a:endParaRPr lang="en-US" sz="1100" dirty="0" smtClean="0"/>
          </a:p>
          <a:p>
            <a:pPr fontAlgn="base"/>
            <a:r>
              <a:rPr lang="en-US" sz="1100" dirty="0" smtClean="0"/>
              <a:t>7. Write sentences illustrating specific sentence patterns.</a:t>
            </a:r>
            <a:br>
              <a:rPr lang="en-US" sz="1100" dirty="0" smtClean="0"/>
            </a:br>
            <a:endParaRPr lang="en-US" sz="1100" dirty="0" smtClean="0"/>
          </a:p>
          <a:p>
            <a:pPr fontAlgn="base"/>
            <a:r>
              <a:rPr lang="en-US" sz="1100" dirty="0" smtClean="0"/>
              <a:t/>
            </a:r>
            <a:br>
              <a:rPr lang="en-US" sz="1100" dirty="0" smtClean="0"/>
            </a:br>
            <a:endParaRPr lang="en-US" sz="1100" dirty="0" smtClean="0"/>
          </a:p>
          <a:p>
            <a:pPr fontAlgn="base"/>
            <a:r>
              <a:rPr lang="en-US" sz="1100" b="1" dirty="0" smtClean="0"/>
              <a:t>Learning Outcomes</a:t>
            </a:r>
            <a:endParaRPr lang="en-US" sz="1100" dirty="0" smtClean="0"/>
          </a:p>
          <a:p>
            <a:pPr fontAlgn="base"/>
            <a:r>
              <a:rPr lang="en-US" sz="1100" dirty="0" smtClean="0"/>
              <a:t>Develop students’ analytical thinking.</a:t>
            </a:r>
          </a:p>
          <a:p>
            <a:pPr fontAlgn="base"/>
            <a:r>
              <a:rPr lang="en-US" sz="1100" smtClean="0"/>
              <a:t>Examine different approaches to grammar.</a:t>
            </a:r>
            <a:endParaRPr lang="en-US" sz="1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2999</TotalTime>
  <Words>0</Words>
  <Application>Microsoft Office PowerPoint</Application>
  <PresentationFormat>Affichage à l'écran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49</cp:revision>
  <dcterms:created xsi:type="dcterms:W3CDTF">2015-04-10T09:16:03Z</dcterms:created>
  <dcterms:modified xsi:type="dcterms:W3CDTF">2015-04-13T15:01:29Z</dcterms:modified>
</cp:coreProperties>
</file>