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328326"/>
            <a:ext cx="7632848" cy="63555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rtl="1" fontAlgn="base"/>
            <a:r>
              <a:rPr lang="en-US" sz="1100" b="1" dirty="0" smtClean="0"/>
              <a:t/>
            </a:r>
            <a:br>
              <a:rPr lang="en-US" sz="1100" b="1" dirty="0" smtClean="0"/>
            </a:br>
            <a:r>
              <a:rPr lang="en-US" sz="1100" b="1" dirty="0" smtClean="0"/>
              <a:t>Course Description</a:t>
            </a:r>
            <a:endParaRPr lang="en-US" sz="1100" dirty="0" smtClean="0"/>
          </a:p>
          <a:p>
            <a:pPr rtl="1" fontAlgn="base"/>
            <a:r>
              <a:rPr lang="en-US" sz="1100" dirty="0" smtClean="0"/>
              <a:t>This is an introductory course that provides fairly substantial knowledge about how historical events </a:t>
            </a:r>
            <a:r>
              <a:rPr lang="en-US" sz="1100" dirty="0" err="1" smtClean="0"/>
              <a:t>inEngland</a:t>
            </a:r>
            <a:r>
              <a:rPr lang="en-US" sz="1100" dirty="0" smtClean="0"/>
              <a:t> have affected and caused changes in the language throughout different periods; Old </a:t>
            </a:r>
            <a:r>
              <a:rPr lang="en-US" sz="1100" dirty="0" err="1" smtClean="0"/>
              <a:t>English,Middle</a:t>
            </a:r>
            <a:r>
              <a:rPr lang="en-US" sz="1100" dirty="0" smtClean="0"/>
              <a:t> English and Early Modern Era. The course is bifocal. First, there is a review of the political</a:t>
            </a:r>
          </a:p>
          <a:p>
            <a:pPr rtl="1" fontAlgn="base"/>
            <a:r>
              <a:rPr lang="en-US" sz="1100" dirty="0" smtClean="0"/>
              <a:t>social and intellectual factors that have determined the development of language in each period. Then, close study of the internal structure of language in each is made. The course covers both </a:t>
            </a:r>
            <a:r>
              <a:rPr lang="en-US" sz="1100" dirty="0" err="1" smtClean="0"/>
              <a:t>historicalevents</a:t>
            </a:r>
            <a:r>
              <a:rPr lang="en-US" sz="1100" dirty="0" smtClean="0"/>
              <a:t> as well as language development</a:t>
            </a:r>
          </a:p>
          <a:p>
            <a:pPr rtl="1" fontAlgn="base"/>
            <a:r>
              <a:rPr lang="en-US" sz="1100" dirty="0" smtClean="0"/>
              <a:t/>
            </a:r>
            <a:br>
              <a:rPr lang="en-US" sz="1100" dirty="0" smtClean="0"/>
            </a:br>
            <a:endParaRPr lang="en-US" sz="1100" dirty="0" smtClean="0"/>
          </a:p>
          <a:p>
            <a:pPr rtl="1" fontAlgn="base"/>
            <a:r>
              <a:rPr lang="en-US" sz="1100" b="1" dirty="0" smtClean="0"/>
              <a:t>Course Aims</a:t>
            </a:r>
            <a:endParaRPr lang="en-US" sz="1100" dirty="0" smtClean="0"/>
          </a:p>
          <a:p>
            <a:pPr fontAlgn="base"/>
            <a:r>
              <a:rPr lang="en-US" sz="1100" dirty="0" smtClean="0"/>
              <a:t>Students should be able to:</a:t>
            </a:r>
          </a:p>
          <a:p>
            <a:pPr fontAlgn="base"/>
            <a:r>
              <a:rPr lang="en-US" sz="1100" dirty="0" smtClean="0"/>
              <a:t>Demonstrate knowledge of the Indo-European family of languages.</a:t>
            </a:r>
          </a:p>
          <a:p>
            <a:pPr fontAlgn="base"/>
            <a:r>
              <a:rPr lang="en-US" sz="1100" dirty="0" smtClean="0"/>
              <a:t>Identify historical changes: the Roman and Germanic invasions of England,</a:t>
            </a:r>
          </a:p>
          <a:p>
            <a:pPr fontAlgn="base"/>
            <a:r>
              <a:rPr lang="en-US" sz="1100" dirty="0" smtClean="0"/>
              <a:t>Anglo-Saxon civilization, and dialects of Old English.</a:t>
            </a:r>
          </a:p>
          <a:p>
            <a:pPr fontAlgn="base"/>
            <a:r>
              <a:rPr lang="en-US" sz="1100" dirty="0" smtClean="0"/>
              <a:t>Explain the differences in the spelling and pronunciation of Old English.</a:t>
            </a:r>
          </a:p>
          <a:p>
            <a:pPr fontAlgn="base"/>
            <a:r>
              <a:rPr lang="en-US" sz="1100" dirty="0" smtClean="0"/>
              <a:t>Explain the syntax as well as vocabulary of Old English.</a:t>
            </a:r>
          </a:p>
          <a:p>
            <a:pPr fontAlgn="base"/>
            <a:r>
              <a:rPr lang="en-US" sz="1100" dirty="0" smtClean="0"/>
              <a:t>5. Discuss Beowulf’s work as an outstanding literary figure of the Old English  period.</a:t>
            </a:r>
          </a:p>
          <a:p>
            <a:pPr fontAlgn="base"/>
            <a:r>
              <a:rPr lang="en-US" sz="1100" dirty="0" smtClean="0"/>
              <a:t>Identify historical events relating to the Norman Conquest between 1066 &amp; 1200 and the Re-Establishment of English from 1200 to 1500.</a:t>
            </a:r>
          </a:p>
          <a:p>
            <a:pPr fontAlgn="base"/>
            <a:r>
              <a:rPr lang="en-US" sz="1100" dirty="0" smtClean="0"/>
              <a:t>Identify and explain alterations in spelling, syntax, and pronunciation of the Middle English period.</a:t>
            </a:r>
          </a:p>
          <a:p>
            <a:pPr fontAlgn="base"/>
            <a:r>
              <a:rPr lang="en-US" sz="1100" dirty="0" smtClean="0"/>
              <a:t>Discuss Geoffrey Chaucer’s work as a main literary figure of the Middle English period. </a:t>
            </a:r>
          </a:p>
          <a:p>
            <a:pPr fontAlgn="base"/>
            <a:r>
              <a:rPr lang="en-US" sz="1100" dirty="0" smtClean="0"/>
              <a:t/>
            </a:r>
            <a:br>
              <a:rPr lang="en-US" sz="1100" dirty="0" smtClean="0"/>
            </a:br>
            <a:endParaRPr lang="en-US" sz="1100" dirty="0" smtClean="0"/>
          </a:p>
          <a:p>
            <a:pPr fontAlgn="base"/>
            <a:r>
              <a:rPr lang="en-US" sz="1100" b="1" dirty="0" smtClean="0"/>
              <a:t>Learning Outcomes</a:t>
            </a:r>
            <a:r>
              <a:rPr lang="en-US" sz="1100" dirty="0" smtClean="0"/>
              <a:t/>
            </a:r>
            <a:br>
              <a:rPr lang="en-US" sz="1100" dirty="0" smtClean="0"/>
            </a:br>
            <a:endParaRPr lang="en-US" sz="1100" dirty="0" smtClean="0"/>
          </a:p>
          <a:p>
            <a:pPr fontAlgn="base"/>
            <a:r>
              <a:rPr lang="en-US" sz="1100" dirty="0" smtClean="0"/>
              <a:t>Description of the knowledge to be acquired:</a:t>
            </a:r>
          </a:p>
          <a:p>
            <a:pPr fontAlgn="base"/>
            <a:r>
              <a:rPr lang="en-US" sz="1100" dirty="0" smtClean="0"/>
              <a:t>The Indo-European family of languages.</a:t>
            </a:r>
          </a:p>
          <a:p>
            <a:pPr fontAlgn="base"/>
            <a:r>
              <a:rPr lang="en-US" sz="1100" dirty="0" smtClean="0"/>
              <a:t>The historical events of Roman and Germanic invasions of England, </a:t>
            </a:r>
            <a:r>
              <a:rPr lang="en-US" sz="1100" dirty="0" err="1" smtClean="0"/>
              <a:t>AngloSaxon</a:t>
            </a:r>
            <a:r>
              <a:rPr lang="en-US" sz="1100" dirty="0" smtClean="0"/>
              <a:t> civilization, and dialects of Old English</a:t>
            </a:r>
          </a:p>
          <a:p>
            <a:pPr fontAlgn="base"/>
            <a:r>
              <a:rPr lang="en-US" sz="1100" dirty="0" smtClean="0"/>
              <a:t>Spelling and pronunciation of Old English</a:t>
            </a:r>
          </a:p>
          <a:p>
            <a:pPr fontAlgn="base"/>
            <a:r>
              <a:rPr lang="en-US" sz="1100" dirty="0" smtClean="0"/>
              <a:t>Paradigms of nouns, adjectives and personal pronouns i.e. syntax as well as vocabulary of Old English</a:t>
            </a:r>
          </a:p>
          <a:p>
            <a:pPr fontAlgn="base"/>
            <a:r>
              <a:rPr lang="en-US" sz="1100" dirty="0" smtClean="0"/>
              <a:t>Beowulf as an outstanding literary figure of the Old English period.</a:t>
            </a:r>
          </a:p>
          <a:p>
            <a:pPr fontAlgn="base"/>
            <a:r>
              <a:rPr lang="en-US" sz="1100" dirty="0" smtClean="0"/>
              <a:t>Historical events pertaining to the Norman Conquest between 1066 &amp; 1200 and</a:t>
            </a:r>
          </a:p>
          <a:p>
            <a:pPr fontAlgn="base"/>
            <a:r>
              <a:rPr lang="en-US" sz="1100" dirty="0" smtClean="0"/>
              <a:t>historical events that led to the Re-Establishment of English from 1200 to 1500.</a:t>
            </a:r>
          </a:p>
          <a:p>
            <a:pPr fontAlgn="base"/>
            <a:r>
              <a:rPr lang="en-US" sz="1100" dirty="0" smtClean="0"/>
              <a:t>Alterations in spelling and pronunciation of the </a:t>
            </a:r>
            <a:r>
              <a:rPr lang="en-US" sz="1100" dirty="0" err="1" smtClean="0"/>
              <a:t>Midlle</a:t>
            </a:r>
            <a:r>
              <a:rPr lang="en-US" sz="1100" dirty="0" smtClean="0"/>
              <a:t> English period.</a:t>
            </a:r>
          </a:p>
          <a:p>
            <a:pPr fontAlgn="base"/>
            <a:r>
              <a:rPr lang="en-US" sz="1100" dirty="0" smtClean="0"/>
              <a:t>The syntax of the Middle English period.</a:t>
            </a:r>
          </a:p>
          <a:p>
            <a:pPr fontAlgn="base"/>
            <a:r>
              <a:rPr lang="en-US" sz="1100" dirty="0" smtClean="0"/>
              <a:t>Geoffrey Chaucer as a main literary figure of the Middle English period</a:t>
            </a:r>
          </a:p>
          <a:p>
            <a:pPr fontAlgn="base"/>
            <a:r>
              <a:rPr lang="en-US" sz="1100" dirty="0" smtClean="0"/>
              <a:t>Early Modern English era with a particular emphasis on the Great Vowel Shift</a:t>
            </a:r>
            <a:endParaRPr lang="en-US" sz="11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2991</TotalTime>
  <Words>0</Words>
  <Application>Microsoft Office PowerPoint</Application>
  <PresentationFormat>Affichage à l'écran (4:3)</PresentationFormat>
  <Paragraphs>33</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48</cp:revision>
  <dcterms:created xsi:type="dcterms:W3CDTF">2015-04-10T09:16:03Z</dcterms:created>
  <dcterms:modified xsi:type="dcterms:W3CDTF">2015-04-13T14:52:56Z</dcterms:modified>
</cp:coreProperties>
</file>