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85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971600" y="12860"/>
            <a:ext cx="7632848"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en-US" sz="1400" b="1" dirty="0" smtClean="0"/>
              <a:t/>
            </a:r>
            <a:br>
              <a:rPr lang="en-US" sz="1400" b="1" dirty="0" smtClean="0"/>
            </a:br>
            <a:r>
              <a:rPr lang="en-US" sz="1400" b="1" dirty="0" smtClean="0"/>
              <a:t>Course Description</a:t>
            </a:r>
            <a:endParaRPr lang="en-US" sz="1400" dirty="0" smtClean="0"/>
          </a:p>
          <a:p>
            <a:pPr fontAlgn="base"/>
            <a:r>
              <a:rPr lang="en-US" sz="1400" dirty="0" smtClean="0"/>
              <a:t>In this course, students are introduced to various techniques of evaluating the performance of foreign language learners in the four skills as well as their command of sound and grammatical systems of English and of its vocabulary. Different types of tests (achievement, proficiency, aptitude and diagnostics) are briefly discussed too</a:t>
            </a:r>
          </a:p>
          <a:p>
            <a:pPr fontAlgn="base"/>
            <a:r>
              <a:rPr lang="en-US" sz="1400" dirty="0" smtClean="0"/>
              <a:t/>
            </a:r>
            <a:br>
              <a:rPr lang="en-US" sz="1400" dirty="0" smtClean="0"/>
            </a:br>
            <a:endParaRPr lang="en-US" sz="1400" dirty="0" smtClean="0"/>
          </a:p>
          <a:p>
            <a:pPr fontAlgn="base"/>
            <a:r>
              <a:rPr lang="en-US" sz="1400" b="1" dirty="0" smtClean="0"/>
              <a:t>Course Aims</a:t>
            </a:r>
            <a:endParaRPr lang="en-US" sz="1400" dirty="0" smtClean="0"/>
          </a:p>
          <a:p>
            <a:pPr fontAlgn="base"/>
            <a:r>
              <a:rPr lang="en-US" sz="1400" dirty="0" smtClean="0"/>
              <a:t>Students should be able to:</a:t>
            </a:r>
            <a:br>
              <a:rPr lang="en-US" sz="1400" dirty="0" smtClean="0"/>
            </a:br>
            <a:endParaRPr lang="en-US" sz="1400" dirty="0" smtClean="0"/>
          </a:p>
          <a:p>
            <a:pPr fontAlgn="base"/>
            <a:r>
              <a:rPr lang="en-US" sz="1400" dirty="0" smtClean="0"/>
              <a:t> Explain the basics concepts and techniques in test development.</a:t>
            </a:r>
          </a:p>
          <a:p>
            <a:pPr fontAlgn="base"/>
            <a:r>
              <a:rPr lang="en-US" sz="1400" dirty="0" smtClean="0"/>
              <a:t>   Identify main criteria for writing a test.</a:t>
            </a:r>
          </a:p>
          <a:p>
            <a:pPr fontAlgn="base"/>
            <a:r>
              <a:rPr lang="en-US" sz="1400" dirty="0" smtClean="0"/>
              <a:t>    Differentiate between different test types.</a:t>
            </a:r>
          </a:p>
          <a:p>
            <a:pPr fontAlgn="base"/>
            <a:r>
              <a:rPr lang="en-US" sz="1400" dirty="0" smtClean="0"/>
              <a:t>   Specify possible content of an oral ability test.</a:t>
            </a:r>
          </a:p>
          <a:p>
            <a:pPr fontAlgn="base"/>
            <a:r>
              <a:rPr lang="en-US" sz="1400" dirty="0" smtClean="0"/>
              <a:t>   Write valid and reliable writing test.</a:t>
            </a:r>
          </a:p>
          <a:p>
            <a:pPr fontAlgn="base"/>
            <a:r>
              <a:rPr lang="en-US" sz="1400" dirty="0" smtClean="0"/>
              <a:t>   Build an analytic rating scale for scoring writing test.</a:t>
            </a:r>
          </a:p>
          <a:p>
            <a:pPr fontAlgn="base"/>
            <a:r>
              <a:rPr lang="en-US" sz="1400" dirty="0" smtClean="0"/>
              <a:t>  Specify the contents of reading and listening tests.</a:t>
            </a:r>
          </a:p>
          <a:p>
            <a:pPr fontAlgn="base"/>
            <a:r>
              <a:rPr lang="en-US" sz="1400" dirty="0" smtClean="0"/>
              <a:t> Use suitable test techniques. </a:t>
            </a:r>
            <a:br>
              <a:rPr lang="en-US" sz="1400" dirty="0" smtClean="0"/>
            </a:br>
            <a:endParaRPr lang="en-US" sz="1400" dirty="0" smtClean="0"/>
          </a:p>
          <a:p>
            <a:pPr fontAlgn="base"/>
            <a:r>
              <a:rPr lang="en-US" sz="1400" dirty="0" smtClean="0"/>
              <a:t>Develop adequate tests in four areas (vocabulary, grammar, reading, writing) at different levels. </a:t>
            </a:r>
          </a:p>
          <a:p>
            <a:pPr fontAlgn="base"/>
            <a:r>
              <a:rPr lang="en-US" sz="1400" dirty="0" smtClean="0"/>
              <a:t/>
            </a:r>
            <a:br>
              <a:rPr lang="en-US" sz="1400" dirty="0" smtClean="0"/>
            </a:br>
            <a:endParaRPr lang="en-US" sz="1400" dirty="0" smtClean="0"/>
          </a:p>
          <a:p>
            <a:pPr fontAlgn="base"/>
            <a:r>
              <a:rPr lang="en-US" sz="1400" b="1" dirty="0" smtClean="0"/>
              <a:t>Learning Outcomes</a:t>
            </a:r>
            <a:endParaRPr lang="en-US" sz="1400" dirty="0" smtClean="0"/>
          </a:p>
          <a:p>
            <a:pPr fontAlgn="base"/>
            <a:r>
              <a:rPr lang="en-US" sz="1400" dirty="0" smtClean="0"/>
              <a:t>Students should  be able to identify:</a:t>
            </a:r>
          </a:p>
          <a:p>
            <a:pPr fontAlgn="base"/>
            <a:r>
              <a:rPr lang="en-US" sz="1400" dirty="0" smtClean="0"/>
              <a:t>Definition of a test .</a:t>
            </a:r>
          </a:p>
          <a:p>
            <a:pPr fontAlgn="base"/>
            <a:r>
              <a:rPr lang="en-US" sz="1400" dirty="0" smtClean="0"/>
              <a:t>Evaluation and assessment differences Test types</a:t>
            </a:r>
          </a:p>
          <a:p>
            <a:pPr fontAlgn="base"/>
            <a:r>
              <a:rPr lang="en-US" sz="1400" dirty="0" smtClean="0"/>
              <a:t>Purposes of a test</a:t>
            </a:r>
          </a:p>
          <a:p>
            <a:pPr fontAlgn="base"/>
            <a:r>
              <a:rPr lang="en-US" sz="1400" dirty="0" smtClean="0"/>
              <a:t>Criteria of a good test.</a:t>
            </a:r>
          </a:p>
          <a:p>
            <a:pPr fontAlgn="base"/>
            <a:r>
              <a:rPr lang="en-US" sz="1400" dirty="0" smtClean="0"/>
              <a:t>Wash back effect.</a:t>
            </a:r>
          </a:p>
          <a:p>
            <a:pPr fontAlgn="base"/>
            <a:r>
              <a:rPr lang="en-US" sz="1400" dirty="0" smtClean="0"/>
              <a:t>Developing a test in the 4 skills.</a:t>
            </a:r>
            <a:endParaRPr lang="en-US" sz="1400" smtClean="0"/>
          </a:p>
          <a:p>
            <a:pPr fontAlgn="base"/>
            <a:endParaRPr lang="en-US" sz="14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2718</TotalTime>
  <Words>0</Words>
  <Application>Microsoft Office PowerPoint</Application>
  <PresentationFormat>Affichage à l'écran (4:3)</PresentationFormat>
  <Paragraphs>27</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45</cp:revision>
  <dcterms:created xsi:type="dcterms:W3CDTF">2015-04-10T09:16:03Z</dcterms:created>
  <dcterms:modified xsi:type="dcterms:W3CDTF">2015-04-13T10:20:47Z</dcterms:modified>
</cp:coreProperties>
</file>