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8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448807"/>
            <a:ext cx="7632848" cy="79098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dirty="0" smtClean="0"/>
              <a:t>    </a:t>
            </a:r>
            <a:br>
              <a:rPr lang="en-US" sz="1400" dirty="0" smtClean="0"/>
            </a:br>
            <a:endParaRPr lang="en-US" sz="1400" dirty="0" smtClean="0"/>
          </a:p>
          <a:p>
            <a:pPr fontAlgn="base"/>
            <a:r>
              <a:rPr lang="en-US" sz="1400" b="1" dirty="0" smtClean="0"/>
              <a:t>Course Description </a:t>
            </a:r>
            <a:r>
              <a:rPr lang="en-US" sz="1400" dirty="0" smtClean="0"/>
              <a:t/>
            </a:r>
            <a:br>
              <a:rPr lang="en-US" sz="1400" dirty="0" smtClean="0"/>
            </a:br>
            <a:endParaRPr lang="en-US" sz="1400" dirty="0" smtClean="0"/>
          </a:p>
          <a:p>
            <a:pPr fontAlgn="base"/>
            <a:r>
              <a:rPr lang="en-US" sz="1400" dirty="0" smtClean="0"/>
              <a:t>In this course, students practice producing the longer and substantial essay of several paragraphs. Attention is given to the process of developing formal argumentative essays and the short research paper. Emphasis is given to rules of evidence and the methods of presenting it to support the points of view expressed. This should prepare the students to write a term paper of 1250 words or more in which they show their ability to handle the mechanics of research and to read from secondary sources. In addition, students are encouraged to write about literature perceptively and in an organized manner.</a:t>
            </a:r>
          </a:p>
          <a:p>
            <a:pPr fontAlgn="base"/>
            <a:r>
              <a:rPr lang="en-US" sz="1400" dirty="0" smtClean="0"/>
              <a:t/>
            </a:r>
            <a:br>
              <a:rPr lang="en-US" sz="1400" dirty="0" smtClean="0"/>
            </a:br>
            <a:endParaRPr lang="en-US" sz="1400" dirty="0" smtClean="0"/>
          </a:p>
          <a:p>
            <a:pPr fontAlgn="base"/>
            <a:r>
              <a:rPr lang="en-US" sz="1400" b="1" dirty="0" smtClean="0"/>
              <a:t>Course Aims </a:t>
            </a:r>
            <a:endParaRPr lang="en-US" sz="1400" dirty="0" smtClean="0"/>
          </a:p>
          <a:p>
            <a:pPr fontAlgn="base"/>
            <a:r>
              <a:rPr lang="en-US" sz="1400" dirty="0" smtClean="0"/>
              <a:t>Understand the elements and strategies of argumentation.</a:t>
            </a:r>
          </a:p>
          <a:p>
            <a:pPr fontAlgn="base"/>
            <a:r>
              <a:rPr lang="en-US" sz="1400" dirty="0" smtClean="0"/>
              <a:t>Critically read, analyze, and evaluate written arguments.</a:t>
            </a:r>
          </a:p>
          <a:p>
            <a:pPr fontAlgn="base"/>
            <a:r>
              <a:rPr lang="en-US" sz="1400" dirty="0" smtClean="0"/>
              <a:t>Produce longer and substantial essay of several paragraphs on unseen topics.</a:t>
            </a:r>
          </a:p>
          <a:p>
            <a:pPr fontAlgn="base"/>
            <a:r>
              <a:rPr lang="en-US" sz="1400" dirty="0" smtClean="0"/>
              <a:t>Employ the skills and strategies of argumentation in their argumentative writing.</a:t>
            </a:r>
          </a:p>
          <a:p>
            <a:pPr fontAlgn="base"/>
            <a:r>
              <a:rPr lang="en-US" sz="1400" dirty="0" smtClean="0"/>
              <a:t>Conduct research about a  certain topic or issue related to argument.</a:t>
            </a:r>
          </a:p>
          <a:p>
            <a:pPr fontAlgn="base"/>
            <a:r>
              <a:rPr lang="en-US" sz="1400" dirty="0" smtClean="0"/>
              <a:t>Write a term paper (on literature or linguistics) of 1250 or more words which demonstrates the ability to handle the mechanics of research and to read from secondary sources.</a:t>
            </a:r>
          </a:p>
          <a:p>
            <a:pPr fontAlgn="base"/>
            <a:r>
              <a:rPr lang="en-US" sz="1400" dirty="0" smtClean="0"/>
              <a:t/>
            </a:r>
            <a:br>
              <a:rPr lang="en-US" sz="1400" dirty="0" smtClean="0"/>
            </a:br>
            <a:endParaRPr lang="en-US" sz="1400" dirty="0" smtClean="0"/>
          </a:p>
          <a:p>
            <a:pPr fontAlgn="base"/>
            <a:r>
              <a:rPr lang="en-US" sz="1400" b="1" dirty="0" smtClean="0"/>
              <a:t>Learning Outcomes</a:t>
            </a:r>
            <a:endParaRPr lang="en-US" sz="1400" dirty="0" smtClean="0"/>
          </a:p>
          <a:p>
            <a:pPr fontAlgn="base"/>
            <a:r>
              <a:rPr lang="en-US" sz="1400" dirty="0" smtClean="0"/>
              <a:t>Review some grammatical aspects: tenses, modifiers, rules of punctuation, relative pronouns, and subjunctive noun clauses</a:t>
            </a:r>
          </a:p>
          <a:p>
            <a:pPr fontAlgn="base"/>
            <a:r>
              <a:rPr lang="en-US" sz="1400" dirty="0" smtClean="0"/>
              <a:t>Improve students’ developmental skills approach that encourages sentence writing skills and grammar related abilities through a wide variety of exercises.</a:t>
            </a:r>
          </a:p>
          <a:p>
            <a:pPr fontAlgn="base"/>
            <a:r>
              <a:rPr lang="en-US" sz="1400" dirty="0" smtClean="0"/>
              <a:t>Taking notes, citing sources, using quotations, and avoiding plagiarism</a:t>
            </a:r>
          </a:p>
          <a:p>
            <a:pPr fontAlgn="base"/>
            <a:r>
              <a:rPr lang="en-US" sz="1400" dirty="0" smtClean="0"/>
              <a:t>Reference text expands students understanding of the well-organized and abundant core of material.</a:t>
            </a:r>
          </a:p>
          <a:p>
            <a:pPr fontAlgn="base"/>
            <a:r>
              <a:rPr lang="en-US" sz="1400" dirty="0" smtClean="0"/>
              <a:t>Introduce students to a wide range of exercises designed to get students to talk about their ideas, their everyday lives, and their environment.</a:t>
            </a:r>
          </a:p>
          <a:p>
            <a:pPr fontAlgn="base"/>
            <a:r>
              <a:rPr lang="en-US" sz="1400" dirty="0" smtClean="0"/>
              <a:t>Ability to retain information by understanding material</a:t>
            </a:r>
          </a:p>
          <a:p>
            <a:pPr fontAlgn="base"/>
            <a:r>
              <a:rPr lang="en-US" sz="1400" dirty="0" smtClean="0"/>
              <a:t>Provides interesting and lively new exercise material especially for pair and group work.</a:t>
            </a:r>
          </a:p>
          <a:p>
            <a:r>
              <a:rPr lang="en-US" sz="1400" smtClean="0"/>
              <a:t/>
            </a:r>
            <a:br>
              <a:rPr lang="en-US" sz="1400" smtClean="0"/>
            </a:br>
            <a:endParaRPr lang="en-US" sz="1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2963</TotalTime>
  <Words>0</Words>
  <Application>Microsoft Office PowerPoint</Application>
  <PresentationFormat>Affichage à l'écran (4:3)</PresentationFormat>
  <Paragraphs>25</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47</cp:revision>
  <dcterms:created xsi:type="dcterms:W3CDTF">2015-04-10T09:16:03Z</dcterms:created>
  <dcterms:modified xsi:type="dcterms:W3CDTF">2015-04-13T14:25:00Z</dcterms:modified>
</cp:coreProperties>
</file>