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90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12/04/2015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12/04/2015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251520" y="2917975"/>
            <a:ext cx="860444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t"/>
            <a:endParaRPr lang="fr-FR" sz="1200" dirty="0" smtClean="0"/>
          </a:p>
          <a:p>
            <a:pPr fontAlgn="t"/>
            <a:r>
              <a:rPr lang="fr-FR" sz="1200" dirty="0" smtClean="0"/>
              <a:t> </a:t>
            </a:r>
          </a:p>
          <a:p>
            <a:pPr fontAlgn="t"/>
            <a:r>
              <a:rPr lang="fr-FR" sz="1200" b="1" dirty="0" smtClean="0"/>
              <a:t> </a:t>
            </a:r>
          </a:p>
          <a:p>
            <a:pPr rtl="1"/>
            <a:r>
              <a:rPr lang="en-US" sz="1200" dirty="0" smtClean="0"/>
              <a:t> </a:t>
            </a:r>
            <a:endParaRPr lang="fr-FR" sz="1200" dirty="0"/>
          </a:p>
        </p:txBody>
      </p:sp>
      <p:sp>
        <p:nvSpPr>
          <p:cNvPr id="1038" name="Rectangle 14"/>
          <p:cNvSpPr>
            <a:spLocks noChangeArrowheads="1"/>
          </p:cNvSpPr>
          <p:nvPr/>
        </p:nvSpPr>
        <p:spPr bwMode="auto">
          <a:xfrm>
            <a:off x="971600" y="459142"/>
            <a:ext cx="7632848" cy="609397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r>
              <a:rPr lang="en-US" sz="1400" b="1" dirty="0" smtClean="0"/>
              <a:t/>
            </a:r>
            <a:br>
              <a:rPr lang="en-US" sz="1400" b="1" dirty="0" smtClean="0"/>
            </a:br>
            <a:r>
              <a:rPr lang="en-US" sz="1400" b="1" dirty="0" smtClean="0"/>
              <a:t>Course Description</a:t>
            </a:r>
            <a:endParaRPr lang="en-US" sz="1400" dirty="0" smtClean="0"/>
          </a:p>
          <a:p>
            <a:pPr fontAlgn="base"/>
            <a:r>
              <a:rPr lang="en-US" sz="1400" dirty="0" smtClean="0"/>
              <a:t>This course is an introduction to speech theory from a rhetorical standpoint (i.e. the use of language to achieve specific ends or produce material effects at particular social contexts). Students will study the major principles and strategies of classical and modern rhetoric, and some of its contemporary applications and implications, focusing on the spoken aspect of rhetoric rather than the written.  They will also practice listening to, analyzing, and delivering speeches on certain topics and issues.</a:t>
            </a:r>
          </a:p>
          <a:p>
            <a:pPr fontAlgn="base"/>
            <a:r>
              <a:rPr lang="en-US" sz="1400" dirty="0" smtClean="0"/>
              <a:t/>
            </a:r>
            <a:br>
              <a:rPr lang="en-US" sz="1400" dirty="0" smtClean="0"/>
            </a:br>
            <a:endParaRPr lang="en-US" sz="1400" dirty="0" smtClean="0"/>
          </a:p>
          <a:p>
            <a:pPr fontAlgn="base"/>
            <a:r>
              <a:rPr lang="en-US" sz="1400" b="1" dirty="0" smtClean="0"/>
              <a:t>Course Aims</a:t>
            </a:r>
            <a:endParaRPr lang="en-US" sz="1400" dirty="0" smtClean="0"/>
          </a:p>
          <a:p>
            <a:pPr fontAlgn="base"/>
            <a:r>
              <a:rPr lang="en-US" sz="1400" dirty="0" smtClean="0"/>
              <a:t>1. Produce both informative and persuasive presentations on several topics.</a:t>
            </a:r>
          </a:p>
          <a:p>
            <a:pPr fontAlgn="base"/>
            <a:r>
              <a:rPr lang="en-US" sz="1400" dirty="0" smtClean="0"/>
              <a:t>2. Discuss ideas and different topic efficiently.</a:t>
            </a:r>
          </a:p>
          <a:p>
            <a:pPr fontAlgn="base"/>
            <a:r>
              <a:rPr lang="en-US" sz="1400" dirty="0" smtClean="0"/>
              <a:t>3. Employ external references and statistics in a professional way.</a:t>
            </a:r>
          </a:p>
          <a:p>
            <a:pPr fontAlgn="base"/>
            <a:r>
              <a:rPr lang="en-US" sz="1400" dirty="0" smtClean="0"/>
              <a:t>4. Interpret the presentations topics according to the students’ personal inputs, ideas, and beliefs.</a:t>
            </a:r>
          </a:p>
          <a:p>
            <a:pPr fontAlgn="base"/>
            <a:r>
              <a:rPr lang="en-US" sz="1400" dirty="0" smtClean="0"/>
              <a:t>5. Employ correct language and presentation skills.</a:t>
            </a:r>
          </a:p>
          <a:p>
            <a:pPr fontAlgn="base"/>
            <a:r>
              <a:rPr lang="en-US" sz="1400" dirty="0" smtClean="0"/>
              <a:t/>
            </a:r>
            <a:br>
              <a:rPr lang="en-US" sz="1400" dirty="0" smtClean="0"/>
            </a:br>
            <a:endParaRPr lang="en-US" sz="1400" dirty="0" smtClean="0"/>
          </a:p>
          <a:p>
            <a:pPr fontAlgn="base"/>
            <a:r>
              <a:rPr lang="en-US" sz="1400" b="1" dirty="0" smtClean="0"/>
              <a:t>Learning Outcomes</a:t>
            </a:r>
            <a:endParaRPr lang="en-US" sz="1400" dirty="0" smtClean="0"/>
          </a:p>
          <a:p>
            <a:pPr fontAlgn="base"/>
            <a:r>
              <a:rPr lang="en-US" sz="1400" dirty="0" smtClean="0"/>
              <a:t>1. Formal and non formal speaking abilities</a:t>
            </a:r>
          </a:p>
          <a:p>
            <a:pPr fontAlgn="base"/>
            <a:r>
              <a:rPr lang="en-US" sz="1400" dirty="0" smtClean="0"/>
              <a:t>2. Abilities to discuss, negotiate and debate different topics</a:t>
            </a:r>
          </a:p>
          <a:p>
            <a:pPr fontAlgn="base"/>
            <a:r>
              <a:rPr lang="en-US" sz="1400" dirty="0" smtClean="0"/>
              <a:t>3. Ability to give effective presentations</a:t>
            </a:r>
          </a:p>
          <a:p>
            <a:pPr fontAlgn="base"/>
            <a:r>
              <a:rPr lang="en-US" sz="1400" dirty="0" smtClean="0"/>
              <a:t>1. Search different topics and cite references</a:t>
            </a:r>
          </a:p>
          <a:p>
            <a:pPr fontAlgn="base"/>
            <a:r>
              <a:rPr lang="en-US" sz="1400" dirty="0" smtClean="0"/>
              <a:t>2. Summarize the available information and present them in a coherent way</a:t>
            </a:r>
          </a:p>
          <a:p>
            <a:pPr fontAlgn="base"/>
            <a:r>
              <a:rPr lang="en-US" sz="1400" dirty="0" smtClean="0"/>
              <a:t>3. Draw personal conclusions and opinions at the end of the presentation</a:t>
            </a:r>
          </a:p>
          <a:p>
            <a:pPr fontAlgn="base"/>
            <a:r>
              <a:rPr lang="en-US" sz="1400" dirty="0" smtClean="0"/>
              <a:t>4. Debate and refute different points of views</a:t>
            </a:r>
          </a:p>
          <a:p>
            <a:r>
              <a:rPr lang="en-US" sz="1400" smtClean="0"/>
              <a:t/>
            </a:r>
            <a:br>
              <a:rPr lang="en-US" sz="1400" smtClean="0"/>
            </a:br>
            <a:endParaRPr lang="en-US" sz="1400"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1904</TotalTime>
  <Words>0</Words>
  <Application>Microsoft Office PowerPoint</Application>
  <PresentationFormat>Affichage à l'écran (4:3)</PresentationFormat>
  <Paragraphs>23</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39</cp:revision>
  <dcterms:created xsi:type="dcterms:W3CDTF">2015-04-10T09:16:03Z</dcterms:created>
  <dcterms:modified xsi:type="dcterms:W3CDTF">2015-04-12T20:46:46Z</dcterms:modified>
</cp:coreProperties>
</file>